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3"/>
  </p:notesMasterIdLst>
  <p:handoutMasterIdLst>
    <p:handoutMasterId r:id="rId64"/>
  </p:handoutMasterIdLst>
  <p:sldIdLst>
    <p:sldId id="567" r:id="rId2"/>
    <p:sldId id="491" r:id="rId3"/>
    <p:sldId id="573" r:id="rId4"/>
    <p:sldId id="577" r:id="rId5"/>
    <p:sldId id="437" r:id="rId6"/>
    <p:sldId id="496" r:id="rId7"/>
    <p:sldId id="568" r:id="rId8"/>
    <p:sldId id="498" r:id="rId9"/>
    <p:sldId id="499" r:id="rId10"/>
    <p:sldId id="500" r:id="rId11"/>
    <p:sldId id="578" r:id="rId12"/>
    <p:sldId id="502" r:id="rId13"/>
    <p:sldId id="532" r:id="rId14"/>
    <p:sldId id="569" r:id="rId15"/>
    <p:sldId id="559" r:id="rId16"/>
    <p:sldId id="574" r:id="rId17"/>
    <p:sldId id="479" r:id="rId18"/>
    <p:sldId id="530" r:id="rId19"/>
    <p:sldId id="571" r:id="rId20"/>
    <p:sldId id="575" r:id="rId21"/>
    <p:sldId id="579" r:id="rId22"/>
    <p:sldId id="506" r:id="rId23"/>
    <p:sldId id="528" r:id="rId24"/>
    <p:sldId id="540" r:id="rId25"/>
    <p:sldId id="512" r:id="rId26"/>
    <p:sldId id="513" r:id="rId27"/>
    <p:sldId id="514" r:id="rId28"/>
    <p:sldId id="515" r:id="rId29"/>
    <p:sldId id="516" r:id="rId30"/>
    <p:sldId id="517" r:id="rId31"/>
    <p:sldId id="518" r:id="rId32"/>
    <p:sldId id="519" r:id="rId33"/>
    <p:sldId id="520" r:id="rId34"/>
    <p:sldId id="564" r:id="rId35"/>
    <p:sldId id="562" r:id="rId36"/>
    <p:sldId id="563" r:id="rId37"/>
    <p:sldId id="549" r:id="rId38"/>
    <p:sldId id="558" r:id="rId39"/>
    <p:sldId id="553" r:id="rId40"/>
    <p:sldId id="552" r:id="rId41"/>
    <p:sldId id="543" r:id="rId42"/>
    <p:sldId id="544" r:id="rId43"/>
    <p:sldId id="588" r:id="rId44"/>
    <p:sldId id="570" r:id="rId45"/>
    <p:sldId id="580" r:id="rId46"/>
    <p:sldId id="524" r:id="rId47"/>
    <p:sldId id="542" r:id="rId48"/>
    <p:sldId id="526" r:id="rId49"/>
    <p:sldId id="546" r:id="rId50"/>
    <p:sldId id="521" r:id="rId51"/>
    <p:sldId id="523" r:id="rId52"/>
    <p:sldId id="547" r:id="rId53"/>
    <p:sldId id="581" r:id="rId54"/>
    <p:sldId id="508" r:id="rId55"/>
    <p:sldId id="582" r:id="rId56"/>
    <p:sldId id="584" r:id="rId57"/>
    <p:sldId id="585" r:id="rId58"/>
    <p:sldId id="586" r:id="rId59"/>
    <p:sldId id="583" r:id="rId60"/>
    <p:sldId id="531" r:id="rId61"/>
    <p:sldId id="576" r:id="rId62"/>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6FFF4ACE-55DA-9649-8687-78EB56DC8DF5}">
          <p14:sldIdLst>
            <p14:sldId id="567"/>
            <p14:sldId id="491"/>
            <p14:sldId id="573"/>
            <p14:sldId id="577"/>
            <p14:sldId id="437"/>
            <p14:sldId id="496"/>
            <p14:sldId id="568"/>
            <p14:sldId id="498"/>
            <p14:sldId id="499"/>
            <p14:sldId id="500"/>
            <p14:sldId id="578"/>
            <p14:sldId id="502"/>
            <p14:sldId id="532"/>
            <p14:sldId id="569"/>
            <p14:sldId id="559"/>
            <p14:sldId id="574"/>
            <p14:sldId id="479"/>
            <p14:sldId id="530"/>
            <p14:sldId id="571"/>
            <p14:sldId id="575"/>
            <p14:sldId id="579"/>
            <p14:sldId id="506"/>
            <p14:sldId id="528"/>
            <p14:sldId id="540"/>
            <p14:sldId id="512"/>
            <p14:sldId id="513"/>
            <p14:sldId id="514"/>
            <p14:sldId id="515"/>
            <p14:sldId id="516"/>
            <p14:sldId id="517"/>
            <p14:sldId id="518"/>
            <p14:sldId id="519"/>
            <p14:sldId id="520"/>
            <p14:sldId id="564"/>
            <p14:sldId id="562"/>
            <p14:sldId id="563"/>
            <p14:sldId id="549"/>
            <p14:sldId id="558"/>
            <p14:sldId id="553"/>
            <p14:sldId id="552"/>
            <p14:sldId id="543"/>
            <p14:sldId id="544"/>
            <p14:sldId id="588"/>
            <p14:sldId id="570"/>
            <p14:sldId id="580"/>
            <p14:sldId id="524"/>
            <p14:sldId id="542"/>
            <p14:sldId id="526"/>
            <p14:sldId id="546"/>
            <p14:sldId id="521"/>
            <p14:sldId id="523"/>
            <p14:sldId id="547"/>
            <p14:sldId id="581"/>
            <p14:sldId id="508"/>
            <p14:sldId id="582"/>
            <p14:sldId id="584"/>
            <p14:sldId id="585"/>
            <p14:sldId id="586"/>
            <p14:sldId id="583"/>
            <p14:sldId id="531"/>
            <p14:sldId id="576"/>
          </p14:sldIdLst>
        </p14:section>
        <p14:section name="Abschnitt ohne Titel" id="{B3FFD3C3-E7CE-D849-9D9F-54FE1A07D44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clrMru>
    <a:srgbClr val="0C1080"/>
    <a:srgbClr val="E5D2B2"/>
    <a:srgbClr val="E3DDE0"/>
    <a:srgbClr val="F4CFF5"/>
    <a:srgbClr val="CEAFCC"/>
    <a:srgbClr val="FFFDE4"/>
    <a:srgbClr val="FDFFEE"/>
    <a:srgbClr val="FFFDD2"/>
    <a:srgbClr val="002D00"/>
    <a:srgbClr val="004E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99" autoAdjust="0"/>
    <p:restoredTop sz="94689" autoAdjust="0"/>
  </p:normalViewPr>
  <p:slideViewPr>
    <p:cSldViewPr snapToGrid="0" snapToObjects="1">
      <p:cViewPr>
        <p:scale>
          <a:sx n="139" d="100"/>
          <a:sy n="139" d="100"/>
        </p:scale>
        <p:origin x="-80"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6A382A-8187-AE43-89F4-175C02ED9C72}" type="datetime1">
              <a:rPr lang="de-CH" smtClean="0"/>
              <a:t>30.03.2014</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D809711-C6FF-BF44-8F3D-5B4044960B62}" type="slidenum">
              <a:rPr lang="de-DE" smtClean="0"/>
              <a:t>‹nr.›</a:t>
            </a:fld>
            <a:endParaRPr lang="de-DE"/>
          </a:p>
        </p:txBody>
      </p:sp>
    </p:spTree>
    <p:extLst>
      <p:ext uri="{BB962C8B-B14F-4D97-AF65-F5344CB8AC3E}">
        <p14:creationId xmlns:p14="http://schemas.microsoft.com/office/powerpoint/2010/main" val="111692251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D02681-1BF6-9C44-90AC-DEA8839210B5}" type="datetime1">
              <a:rPr lang="de-CH" smtClean="0"/>
              <a:t>30.03.2014</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8809AF-237E-5347-9D8F-62EEA8B16DEE}" type="slidenum">
              <a:rPr lang="de-DE" smtClean="0"/>
              <a:t>‹nr.›</a:t>
            </a:fld>
            <a:endParaRPr lang="de-DE"/>
          </a:p>
        </p:txBody>
      </p:sp>
    </p:spTree>
    <p:extLst>
      <p:ext uri="{BB962C8B-B14F-4D97-AF65-F5344CB8AC3E}">
        <p14:creationId xmlns:p14="http://schemas.microsoft.com/office/powerpoint/2010/main" val="1261187581"/>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2573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262713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2573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257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4223839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1252852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2444372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2804717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3961859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3766537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1561284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67991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614243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2573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2573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22" indent="-285739" eaLnBrk="0" hangingPunct="0">
              <a:defRPr>
                <a:solidFill>
                  <a:schemeClr val="tx1"/>
                </a:solidFill>
                <a:latin typeface="Arial" charset="0"/>
                <a:cs typeface="Arial" charset="0"/>
              </a:defRPr>
            </a:lvl2pPr>
            <a:lvl3pPr marL="1142957" indent="-228591" eaLnBrk="0" hangingPunct="0">
              <a:defRPr>
                <a:solidFill>
                  <a:schemeClr val="tx1"/>
                </a:solidFill>
                <a:latin typeface="Arial" charset="0"/>
                <a:cs typeface="Arial" charset="0"/>
              </a:defRPr>
            </a:lvl3pPr>
            <a:lvl4pPr marL="1600140" indent="-228591" eaLnBrk="0" hangingPunct="0">
              <a:defRPr>
                <a:solidFill>
                  <a:schemeClr val="tx1"/>
                </a:solidFill>
                <a:latin typeface="Arial" charset="0"/>
                <a:cs typeface="Arial" charset="0"/>
              </a:defRPr>
            </a:lvl4pPr>
            <a:lvl5pPr marL="2057322" indent="-228591" eaLnBrk="0" hangingPunct="0">
              <a:defRPr>
                <a:solidFill>
                  <a:schemeClr val="tx1"/>
                </a:solidFill>
                <a:latin typeface="Arial" charset="0"/>
                <a:cs typeface="Arial" charset="0"/>
              </a:defRPr>
            </a:lvl5pPr>
            <a:lvl6pPr marL="2514505" indent="-228591" eaLnBrk="0" fontAlgn="base" hangingPunct="0">
              <a:spcBef>
                <a:spcPct val="0"/>
              </a:spcBef>
              <a:spcAft>
                <a:spcPct val="0"/>
              </a:spcAft>
              <a:defRPr>
                <a:solidFill>
                  <a:schemeClr val="tx1"/>
                </a:solidFill>
                <a:latin typeface="Arial" charset="0"/>
                <a:cs typeface="Arial" charset="0"/>
              </a:defRPr>
            </a:lvl6pPr>
            <a:lvl7pPr marL="2971687" indent="-228591" eaLnBrk="0" fontAlgn="base" hangingPunct="0">
              <a:spcBef>
                <a:spcPct val="0"/>
              </a:spcBef>
              <a:spcAft>
                <a:spcPct val="0"/>
              </a:spcAft>
              <a:defRPr>
                <a:solidFill>
                  <a:schemeClr val="tx1"/>
                </a:solidFill>
                <a:latin typeface="Arial" charset="0"/>
                <a:cs typeface="Arial" charset="0"/>
              </a:defRPr>
            </a:lvl7pPr>
            <a:lvl8pPr marL="3428871" indent="-228591" eaLnBrk="0" fontAlgn="base" hangingPunct="0">
              <a:spcBef>
                <a:spcPct val="0"/>
              </a:spcBef>
              <a:spcAft>
                <a:spcPct val="0"/>
              </a:spcAft>
              <a:defRPr>
                <a:solidFill>
                  <a:schemeClr val="tx1"/>
                </a:solidFill>
                <a:latin typeface="Arial" charset="0"/>
                <a:cs typeface="Arial" charset="0"/>
              </a:defRPr>
            </a:lvl8pPr>
            <a:lvl9pPr marL="3886053" indent="-228591" eaLnBrk="0" fontAlgn="base" hangingPunct="0">
              <a:spcBef>
                <a:spcPct val="0"/>
              </a:spcBef>
              <a:spcAft>
                <a:spcPct val="0"/>
              </a:spcAft>
              <a:defRPr>
                <a:solidFill>
                  <a:schemeClr val="tx1"/>
                </a:solidFill>
                <a:latin typeface="Arial" charset="0"/>
                <a:cs typeface="Arial" charset="0"/>
              </a:defRPr>
            </a:lvl9pPr>
          </a:lstStyle>
          <a:p>
            <a:pPr eaLnBrk="1" hangingPunct="1"/>
            <a:fld id="{05CA325B-F61C-4E65-B9A1-0D72F24992F1}" type="slidenum">
              <a:rPr lang="de-CH">
                <a:solidFill>
                  <a:prstClr val="black"/>
                </a:solidFill>
              </a:rPr>
              <a:pPr eaLnBrk="1" hangingPunct="1"/>
              <a:t>23</a:t>
            </a:fld>
            <a:endParaRPr lang="de-CH">
              <a:solidFill>
                <a:prstClr val="black"/>
              </a:solidFill>
            </a:endParaRPr>
          </a:p>
        </p:txBody>
      </p:sp>
      <p:sp>
        <p:nvSpPr>
          <p:cNvPr id="48131" name="Folienbildplatzhalter 1"/>
          <p:cNvSpPr>
            <a:spLocks noGrp="1" noRot="1" noChangeAspect="1" noTextEdit="1"/>
          </p:cNvSpPr>
          <p:nvPr>
            <p:ph type="sldImg"/>
          </p:nvPr>
        </p:nvSpPr>
        <p:spPr>
          <a:ln/>
        </p:spPr>
      </p:sp>
      <p:sp>
        <p:nvSpPr>
          <p:cNvPr id="48132" name="Notizenplatzhalter 2"/>
          <p:cNvSpPr>
            <a:spLocks noGrp="1"/>
          </p:cNvSpPr>
          <p:nvPr>
            <p:ph type="body" idx="1"/>
          </p:nvPr>
        </p:nvSpPr>
        <p:spPr>
          <a:noFill/>
        </p:spPr>
        <p:txBody>
          <a:bodyPr/>
          <a:lstStyle/>
          <a:p>
            <a:pPr eaLnBrk="1" hangingPunct="1">
              <a:spcBef>
                <a:spcPct val="0"/>
              </a:spcBef>
            </a:pPr>
            <a:endParaRPr lang="de-DE" smtClean="0"/>
          </a:p>
        </p:txBody>
      </p:sp>
      <p:sp>
        <p:nvSpPr>
          <p:cNvPr id="4100" name="Foliennummernplatzhalter 3"/>
          <p:cNvSpPr txBox="1">
            <a:spLocks noGrp="1"/>
          </p:cNvSpPr>
          <p:nvPr/>
        </p:nvSpPr>
        <p:spPr bwMode="auto">
          <a:xfrm>
            <a:off x="3884614" y="8685214"/>
            <a:ext cx="2971800" cy="457200"/>
          </a:xfrm>
          <a:prstGeom prst="rect">
            <a:avLst/>
          </a:prstGeom>
          <a:noFill/>
          <a:ln>
            <a:miter lim="800000"/>
            <a:headEnd/>
            <a:tailEnd/>
          </a:ln>
        </p:spPr>
        <p:txBody>
          <a:bodyPr lIns="91436" tIns="45719" rIns="91436" bIns="45719" anchor="b"/>
          <a:lstStyle/>
          <a:p>
            <a:pPr algn="r">
              <a:defRPr/>
            </a:pPr>
            <a:fld id="{59B2FD6C-41A0-4644-A154-F56C9767C7E0}" type="slidenum">
              <a:rPr lang="de-CH" sz="1200">
                <a:solidFill>
                  <a:prstClr val="black"/>
                </a:solidFill>
                <a:latin typeface="Calibri"/>
              </a:rPr>
              <a:pPr algn="r">
                <a:defRPr/>
              </a:pPr>
              <a:t>23</a:t>
            </a:fld>
            <a:endParaRPr lang="de-CH" sz="1200">
              <a:solidFill>
                <a:prstClr val="black"/>
              </a:solidFill>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22" indent="-285739" eaLnBrk="0" hangingPunct="0">
              <a:defRPr>
                <a:solidFill>
                  <a:schemeClr val="tx1"/>
                </a:solidFill>
                <a:latin typeface="Arial" charset="0"/>
                <a:cs typeface="Arial" charset="0"/>
              </a:defRPr>
            </a:lvl2pPr>
            <a:lvl3pPr marL="1142957" indent="-228591" eaLnBrk="0" hangingPunct="0">
              <a:defRPr>
                <a:solidFill>
                  <a:schemeClr val="tx1"/>
                </a:solidFill>
                <a:latin typeface="Arial" charset="0"/>
                <a:cs typeface="Arial" charset="0"/>
              </a:defRPr>
            </a:lvl3pPr>
            <a:lvl4pPr marL="1600140" indent="-228591" eaLnBrk="0" hangingPunct="0">
              <a:defRPr>
                <a:solidFill>
                  <a:schemeClr val="tx1"/>
                </a:solidFill>
                <a:latin typeface="Arial" charset="0"/>
                <a:cs typeface="Arial" charset="0"/>
              </a:defRPr>
            </a:lvl4pPr>
            <a:lvl5pPr marL="2057322" indent="-228591" eaLnBrk="0" hangingPunct="0">
              <a:defRPr>
                <a:solidFill>
                  <a:schemeClr val="tx1"/>
                </a:solidFill>
                <a:latin typeface="Arial" charset="0"/>
                <a:cs typeface="Arial" charset="0"/>
              </a:defRPr>
            </a:lvl5pPr>
            <a:lvl6pPr marL="2514505" indent="-228591" eaLnBrk="0" fontAlgn="base" hangingPunct="0">
              <a:spcBef>
                <a:spcPct val="0"/>
              </a:spcBef>
              <a:spcAft>
                <a:spcPct val="0"/>
              </a:spcAft>
              <a:defRPr>
                <a:solidFill>
                  <a:schemeClr val="tx1"/>
                </a:solidFill>
                <a:latin typeface="Arial" charset="0"/>
                <a:cs typeface="Arial" charset="0"/>
              </a:defRPr>
            </a:lvl6pPr>
            <a:lvl7pPr marL="2971687" indent="-228591" eaLnBrk="0" fontAlgn="base" hangingPunct="0">
              <a:spcBef>
                <a:spcPct val="0"/>
              </a:spcBef>
              <a:spcAft>
                <a:spcPct val="0"/>
              </a:spcAft>
              <a:defRPr>
                <a:solidFill>
                  <a:schemeClr val="tx1"/>
                </a:solidFill>
                <a:latin typeface="Arial" charset="0"/>
                <a:cs typeface="Arial" charset="0"/>
              </a:defRPr>
            </a:lvl7pPr>
            <a:lvl8pPr marL="3428871" indent="-228591" eaLnBrk="0" fontAlgn="base" hangingPunct="0">
              <a:spcBef>
                <a:spcPct val="0"/>
              </a:spcBef>
              <a:spcAft>
                <a:spcPct val="0"/>
              </a:spcAft>
              <a:defRPr>
                <a:solidFill>
                  <a:schemeClr val="tx1"/>
                </a:solidFill>
                <a:latin typeface="Arial" charset="0"/>
                <a:cs typeface="Arial" charset="0"/>
              </a:defRPr>
            </a:lvl8pPr>
            <a:lvl9pPr marL="3886053" indent="-228591" eaLnBrk="0" fontAlgn="base" hangingPunct="0">
              <a:spcBef>
                <a:spcPct val="0"/>
              </a:spcBef>
              <a:spcAft>
                <a:spcPct val="0"/>
              </a:spcAft>
              <a:defRPr>
                <a:solidFill>
                  <a:schemeClr val="tx1"/>
                </a:solidFill>
                <a:latin typeface="Arial" charset="0"/>
                <a:cs typeface="Arial" charset="0"/>
              </a:defRPr>
            </a:lvl9pPr>
          </a:lstStyle>
          <a:p>
            <a:pPr eaLnBrk="1" hangingPunct="1"/>
            <a:fld id="{05CA325B-F61C-4E65-B9A1-0D72F24992F1}" type="slidenum">
              <a:rPr lang="de-CH">
                <a:solidFill>
                  <a:prstClr val="black"/>
                </a:solidFill>
              </a:rPr>
              <a:pPr eaLnBrk="1" hangingPunct="1"/>
              <a:t>24</a:t>
            </a:fld>
            <a:endParaRPr lang="de-CH">
              <a:solidFill>
                <a:prstClr val="black"/>
              </a:solidFill>
            </a:endParaRPr>
          </a:p>
        </p:txBody>
      </p:sp>
      <p:sp>
        <p:nvSpPr>
          <p:cNvPr id="48131" name="Folienbildplatzhalter 1"/>
          <p:cNvSpPr>
            <a:spLocks noGrp="1" noRot="1" noChangeAspect="1" noTextEdit="1"/>
          </p:cNvSpPr>
          <p:nvPr>
            <p:ph type="sldImg"/>
          </p:nvPr>
        </p:nvSpPr>
        <p:spPr>
          <a:ln/>
        </p:spPr>
      </p:sp>
      <p:sp>
        <p:nvSpPr>
          <p:cNvPr id="48132" name="Notizenplatzhalter 2"/>
          <p:cNvSpPr>
            <a:spLocks noGrp="1"/>
          </p:cNvSpPr>
          <p:nvPr>
            <p:ph type="body" idx="1"/>
          </p:nvPr>
        </p:nvSpPr>
        <p:spPr>
          <a:noFill/>
        </p:spPr>
        <p:txBody>
          <a:bodyPr/>
          <a:lstStyle/>
          <a:p>
            <a:pPr eaLnBrk="1" hangingPunct="1">
              <a:spcBef>
                <a:spcPct val="0"/>
              </a:spcBef>
            </a:pPr>
            <a:endParaRPr lang="de-DE" smtClean="0"/>
          </a:p>
        </p:txBody>
      </p:sp>
      <p:sp>
        <p:nvSpPr>
          <p:cNvPr id="4100" name="Foliennummernplatzhalter 3"/>
          <p:cNvSpPr txBox="1">
            <a:spLocks noGrp="1"/>
          </p:cNvSpPr>
          <p:nvPr/>
        </p:nvSpPr>
        <p:spPr bwMode="auto">
          <a:xfrm>
            <a:off x="3884614" y="8685214"/>
            <a:ext cx="2971800" cy="457200"/>
          </a:xfrm>
          <a:prstGeom prst="rect">
            <a:avLst/>
          </a:prstGeom>
          <a:noFill/>
          <a:ln>
            <a:miter lim="800000"/>
            <a:headEnd/>
            <a:tailEnd/>
          </a:ln>
        </p:spPr>
        <p:txBody>
          <a:bodyPr lIns="91436" tIns="45719" rIns="91436" bIns="45719" anchor="b"/>
          <a:lstStyle/>
          <a:p>
            <a:pPr algn="r">
              <a:defRPr/>
            </a:pPr>
            <a:fld id="{59B2FD6C-41A0-4644-A154-F56C9767C7E0}" type="slidenum">
              <a:rPr lang="de-CH" sz="1200">
                <a:solidFill>
                  <a:prstClr val="black"/>
                </a:solidFill>
                <a:latin typeface="Calibri"/>
              </a:rPr>
              <a:pPr algn="r">
                <a:defRPr/>
              </a:pPr>
              <a:t>24</a:t>
            </a:fld>
            <a:endParaRPr lang="de-CH" sz="1200">
              <a:solidFill>
                <a:prstClr val="black"/>
              </a:solidFill>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2573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236CC51-6A1B-4A76-A6DF-00E86F6BA544}" type="slidenum">
              <a:rPr lang="de-CH">
                <a:solidFill>
                  <a:prstClr val="black"/>
                </a:solidFill>
              </a:rPr>
              <a:pPr/>
              <a:t>26</a:t>
            </a:fld>
            <a:endParaRPr lang="de-CH">
              <a:solidFill>
                <a:prstClr val="black"/>
              </a:solidFill>
            </a:endParaRPr>
          </a:p>
        </p:txBody>
      </p:sp>
      <p:sp>
        <p:nvSpPr>
          <p:cNvPr id="125954" name="Folienbildplatzhalt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25955" name="Notizenplatzhalter 2"/>
          <p:cNvSpPr>
            <a:spLocks noGrp="1"/>
          </p:cNvSpPr>
          <p:nvPr>
            <p:ph type="body" idx="1"/>
          </p:nvPr>
        </p:nvSpPr>
        <p:spPr/>
        <p:txBody>
          <a:bodyPr/>
          <a:lstStyle/>
          <a:p>
            <a:pPr>
              <a:spcBef>
                <a:spcPct val="0"/>
              </a:spcBef>
            </a:pPr>
            <a:endParaRPr lang="de-DE"/>
          </a:p>
        </p:txBody>
      </p:sp>
      <p:sp>
        <p:nvSpPr>
          <p:cNvPr id="4100" name="Foliennummernplatzhalter 3"/>
          <p:cNvSpPr txBox="1">
            <a:spLocks noGrp="1"/>
          </p:cNvSpPr>
          <p:nvPr/>
        </p:nvSpPr>
        <p:spPr bwMode="auto">
          <a:xfrm>
            <a:off x="3884614" y="8685214"/>
            <a:ext cx="2971800" cy="457200"/>
          </a:xfrm>
          <a:prstGeom prst="rect">
            <a:avLst/>
          </a:prstGeom>
          <a:noFill/>
          <a:ln>
            <a:miter lim="800000"/>
            <a:headEnd/>
            <a:tailEnd/>
          </a:ln>
        </p:spPr>
        <p:txBody>
          <a:bodyPr lIns="91436" tIns="45719" rIns="91436" bIns="45719" anchor="b"/>
          <a:lstStyle/>
          <a:p>
            <a:pPr algn="r">
              <a:defRPr/>
            </a:pPr>
            <a:fld id="{787ED11A-B1D6-41F9-A809-33033801449C}" type="slidenum">
              <a:rPr lang="de-CH" sz="1200">
                <a:solidFill>
                  <a:prstClr val="black"/>
                </a:solidFill>
                <a:latin typeface="Calibri"/>
              </a:rPr>
              <a:pPr algn="r">
                <a:defRPr/>
              </a:pPr>
              <a:t>26</a:t>
            </a:fld>
            <a:endParaRPr lang="de-CH" sz="1200">
              <a:solidFill>
                <a:prstClr val="black"/>
              </a:solidFill>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30FDDA6-CA5A-4C20-8A19-D9E5DDA96A51}" type="slidenum">
              <a:rPr lang="de-CH">
                <a:solidFill>
                  <a:prstClr val="black"/>
                </a:solidFill>
              </a:rPr>
              <a:pPr/>
              <a:t>27</a:t>
            </a:fld>
            <a:endParaRPr lang="de-CH">
              <a:solidFill>
                <a:prstClr val="black"/>
              </a:solidFill>
            </a:endParaRPr>
          </a:p>
        </p:txBody>
      </p:sp>
      <p:sp>
        <p:nvSpPr>
          <p:cNvPr id="128002" name="Folienbildplatzhalt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28003" name="Notizenplatzhalter 2"/>
          <p:cNvSpPr>
            <a:spLocks noGrp="1"/>
          </p:cNvSpPr>
          <p:nvPr>
            <p:ph type="body" idx="1"/>
          </p:nvPr>
        </p:nvSpPr>
        <p:spPr/>
        <p:txBody>
          <a:bodyPr/>
          <a:lstStyle/>
          <a:p>
            <a:pPr>
              <a:spcBef>
                <a:spcPct val="0"/>
              </a:spcBef>
            </a:pPr>
            <a:endParaRPr lang="de-DE"/>
          </a:p>
        </p:txBody>
      </p:sp>
      <p:sp>
        <p:nvSpPr>
          <p:cNvPr id="4100" name="Foliennummernplatzhalter 3"/>
          <p:cNvSpPr txBox="1">
            <a:spLocks noGrp="1"/>
          </p:cNvSpPr>
          <p:nvPr/>
        </p:nvSpPr>
        <p:spPr bwMode="auto">
          <a:xfrm>
            <a:off x="3884614" y="8685214"/>
            <a:ext cx="2971800" cy="457200"/>
          </a:xfrm>
          <a:prstGeom prst="rect">
            <a:avLst/>
          </a:prstGeom>
          <a:noFill/>
          <a:ln>
            <a:miter lim="800000"/>
            <a:headEnd/>
            <a:tailEnd/>
          </a:ln>
        </p:spPr>
        <p:txBody>
          <a:bodyPr lIns="91436" tIns="45719" rIns="91436" bIns="45719" anchor="b"/>
          <a:lstStyle/>
          <a:p>
            <a:pPr algn="r">
              <a:defRPr/>
            </a:pPr>
            <a:fld id="{0CC0A142-3495-4762-821C-85D0636C747C}" type="slidenum">
              <a:rPr lang="de-CH" sz="1200">
                <a:solidFill>
                  <a:prstClr val="black"/>
                </a:solidFill>
                <a:latin typeface="Calibri"/>
              </a:rPr>
              <a:pPr algn="r">
                <a:defRPr/>
              </a:pPr>
              <a:t>27</a:t>
            </a:fld>
            <a:endParaRPr lang="de-CH" sz="1200">
              <a:solidFill>
                <a:prstClr val="black"/>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30FDDA6-CA5A-4C20-8A19-D9E5DDA96A51}" type="slidenum">
              <a:rPr lang="de-CH">
                <a:solidFill>
                  <a:prstClr val="black"/>
                </a:solidFill>
              </a:rPr>
              <a:pPr/>
              <a:t>28</a:t>
            </a:fld>
            <a:endParaRPr lang="de-CH">
              <a:solidFill>
                <a:prstClr val="black"/>
              </a:solidFill>
            </a:endParaRPr>
          </a:p>
        </p:txBody>
      </p:sp>
      <p:sp>
        <p:nvSpPr>
          <p:cNvPr id="128002" name="Folienbildplatzhalt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28003" name="Notizenplatzhalter 2"/>
          <p:cNvSpPr>
            <a:spLocks noGrp="1"/>
          </p:cNvSpPr>
          <p:nvPr>
            <p:ph type="body" idx="1"/>
          </p:nvPr>
        </p:nvSpPr>
        <p:spPr/>
        <p:txBody>
          <a:bodyPr/>
          <a:lstStyle/>
          <a:p>
            <a:pPr>
              <a:spcBef>
                <a:spcPct val="0"/>
              </a:spcBef>
            </a:pPr>
            <a:endParaRPr lang="de-DE"/>
          </a:p>
        </p:txBody>
      </p:sp>
      <p:sp>
        <p:nvSpPr>
          <p:cNvPr id="4100" name="Foliennummernplatzhalter 3"/>
          <p:cNvSpPr txBox="1">
            <a:spLocks noGrp="1"/>
          </p:cNvSpPr>
          <p:nvPr/>
        </p:nvSpPr>
        <p:spPr bwMode="auto">
          <a:xfrm>
            <a:off x="3884614" y="8685214"/>
            <a:ext cx="2971800" cy="457200"/>
          </a:xfrm>
          <a:prstGeom prst="rect">
            <a:avLst/>
          </a:prstGeom>
          <a:noFill/>
          <a:ln>
            <a:miter lim="800000"/>
            <a:headEnd/>
            <a:tailEnd/>
          </a:ln>
        </p:spPr>
        <p:txBody>
          <a:bodyPr lIns="91436" tIns="45719" rIns="91436" bIns="45719" anchor="b"/>
          <a:lstStyle/>
          <a:p>
            <a:pPr algn="r">
              <a:defRPr/>
            </a:pPr>
            <a:fld id="{0CC0A142-3495-4762-821C-85D0636C747C}" type="slidenum">
              <a:rPr lang="de-CH" sz="1200">
                <a:solidFill>
                  <a:prstClr val="black"/>
                </a:solidFill>
                <a:latin typeface="Calibri"/>
              </a:rPr>
              <a:pPr algn="r">
                <a:defRPr/>
              </a:pPr>
              <a:t>28</a:t>
            </a:fld>
            <a:endParaRPr lang="de-CH" sz="1200">
              <a:solidFill>
                <a:prstClr val="black"/>
              </a:solidFill>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Rot="1" noChangeAspect="1" noChangeArrowheads="1" noTextEdit="1"/>
          </p:cNvSpPr>
          <p:nvPr>
            <p:ph type="sldImg"/>
          </p:nvPr>
        </p:nvSpPr>
        <p:spPr bwMode="auto">
          <a:xfrm>
            <a:off x="951692" y="334727"/>
            <a:ext cx="4925500" cy="3419604"/>
          </a:xfrm>
          <a:noFill/>
          <a:ln>
            <a:solidFill>
              <a:srgbClr val="000000"/>
            </a:solidFill>
            <a:miter lim="800000"/>
            <a:headEnd/>
            <a:tailEnd/>
          </a:ln>
        </p:spPr>
      </p:sp>
      <p:sp>
        <p:nvSpPr>
          <p:cNvPr id="273410" name="Rectangle 3"/>
          <p:cNvSpPr>
            <a:spLocks noGrp="1" noChangeArrowheads="1"/>
          </p:cNvSpPr>
          <p:nvPr>
            <p:ph type="body" idx="1"/>
          </p:nvPr>
        </p:nvSpPr>
        <p:spPr bwMode="auto">
          <a:noFill/>
        </p:spPr>
        <p:txBody>
          <a:bodyPr wrap="square" lIns="0" tIns="0" rIns="0" bIns="0"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2573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txBox="1">
            <a:spLocks noGrp="1" noChangeArrowheads="1"/>
          </p:cNvSpPr>
          <p:nvPr/>
        </p:nvSpPr>
        <p:spPr bwMode="auto">
          <a:xfrm>
            <a:off x="3884615" y="8685214"/>
            <a:ext cx="2971800" cy="457200"/>
          </a:xfrm>
          <a:prstGeom prst="rect">
            <a:avLst/>
          </a:prstGeom>
          <a:noFill/>
          <a:ln w="9525">
            <a:noFill/>
            <a:miter lim="800000"/>
            <a:headEnd/>
            <a:tailEnd/>
          </a:ln>
        </p:spPr>
        <p:txBody>
          <a:bodyPr lIns="91433" tIns="45718" rIns="91433" bIns="45718" anchor="b"/>
          <a:lstStyle/>
          <a:p>
            <a:pPr algn="r"/>
            <a:fld id="{0D1B97B7-A7B3-4ADE-B479-73BB35F22AC2}" type="slidenum">
              <a:rPr lang="en-US" sz="1200">
                <a:solidFill>
                  <a:prstClr val="black"/>
                </a:solidFill>
                <a:latin typeface="Arial" charset="0"/>
              </a:rPr>
              <a:pPr algn="r"/>
              <a:t>30</a:t>
            </a:fld>
            <a:endParaRPr lang="en-US" sz="1200">
              <a:solidFill>
                <a:prstClr val="black"/>
              </a:solidFill>
              <a:latin typeface="Arial" charset="0"/>
            </a:endParaRPr>
          </a:p>
        </p:txBody>
      </p:sp>
      <p:sp>
        <p:nvSpPr>
          <p:cNvPr id="275458" name="Folienbildplatzhalter 1"/>
          <p:cNvSpPr>
            <a:spLocks noGrp="1" noRot="1" noChangeAspect="1" noTextEdit="1"/>
          </p:cNvSpPr>
          <p:nvPr>
            <p:ph type="sldImg"/>
          </p:nvPr>
        </p:nvSpPr>
        <p:spPr bwMode="auto">
          <a:noFill/>
          <a:ln>
            <a:solidFill>
              <a:srgbClr val="000000"/>
            </a:solidFill>
            <a:miter lim="800000"/>
            <a:headEnd/>
            <a:tailEnd/>
          </a:ln>
        </p:spPr>
      </p:sp>
      <p:sp>
        <p:nvSpPr>
          <p:cNvPr id="275459"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CH" smtClean="0"/>
          </a:p>
        </p:txBody>
      </p:sp>
      <p:sp>
        <p:nvSpPr>
          <p:cNvPr id="80899" name="Foliennummernplatzhalter 3"/>
          <p:cNvSpPr txBox="1">
            <a:spLocks noGrp="1"/>
          </p:cNvSpPr>
          <p:nvPr/>
        </p:nvSpPr>
        <p:spPr bwMode="auto">
          <a:xfrm>
            <a:off x="3884615" y="8685214"/>
            <a:ext cx="2971800" cy="457200"/>
          </a:xfrm>
          <a:prstGeom prst="rect">
            <a:avLst/>
          </a:prstGeom>
          <a:noFill/>
          <a:ln>
            <a:miter lim="800000"/>
            <a:headEnd/>
            <a:tailEnd/>
          </a:ln>
        </p:spPr>
        <p:txBody>
          <a:bodyPr lIns="91433" tIns="45718" rIns="91433" bIns="45718" anchor="b"/>
          <a:lstStyle/>
          <a:p>
            <a:pPr algn="r" defTabSz="457166">
              <a:defRPr/>
            </a:pPr>
            <a:fld id="{ECF3DE18-22F3-475B-B258-371AE2EF52C4}" type="slidenum">
              <a:rPr lang="de-DE" sz="1200">
                <a:solidFill>
                  <a:prstClr val="black"/>
                </a:solidFill>
                <a:latin typeface="Calibri"/>
              </a:rPr>
              <a:pPr algn="r" defTabSz="457166">
                <a:defRPr/>
              </a:pPr>
              <a:t>30</a:t>
            </a:fld>
            <a:endParaRPr lang="de-DE" sz="1200">
              <a:solidFill>
                <a:prstClr val="black"/>
              </a:solidFill>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7541341-D6DB-4BE4-91C2-BFB477F43493}" type="slidenum">
              <a:rPr lang="de-CH">
                <a:solidFill>
                  <a:prstClr val="black"/>
                </a:solidFill>
              </a:rPr>
              <a:pPr/>
              <a:t>31</a:t>
            </a:fld>
            <a:endParaRPr lang="de-CH">
              <a:solidFill>
                <a:prstClr val="black"/>
              </a:solidFill>
            </a:endParaRPr>
          </a:p>
        </p:txBody>
      </p:sp>
      <p:sp>
        <p:nvSpPr>
          <p:cNvPr id="119810" name="Folienbildplatzhalt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19811" name="Notizenplatzhalter 2"/>
          <p:cNvSpPr>
            <a:spLocks noGrp="1"/>
          </p:cNvSpPr>
          <p:nvPr>
            <p:ph type="body" idx="1"/>
          </p:nvPr>
        </p:nvSpPr>
        <p:spPr/>
        <p:txBody>
          <a:bodyPr/>
          <a:lstStyle/>
          <a:p>
            <a:pPr>
              <a:spcBef>
                <a:spcPct val="0"/>
              </a:spcBef>
            </a:pPr>
            <a:endParaRPr lang="de-DE"/>
          </a:p>
        </p:txBody>
      </p:sp>
      <p:sp>
        <p:nvSpPr>
          <p:cNvPr id="4100" name="Foliennummernplatzhalter 3"/>
          <p:cNvSpPr txBox="1">
            <a:spLocks noGrp="1"/>
          </p:cNvSpPr>
          <p:nvPr/>
        </p:nvSpPr>
        <p:spPr bwMode="auto">
          <a:xfrm>
            <a:off x="3884614" y="8685214"/>
            <a:ext cx="2971800" cy="457200"/>
          </a:xfrm>
          <a:prstGeom prst="rect">
            <a:avLst/>
          </a:prstGeom>
          <a:noFill/>
          <a:ln>
            <a:miter lim="800000"/>
            <a:headEnd/>
            <a:tailEnd/>
          </a:ln>
        </p:spPr>
        <p:txBody>
          <a:bodyPr lIns="91436" tIns="45719" rIns="91436" bIns="45719" anchor="b"/>
          <a:lstStyle/>
          <a:p>
            <a:pPr algn="r">
              <a:defRPr/>
            </a:pPr>
            <a:fld id="{8A2F82C1-AD0E-4461-A325-041D846294FC}" type="slidenum">
              <a:rPr lang="de-CH" sz="1200">
                <a:solidFill>
                  <a:prstClr val="black"/>
                </a:solidFill>
                <a:latin typeface="Calibri"/>
              </a:rPr>
              <a:pPr algn="r">
                <a:defRPr/>
              </a:pPr>
              <a:t>31</a:t>
            </a:fld>
            <a:endParaRPr lang="de-CH" sz="1200">
              <a:solidFill>
                <a:prstClr val="black"/>
              </a:solidFill>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7541341-D6DB-4BE4-91C2-BFB477F43493}" type="slidenum">
              <a:rPr lang="de-CH">
                <a:solidFill>
                  <a:prstClr val="black"/>
                </a:solidFill>
              </a:rPr>
              <a:pPr/>
              <a:t>32</a:t>
            </a:fld>
            <a:endParaRPr lang="de-CH">
              <a:solidFill>
                <a:prstClr val="black"/>
              </a:solidFill>
            </a:endParaRPr>
          </a:p>
        </p:txBody>
      </p:sp>
      <p:sp>
        <p:nvSpPr>
          <p:cNvPr id="119810" name="Folienbildplatzhalt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19811" name="Notizenplatzhalter 2"/>
          <p:cNvSpPr>
            <a:spLocks noGrp="1"/>
          </p:cNvSpPr>
          <p:nvPr>
            <p:ph type="body" idx="1"/>
          </p:nvPr>
        </p:nvSpPr>
        <p:spPr/>
        <p:txBody>
          <a:bodyPr/>
          <a:lstStyle/>
          <a:p>
            <a:pPr>
              <a:spcBef>
                <a:spcPct val="0"/>
              </a:spcBef>
            </a:pPr>
            <a:endParaRPr lang="de-DE"/>
          </a:p>
        </p:txBody>
      </p:sp>
      <p:sp>
        <p:nvSpPr>
          <p:cNvPr id="4100" name="Foliennummernplatzhalter 3"/>
          <p:cNvSpPr txBox="1">
            <a:spLocks noGrp="1"/>
          </p:cNvSpPr>
          <p:nvPr/>
        </p:nvSpPr>
        <p:spPr bwMode="auto">
          <a:xfrm>
            <a:off x="3884614" y="8685214"/>
            <a:ext cx="2971800" cy="457200"/>
          </a:xfrm>
          <a:prstGeom prst="rect">
            <a:avLst/>
          </a:prstGeom>
          <a:noFill/>
          <a:ln>
            <a:miter lim="800000"/>
            <a:headEnd/>
            <a:tailEnd/>
          </a:ln>
        </p:spPr>
        <p:txBody>
          <a:bodyPr lIns="91436" tIns="45719" rIns="91436" bIns="45719" anchor="b"/>
          <a:lstStyle/>
          <a:p>
            <a:pPr algn="r">
              <a:defRPr/>
            </a:pPr>
            <a:fld id="{8A2F82C1-AD0E-4461-A325-041D846294FC}" type="slidenum">
              <a:rPr lang="de-CH" sz="1200">
                <a:solidFill>
                  <a:prstClr val="black"/>
                </a:solidFill>
                <a:latin typeface="Calibri"/>
              </a:rPr>
              <a:pPr algn="r">
                <a:defRPr/>
              </a:pPr>
              <a:t>32</a:t>
            </a:fld>
            <a:endParaRPr lang="de-CH" sz="1200">
              <a:solidFill>
                <a:prstClr val="black"/>
              </a:solidFill>
              <a:latin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7541341-D6DB-4BE4-91C2-BFB477F43493}" type="slidenum">
              <a:rPr lang="de-CH">
                <a:solidFill>
                  <a:prstClr val="black"/>
                </a:solidFill>
              </a:rPr>
              <a:pPr/>
              <a:t>33</a:t>
            </a:fld>
            <a:endParaRPr lang="de-CH">
              <a:solidFill>
                <a:prstClr val="black"/>
              </a:solidFill>
            </a:endParaRPr>
          </a:p>
        </p:txBody>
      </p:sp>
      <p:sp>
        <p:nvSpPr>
          <p:cNvPr id="119810" name="Folienbildplatzhalt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19811" name="Notizenplatzhalter 2"/>
          <p:cNvSpPr>
            <a:spLocks noGrp="1"/>
          </p:cNvSpPr>
          <p:nvPr>
            <p:ph type="body" idx="1"/>
          </p:nvPr>
        </p:nvSpPr>
        <p:spPr/>
        <p:txBody>
          <a:bodyPr/>
          <a:lstStyle/>
          <a:p>
            <a:pPr>
              <a:spcBef>
                <a:spcPct val="0"/>
              </a:spcBef>
            </a:pPr>
            <a:endParaRPr lang="de-DE"/>
          </a:p>
        </p:txBody>
      </p:sp>
      <p:sp>
        <p:nvSpPr>
          <p:cNvPr id="4100" name="Foliennummernplatzhalter 3"/>
          <p:cNvSpPr txBox="1">
            <a:spLocks noGrp="1"/>
          </p:cNvSpPr>
          <p:nvPr/>
        </p:nvSpPr>
        <p:spPr bwMode="auto">
          <a:xfrm>
            <a:off x="3884614" y="8685214"/>
            <a:ext cx="2971800" cy="457200"/>
          </a:xfrm>
          <a:prstGeom prst="rect">
            <a:avLst/>
          </a:prstGeom>
          <a:noFill/>
          <a:ln>
            <a:miter lim="800000"/>
            <a:headEnd/>
            <a:tailEnd/>
          </a:ln>
        </p:spPr>
        <p:txBody>
          <a:bodyPr lIns="91436" tIns="45719" rIns="91436" bIns="45719" anchor="b"/>
          <a:lstStyle/>
          <a:p>
            <a:pPr algn="r">
              <a:defRPr/>
            </a:pPr>
            <a:fld id="{8A2F82C1-AD0E-4461-A325-041D846294FC}" type="slidenum">
              <a:rPr lang="de-CH" sz="1200">
                <a:solidFill>
                  <a:prstClr val="black"/>
                </a:solidFill>
                <a:latin typeface="Calibri"/>
              </a:rPr>
              <a:pPr algn="r">
                <a:defRPr/>
              </a:pPr>
              <a:t>33</a:t>
            </a:fld>
            <a:endParaRPr lang="de-CH" sz="1200">
              <a:solidFill>
                <a:prstClr val="black"/>
              </a:solidFill>
              <a:latin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18856676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1675728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3697445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866076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Rot="1" noChangeAspect="1" noChangeArrowheads="1" noTextEdit="1"/>
          </p:cNvSpPr>
          <p:nvPr>
            <p:ph type="sldImg"/>
          </p:nvPr>
        </p:nvSpPr>
        <p:spPr bwMode="auto">
          <a:xfrm>
            <a:off x="1338263" y="914400"/>
            <a:ext cx="4179887" cy="3135313"/>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1046350" y="4352637"/>
            <a:ext cx="4770904" cy="3479512"/>
          </a:xfrm>
          <a:prstGeom prst="rect">
            <a:avLst/>
          </a:prstGeom>
          <a:noFill/>
          <a:ln>
            <a:miter lim="800000"/>
            <a:headEnd/>
            <a:tailEnd/>
          </a:ln>
        </p:spPr>
        <p:txBody>
          <a:bodyPr wrap="none" anchor="ct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840074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25733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Grp="1" noRot="1" noChangeAspect="1" noChangeArrowheads="1" noTextEdit="1"/>
          </p:cNvSpPr>
          <p:nvPr>
            <p:ph type="sldImg"/>
          </p:nvPr>
        </p:nvSpPr>
        <p:spPr bwMode="auto">
          <a:xfrm>
            <a:off x="1338263" y="914400"/>
            <a:ext cx="4179887" cy="3135313"/>
          </a:xfrm>
          <a:prstGeom prst="rect">
            <a:avLst/>
          </a:prstGeom>
          <a:solidFill>
            <a:srgbClr val="FFFFFF"/>
          </a:solidFill>
          <a:ln>
            <a:solidFill>
              <a:srgbClr val="000000"/>
            </a:solidFill>
            <a:miter lim="800000"/>
            <a:headEnd/>
            <a:tailEnd/>
          </a:ln>
        </p:spPr>
      </p:sp>
      <p:sp>
        <p:nvSpPr>
          <p:cNvPr id="12290" name="Rectangle 2"/>
          <p:cNvSpPr txBox="1">
            <a:spLocks noGrp="1" noChangeArrowheads="1"/>
          </p:cNvSpPr>
          <p:nvPr>
            <p:ph type="body" idx="1"/>
          </p:nvPr>
        </p:nvSpPr>
        <p:spPr bwMode="auto">
          <a:xfrm>
            <a:off x="1046350" y="4352637"/>
            <a:ext cx="4770904" cy="3479512"/>
          </a:xfrm>
          <a:prstGeom prst="rect">
            <a:avLst/>
          </a:prstGeom>
          <a:noFill/>
          <a:ln>
            <a:miter lim="800000"/>
            <a:headEnd/>
            <a:tailEnd/>
          </a:ln>
        </p:spPr>
        <p:txBody>
          <a:bodyPr wrap="none" anchor="ct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2573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2573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25733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18490294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25733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20440920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38582805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33065450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3198505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34794792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22" indent="-285739" eaLnBrk="0" hangingPunct="0">
              <a:defRPr>
                <a:solidFill>
                  <a:schemeClr val="tx1"/>
                </a:solidFill>
                <a:latin typeface="Arial" pitchFamily="34" charset="0"/>
                <a:cs typeface="Arial" pitchFamily="34" charset="0"/>
              </a:defRPr>
            </a:lvl2pPr>
            <a:lvl3pPr marL="1142957" indent="-228591" eaLnBrk="0" hangingPunct="0">
              <a:defRPr>
                <a:solidFill>
                  <a:schemeClr val="tx1"/>
                </a:solidFill>
                <a:latin typeface="Arial" pitchFamily="34" charset="0"/>
                <a:cs typeface="Arial" pitchFamily="34" charset="0"/>
              </a:defRPr>
            </a:lvl3pPr>
            <a:lvl4pPr marL="1600140" indent="-228591" eaLnBrk="0" hangingPunct="0">
              <a:defRPr>
                <a:solidFill>
                  <a:schemeClr val="tx1"/>
                </a:solidFill>
                <a:latin typeface="Arial" pitchFamily="34" charset="0"/>
                <a:cs typeface="Arial" pitchFamily="34" charset="0"/>
              </a:defRPr>
            </a:lvl4pPr>
            <a:lvl5pPr marL="2057322" indent="-228591" eaLnBrk="0" hangingPunct="0">
              <a:defRPr>
                <a:solidFill>
                  <a:schemeClr val="tx1"/>
                </a:solidFill>
                <a:latin typeface="Arial" pitchFamily="34" charset="0"/>
                <a:cs typeface="Arial" pitchFamily="34" charset="0"/>
              </a:defRPr>
            </a:lvl5pPr>
            <a:lvl6pPr marL="2514505" indent="-228591" eaLnBrk="0" fontAlgn="base" hangingPunct="0">
              <a:spcBef>
                <a:spcPct val="0"/>
              </a:spcBef>
              <a:spcAft>
                <a:spcPct val="0"/>
              </a:spcAft>
              <a:defRPr>
                <a:solidFill>
                  <a:schemeClr val="tx1"/>
                </a:solidFill>
                <a:latin typeface="Arial" pitchFamily="34" charset="0"/>
                <a:cs typeface="Arial" pitchFamily="34" charset="0"/>
              </a:defRPr>
            </a:lvl6pPr>
            <a:lvl7pPr marL="2971687" indent="-228591" eaLnBrk="0" fontAlgn="base" hangingPunct="0">
              <a:spcBef>
                <a:spcPct val="0"/>
              </a:spcBef>
              <a:spcAft>
                <a:spcPct val="0"/>
              </a:spcAft>
              <a:defRPr>
                <a:solidFill>
                  <a:schemeClr val="tx1"/>
                </a:solidFill>
                <a:latin typeface="Arial" pitchFamily="34" charset="0"/>
                <a:cs typeface="Arial" pitchFamily="34" charset="0"/>
              </a:defRPr>
            </a:lvl7pPr>
            <a:lvl8pPr marL="3428871" indent="-228591" eaLnBrk="0" fontAlgn="base" hangingPunct="0">
              <a:spcBef>
                <a:spcPct val="0"/>
              </a:spcBef>
              <a:spcAft>
                <a:spcPct val="0"/>
              </a:spcAft>
              <a:defRPr>
                <a:solidFill>
                  <a:schemeClr val="tx1"/>
                </a:solidFill>
                <a:latin typeface="Arial" pitchFamily="34" charset="0"/>
                <a:cs typeface="Arial" pitchFamily="34" charset="0"/>
              </a:defRPr>
            </a:lvl8pPr>
            <a:lvl9pPr marL="3886053" indent="-228591"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DA3BD965-0C53-4861-A77C-164B77E6E076}" type="slidenum">
              <a:rPr lang="de-CH" smtClean="0">
                <a:solidFill>
                  <a:prstClr val="black"/>
                </a:solidFill>
              </a:rPr>
              <a:pPr eaLnBrk="1" hangingPunct="1"/>
              <a:t>50</a:t>
            </a:fld>
            <a:endParaRPr lang="de-CH" smtClean="0">
              <a:solidFill>
                <a:prstClr val="black"/>
              </a:solidFill>
            </a:endParaRPr>
          </a:p>
        </p:txBody>
      </p:sp>
      <p:sp>
        <p:nvSpPr>
          <p:cNvPr id="57347" name="Folienbildplatzhalter 1"/>
          <p:cNvSpPr>
            <a:spLocks noGrp="1" noRot="1" noChangeAspect="1" noTextEdit="1"/>
          </p:cNvSpPr>
          <p:nvPr>
            <p:ph type="sldImg"/>
          </p:nvPr>
        </p:nvSpPr>
        <p:spPr>
          <a:ln/>
        </p:spPr>
      </p:sp>
      <p:sp>
        <p:nvSpPr>
          <p:cNvPr id="57348" name="Notizenplatzhalter 2"/>
          <p:cNvSpPr>
            <a:spLocks noGrp="1"/>
          </p:cNvSpPr>
          <p:nvPr>
            <p:ph type="body" idx="1"/>
          </p:nvPr>
        </p:nvSpPr>
        <p:spPr>
          <a:noFill/>
        </p:spPr>
        <p:txBody>
          <a:bodyPr/>
          <a:lstStyle/>
          <a:p>
            <a:pPr eaLnBrk="1" hangingPunct="1">
              <a:spcBef>
                <a:spcPct val="0"/>
              </a:spcBef>
            </a:pPr>
            <a:endParaRPr lang="de-DE" smtClean="0">
              <a:latin typeface="Arial" pitchFamily="34" charset="0"/>
              <a:cs typeface="Arial" pitchFamily="34" charset="0"/>
            </a:endParaRPr>
          </a:p>
        </p:txBody>
      </p:sp>
      <p:sp>
        <p:nvSpPr>
          <p:cNvPr id="4100" name="Foliennummernplatzhalter 3"/>
          <p:cNvSpPr txBox="1">
            <a:spLocks noGrp="1"/>
          </p:cNvSpPr>
          <p:nvPr/>
        </p:nvSpPr>
        <p:spPr bwMode="auto">
          <a:xfrm>
            <a:off x="3884614" y="8685214"/>
            <a:ext cx="2971800" cy="457200"/>
          </a:xfrm>
          <a:prstGeom prst="rect">
            <a:avLst/>
          </a:prstGeom>
          <a:noFill/>
          <a:ln>
            <a:miter lim="800000"/>
            <a:headEnd/>
            <a:tailEnd/>
          </a:ln>
        </p:spPr>
        <p:txBody>
          <a:bodyPr lIns="91436" tIns="45719" rIns="91436" bIns="45719" anchor="b"/>
          <a:lstStyle/>
          <a:p>
            <a:pPr algn="r">
              <a:defRPr/>
            </a:pPr>
            <a:fld id="{D2A6B8AA-2EDD-4C55-AAD1-D9A68DAB2953}" type="slidenum">
              <a:rPr lang="de-CH" sz="1200">
                <a:solidFill>
                  <a:prstClr val="black"/>
                </a:solidFill>
                <a:latin typeface="Calibri"/>
              </a:rPr>
              <a:pPr algn="r">
                <a:defRPr/>
              </a:pPr>
              <a:t>50</a:t>
            </a:fld>
            <a:endParaRPr lang="de-CH" sz="1200">
              <a:solidFill>
                <a:prstClr val="black"/>
              </a:solidFill>
              <a:latin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894" indent="-285728" eaLnBrk="0" hangingPunct="0">
              <a:defRPr>
                <a:solidFill>
                  <a:schemeClr val="tx1"/>
                </a:solidFill>
                <a:latin typeface="Arial" charset="0"/>
                <a:cs typeface="Arial" charset="0"/>
              </a:defRPr>
            </a:lvl2pPr>
            <a:lvl3pPr marL="1142914" indent="-228582" eaLnBrk="0" hangingPunct="0">
              <a:defRPr>
                <a:solidFill>
                  <a:schemeClr val="tx1"/>
                </a:solidFill>
                <a:latin typeface="Arial" charset="0"/>
                <a:cs typeface="Arial" charset="0"/>
              </a:defRPr>
            </a:lvl3pPr>
            <a:lvl4pPr marL="1600080" indent="-228582" eaLnBrk="0" hangingPunct="0">
              <a:defRPr>
                <a:solidFill>
                  <a:schemeClr val="tx1"/>
                </a:solidFill>
                <a:latin typeface="Arial" charset="0"/>
                <a:cs typeface="Arial" charset="0"/>
              </a:defRPr>
            </a:lvl4pPr>
            <a:lvl5pPr marL="2057244" indent="-228582" eaLnBrk="0" hangingPunct="0">
              <a:defRPr>
                <a:solidFill>
                  <a:schemeClr val="tx1"/>
                </a:solidFill>
                <a:latin typeface="Arial" charset="0"/>
                <a:cs typeface="Arial" charset="0"/>
              </a:defRPr>
            </a:lvl5pPr>
            <a:lvl6pPr marL="2514410" indent="-228582" eaLnBrk="0" fontAlgn="base" hangingPunct="0">
              <a:spcBef>
                <a:spcPct val="0"/>
              </a:spcBef>
              <a:spcAft>
                <a:spcPct val="0"/>
              </a:spcAft>
              <a:defRPr>
                <a:solidFill>
                  <a:schemeClr val="tx1"/>
                </a:solidFill>
                <a:latin typeface="Arial" charset="0"/>
                <a:cs typeface="Arial" charset="0"/>
              </a:defRPr>
            </a:lvl6pPr>
            <a:lvl7pPr marL="2971575" indent="-228582" eaLnBrk="0" fontAlgn="base" hangingPunct="0">
              <a:spcBef>
                <a:spcPct val="0"/>
              </a:spcBef>
              <a:spcAft>
                <a:spcPct val="0"/>
              </a:spcAft>
              <a:defRPr>
                <a:solidFill>
                  <a:schemeClr val="tx1"/>
                </a:solidFill>
                <a:latin typeface="Arial" charset="0"/>
                <a:cs typeface="Arial" charset="0"/>
              </a:defRPr>
            </a:lvl7pPr>
            <a:lvl8pPr marL="3428741" indent="-228582" eaLnBrk="0" fontAlgn="base" hangingPunct="0">
              <a:spcBef>
                <a:spcPct val="0"/>
              </a:spcBef>
              <a:spcAft>
                <a:spcPct val="0"/>
              </a:spcAft>
              <a:defRPr>
                <a:solidFill>
                  <a:schemeClr val="tx1"/>
                </a:solidFill>
                <a:latin typeface="Arial" charset="0"/>
                <a:cs typeface="Arial" charset="0"/>
              </a:defRPr>
            </a:lvl8pPr>
            <a:lvl9pPr marL="3885906" indent="-228582" eaLnBrk="0" fontAlgn="base" hangingPunct="0">
              <a:spcBef>
                <a:spcPct val="0"/>
              </a:spcBef>
              <a:spcAft>
                <a:spcPct val="0"/>
              </a:spcAft>
              <a:defRPr>
                <a:solidFill>
                  <a:schemeClr val="tx1"/>
                </a:solidFill>
                <a:latin typeface="Arial" charset="0"/>
                <a:cs typeface="Arial" charset="0"/>
              </a:defRPr>
            </a:lvl9pPr>
          </a:lstStyle>
          <a:p>
            <a:pPr eaLnBrk="1" hangingPunct="1"/>
            <a:fld id="{FE2DA0ED-40F3-4ECF-B5AF-329643423226}" type="slidenum">
              <a:rPr lang="de-CH">
                <a:solidFill>
                  <a:prstClr val="black"/>
                </a:solidFill>
              </a:rPr>
              <a:pPr eaLnBrk="1" hangingPunct="1"/>
              <a:t>51</a:t>
            </a:fld>
            <a:endParaRPr lang="de-CH">
              <a:solidFill>
                <a:prstClr val="black"/>
              </a:solidFill>
            </a:endParaRPr>
          </a:p>
        </p:txBody>
      </p:sp>
      <p:sp>
        <p:nvSpPr>
          <p:cNvPr id="49155" name="Folienbildplatzhalter 1"/>
          <p:cNvSpPr>
            <a:spLocks noGrp="1" noRot="1" noChangeAspect="1" noTextEdit="1"/>
          </p:cNvSpPr>
          <p:nvPr>
            <p:ph type="sldImg"/>
          </p:nvPr>
        </p:nvSpPr>
        <p:spPr>
          <a:ln/>
        </p:spPr>
      </p:sp>
      <p:sp>
        <p:nvSpPr>
          <p:cNvPr id="49156" name="Notizenplatzhalter 2"/>
          <p:cNvSpPr>
            <a:spLocks noGrp="1"/>
          </p:cNvSpPr>
          <p:nvPr>
            <p:ph type="body" idx="1"/>
          </p:nvPr>
        </p:nvSpPr>
        <p:spPr>
          <a:noFill/>
        </p:spPr>
        <p:txBody>
          <a:bodyPr/>
          <a:lstStyle/>
          <a:p>
            <a:pPr eaLnBrk="1" hangingPunct="1">
              <a:spcBef>
                <a:spcPct val="0"/>
              </a:spcBef>
            </a:pPr>
            <a:endParaRPr lang="de-DE" smtClean="0"/>
          </a:p>
        </p:txBody>
      </p:sp>
      <p:sp>
        <p:nvSpPr>
          <p:cNvPr id="4100" name="Foliennummernplatzhalter 3"/>
          <p:cNvSpPr txBox="1">
            <a:spLocks noGrp="1"/>
          </p:cNvSpPr>
          <p:nvPr/>
        </p:nvSpPr>
        <p:spPr bwMode="auto">
          <a:xfrm>
            <a:off x="3884615" y="8685214"/>
            <a:ext cx="2971800" cy="457200"/>
          </a:xfrm>
          <a:prstGeom prst="rect">
            <a:avLst/>
          </a:prstGeom>
          <a:noFill/>
          <a:ln>
            <a:miter lim="800000"/>
            <a:headEnd/>
            <a:tailEnd/>
          </a:ln>
        </p:spPr>
        <p:txBody>
          <a:bodyPr lIns="91433" tIns="45718" rIns="91433" bIns="45718" anchor="b"/>
          <a:lstStyle/>
          <a:p>
            <a:pPr algn="r">
              <a:defRPr/>
            </a:pPr>
            <a:fld id="{9AC88963-CBF3-4624-8FCD-7C4B98356602}" type="slidenum">
              <a:rPr lang="de-CH" sz="1200">
                <a:solidFill>
                  <a:prstClr val="black"/>
                </a:solidFill>
                <a:latin typeface="Calibri"/>
              </a:rPr>
              <a:pPr algn="r">
                <a:defRPr/>
              </a:pPr>
              <a:t>51</a:t>
            </a:fld>
            <a:endParaRPr lang="de-CH" sz="1200">
              <a:solidFill>
                <a:prstClr val="black"/>
              </a:solidFill>
              <a:latin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25733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25733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25733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25733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28320887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24714631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40300854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2573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32274466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25733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2617097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3324451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2718112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Tree>
    <p:extLst>
      <p:ext uri="{BB962C8B-B14F-4D97-AF65-F5344CB8AC3E}">
        <p14:creationId xmlns:p14="http://schemas.microsoft.com/office/powerpoint/2010/main" val="1334797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smtClean="0"/>
              <a:t>Master-Untertitelformat bearbeiten</a:t>
            </a:r>
            <a:endParaRPr lang="de-DE"/>
          </a:p>
        </p:txBody>
      </p:sp>
      <p:sp>
        <p:nvSpPr>
          <p:cNvPr id="4" name="Datumsplatzhalter 3"/>
          <p:cNvSpPr>
            <a:spLocks noGrp="1"/>
          </p:cNvSpPr>
          <p:nvPr>
            <p:ph type="dt" sz="half" idx="10"/>
          </p:nvPr>
        </p:nvSpPr>
        <p:spPr/>
        <p:txBody>
          <a:bodyPr/>
          <a:lstStyle/>
          <a:p>
            <a:fld id="{838D157A-3B99-7F47-AD37-A78DD7F3AEB4}" type="datetime1">
              <a:rPr lang="de-CH" smtClean="0"/>
              <a:t>30.03.2014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18C5F8A-A460-5B4B-82A7-FE00CEED79FE}" type="slidenum">
              <a:rPr lang="de-DE" smtClean="0"/>
              <a:t>‹nr.›</a:t>
            </a:fld>
            <a:endParaRPr lang="de-DE"/>
          </a:p>
        </p:txBody>
      </p:sp>
    </p:spTree>
    <p:extLst>
      <p:ext uri="{BB962C8B-B14F-4D97-AF65-F5344CB8AC3E}">
        <p14:creationId xmlns:p14="http://schemas.microsoft.com/office/powerpoint/2010/main" val="2759040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p:txBody>
          <a:bodyPr/>
          <a:lstStyle/>
          <a:p>
            <a:fld id="{F07B0F3C-AC54-7540-8EFA-C6A55E4AD737}" type="datetime1">
              <a:rPr lang="de-CH" smtClean="0"/>
              <a:t>30.03.2014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18C5F8A-A460-5B4B-82A7-FE00CEED79FE}" type="slidenum">
              <a:rPr lang="de-DE" smtClean="0"/>
              <a:t>‹nr.›</a:t>
            </a:fld>
            <a:endParaRPr lang="de-DE"/>
          </a:p>
        </p:txBody>
      </p:sp>
    </p:spTree>
    <p:extLst>
      <p:ext uri="{BB962C8B-B14F-4D97-AF65-F5344CB8AC3E}">
        <p14:creationId xmlns:p14="http://schemas.microsoft.com/office/powerpoint/2010/main" val="956641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p:txBody>
          <a:bodyPr/>
          <a:lstStyle/>
          <a:p>
            <a:fld id="{7FDF87C6-ECE6-4046-9AF1-59DF8AE74235}" type="datetime1">
              <a:rPr lang="de-CH" smtClean="0"/>
              <a:t>30.03.2014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18C5F8A-A460-5B4B-82A7-FE00CEED79FE}" type="slidenum">
              <a:rPr lang="de-DE" smtClean="0"/>
              <a:t>‹nr.›</a:t>
            </a:fld>
            <a:endParaRPr lang="de-DE"/>
          </a:p>
        </p:txBody>
      </p:sp>
    </p:spTree>
    <p:extLst>
      <p:ext uri="{BB962C8B-B14F-4D97-AF65-F5344CB8AC3E}">
        <p14:creationId xmlns:p14="http://schemas.microsoft.com/office/powerpoint/2010/main" val="2251004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Inhaltsplatzhalter 2"/>
          <p:cNvSpPr>
            <a:spLocks noGrp="1"/>
          </p:cNvSpPr>
          <p:nvPr>
            <p:ph idx="1"/>
          </p:nvPr>
        </p:nvSpPr>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p:txBody>
          <a:bodyPr/>
          <a:lstStyle/>
          <a:p>
            <a:fld id="{F917E60C-DDE4-9D40-BBCB-E9EBFCEF5986}" type="datetime1">
              <a:rPr lang="de-CH" smtClean="0"/>
              <a:t>30.03.2014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18C5F8A-A460-5B4B-82A7-FE00CEED79FE}" type="slidenum">
              <a:rPr lang="de-DE" smtClean="0"/>
              <a:t>‹nr.›</a:t>
            </a:fld>
            <a:endParaRPr lang="de-DE"/>
          </a:p>
        </p:txBody>
      </p:sp>
    </p:spTree>
    <p:extLst>
      <p:ext uri="{BB962C8B-B14F-4D97-AF65-F5344CB8AC3E}">
        <p14:creationId xmlns:p14="http://schemas.microsoft.com/office/powerpoint/2010/main" val="1770067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smtClean="0"/>
              <a:t>Mastertextformat bearbeiten</a:t>
            </a:r>
          </a:p>
        </p:txBody>
      </p:sp>
      <p:sp>
        <p:nvSpPr>
          <p:cNvPr id="4" name="Datumsplatzhalter 3"/>
          <p:cNvSpPr>
            <a:spLocks noGrp="1"/>
          </p:cNvSpPr>
          <p:nvPr>
            <p:ph type="dt" sz="half" idx="10"/>
          </p:nvPr>
        </p:nvSpPr>
        <p:spPr/>
        <p:txBody>
          <a:bodyPr/>
          <a:lstStyle/>
          <a:p>
            <a:fld id="{02285C47-83D7-BF4F-97B6-59EE7E70221A}" type="datetime1">
              <a:rPr lang="de-CH" smtClean="0"/>
              <a:t>30.03.2014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18C5F8A-A460-5B4B-82A7-FE00CEED79FE}" type="slidenum">
              <a:rPr lang="de-DE" smtClean="0"/>
              <a:t>‹nr.›</a:t>
            </a:fld>
            <a:endParaRPr lang="de-DE"/>
          </a:p>
        </p:txBody>
      </p:sp>
    </p:spTree>
    <p:extLst>
      <p:ext uri="{BB962C8B-B14F-4D97-AF65-F5344CB8AC3E}">
        <p14:creationId xmlns:p14="http://schemas.microsoft.com/office/powerpoint/2010/main" val="2775589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5" name="Datumsplatzhalter 4"/>
          <p:cNvSpPr>
            <a:spLocks noGrp="1"/>
          </p:cNvSpPr>
          <p:nvPr>
            <p:ph type="dt" sz="half" idx="10"/>
          </p:nvPr>
        </p:nvSpPr>
        <p:spPr/>
        <p:txBody>
          <a:bodyPr/>
          <a:lstStyle/>
          <a:p>
            <a:fld id="{F7D7002A-6CA1-FA42-9966-3BF299BE118D}" type="datetime1">
              <a:rPr lang="de-CH" smtClean="0"/>
              <a:t>30.03.2014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18C5F8A-A460-5B4B-82A7-FE00CEED79FE}" type="slidenum">
              <a:rPr lang="de-DE" smtClean="0"/>
              <a:t>‹nr.›</a:t>
            </a:fld>
            <a:endParaRPr lang="de-DE"/>
          </a:p>
        </p:txBody>
      </p:sp>
    </p:spTree>
    <p:extLst>
      <p:ext uri="{BB962C8B-B14F-4D97-AF65-F5344CB8AC3E}">
        <p14:creationId xmlns:p14="http://schemas.microsoft.com/office/powerpoint/2010/main" val="1794265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7" name="Datumsplatzhalter 6"/>
          <p:cNvSpPr>
            <a:spLocks noGrp="1"/>
          </p:cNvSpPr>
          <p:nvPr>
            <p:ph type="dt" sz="half" idx="10"/>
          </p:nvPr>
        </p:nvSpPr>
        <p:spPr/>
        <p:txBody>
          <a:bodyPr/>
          <a:lstStyle/>
          <a:p>
            <a:fld id="{A6B57F1A-694F-AB46-9DA7-9A6C74F3D1B3}" type="datetime1">
              <a:rPr lang="de-CH" smtClean="0"/>
              <a:t>30.03.2014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418C5F8A-A460-5B4B-82A7-FE00CEED79FE}" type="slidenum">
              <a:rPr lang="de-DE" smtClean="0"/>
              <a:t>‹nr.›</a:t>
            </a:fld>
            <a:endParaRPr lang="de-DE"/>
          </a:p>
        </p:txBody>
      </p:sp>
    </p:spTree>
    <p:extLst>
      <p:ext uri="{BB962C8B-B14F-4D97-AF65-F5344CB8AC3E}">
        <p14:creationId xmlns:p14="http://schemas.microsoft.com/office/powerpoint/2010/main" val="289982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Datumsplatzhalter 2"/>
          <p:cNvSpPr>
            <a:spLocks noGrp="1"/>
          </p:cNvSpPr>
          <p:nvPr>
            <p:ph type="dt" sz="half" idx="10"/>
          </p:nvPr>
        </p:nvSpPr>
        <p:spPr/>
        <p:txBody>
          <a:bodyPr/>
          <a:lstStyle/>
          <a:p>
            <a:fld id="{1B039C5E-A98F-5D4A-8904-D57AB1A5628A}" type="datetime1">
              <a:rPr lang="de-CH" smtClean="0"/>
              <a:t>30.03.2014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418C5F8A-A460-5B4B-82A7-FE00CEED79FE}" type="slidenum">
              <a:rPr lang="de-DE" smtClean="0"/>
              <a:t>‹nr.›</a:t>
            </a:fld>
            <a:endParaRPr lang="de-DE"/>
          </a:p>
        </p:txBody>
      </p:sp>
    </p:spTree>
    <p:extLst>
      <p:ext uri="{BB962C8B-B14F-4D97-AF65-F5344CB8AC3E}">
        <p14:creationId xmlns:p14="http://schemas.microsoft.com/office/powerpoint/2010/main" val="4119407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8C534D1-4E6B-7445-ACB7-7D63F860AB1D}" type="datetime1">
              <a:rPr lang="de-CH" smtClean="0"/>
              <a:t>30.03.2014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418C5F8A-A460-5B4B-82A7-FE00CEED79FE}" type="slidenum">
              <a:rPr lang="de-DE" smtClean="0"/>
              <a:t>‹nr.›</a:t>
            </a:fld>
            <a:endParaRPr lang="de-DE"/>
          </a:p>
        </p:txBody>
      </p:sp>
    </p:spTree>
    <p:extLst>
      <p:ext uri="{BB962C8B-B14F-4D97-AF65-F5344CB8AC3E}">
        <p14:creationId xmlns:p14="http://schemas.microsoft.com/office/powerpoint/2010/main" val="2081593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umsplatzhalter 4"/>
          <p:cNvSpPr>
            <a:spLocks noGrp="1"/>
          </p:cNvSpPr>
          <p:nvPr>
            <p:ph type="dt" sz="half" idx="10"/>
          </p:nvPr>
        </p:nvSpPr>
        <p:spPr/>
        <p:txBody>
          <a:bodyPr/>
          <a:lstStyle/>
          <a:p>
            <a:fld id="{9D42C734-2E34-E64C-B02E-D9865898E854}" type="datetime1">
              <a:rPr lang="de-CH" smtClean="0"/>
              <a:t>30.03.2014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18C5F8A-A460-5B4B-82A7-FE00CEED79FE}" type="slidenum">
              <a:rPr lang="de-DE" smtClean="0"/>
              <a:t>‹nr.›</a:t>
            </a:fld>
            <a:endParaRPr lang="de-DE"/>
          </a:p>
        </p:txBody>
      </p:sp>
    </p:spTree>
    <p:extLst>
      <p:ext uri="{BB962C8B-B14F-4D97-AF65-F5344CB8AC3E}">
        <p14:creationId xmlns:p14="http://schemas.microsoft.com/office/powerpoint/2010/main" val="4255292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umsplatzhalter 4"/>
          <p:cNvSpPr>
            <a:spLocks noGrp="1"/>
          </p:cNvSpPr>
          <p:nvPr>
            <p:ph type="dt" sz="half" idx="10"/>
          </p:nvPr>
        </p:nvSpPr>
        <p:spPr/>
        <p:txBody>
          <a:bodyPr/>
          <a:lstStyle/>
          <a:p>
            <a:fld id="{34801A03-1F27-9A4A-A2AA-354760B3CD44}" type="datetime1">
              <a:rPr lang="de-CH" smtClean="0"/>
              <a:t>30.03.2014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18C5F8A-A460-5B4B-82A7-FE00CEED79FE}" type="slidenum">
              <a:rPr lang="de-DE" smtClean="0"/>
              <a:t>‹nr.›</a:t>
            </a:fld>
            <a:endParaRPr lang="de-DE"/>
          </a:p>
        </p:txBody>
      </p:sp>
    </p:spTree>
    <p:extLst>
      <p:ext uri="{BB962C8B-B14F-4D97-AF65-F5344CB8AC3E}">
        <p14:creationId xmlns:p14="http://schemas.microsoft.com/office/powerpoint/2010/main" val="4066960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64B30-CF91-8249-897D-C676E166BCB8}" type="datetime1">
              <a:rPr lang="de-CH" smtClean="0"/>
              <a:t>30.03.2014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C5F8A-A460-5B4B-82A7-FE00CEED79FE}" type="slidenum">
              <a:rPr lang="de-DE" smtClean="0"/>
              <a:t>‹nr.›</a:t>
            </a:fld>
            <a:endParaRPr lang="de-DE"/>
          </a:p>
        </p:txBody>
      </p:sp>
    </p:spTree>
    <p:extLst>
      <p:ext uri="{BB962C8B-B14F-4D97-AF65-F5344CB8AC3E}">
        <p14:creationId xmlns:p14="http://schemas.microsoft.com/office/powerpoint/2010/main" val="166881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677019" y="283030"/>
            <a:ext cx="7950935" cy="965124"/>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a:defRPr/>
            </a:pPr>
            <a:endParaRPr lang="es-ES_tradnl" sz="2000" b="1" dirty="0" smtClean="0">
              <a:solidFill>
                <a:schemeClr val="accent1">
                  <a:lumMod val="50000"/>
                </a:schemeClr>
              </a:solidFill>
              <a:latin typeface="Arial"/>
              <a:cs typeface="Arial"/>
            </a:endParaRPr>
          </a:p>
          <a:p>
            <a:r>
              <a:rPr lang="es-ES_tradnl" sz="2400" b="1" dirty="0" smtClean="0">
                <a:solidFill>
                  <a:schemeClr val="tx2">
                    <a:lumMod val="75000"/>
                  </a:schemeClr>
                </a:solidFill>
              </a:rPr>
              <a:t>NEW </a:t>
            </a:r>
            <a:r>
              <a:rPr lang="es-ES_tradnl" sz="2400" b="1" dirty="0">
                <a:solidFill>
                  <a:schemeClr val="tx2">
                    <a:lumMod val="75000"/>
                  </a:schemeClr>
                </a:solidFill>
              </a:rPr>
              <a:t>ORAL ANTICOAGULANTS (NOAC) AND FITNESS TO FLY</a:t>
            </a:r>
          </a:p>
          <a:p>
            <a:endParaRPr lang="de-DE" sz="2000" dirty="0"/>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12" name="Picture 12" descr="Wappen MAE.gif                                                 01361276Macintosh HD                   BCFBA3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113" y="1871456"/>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5" name="Bild 4" descr="Bildschirmfoto 2014-03-07 um 19.39.2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2" y="6019094"/>
            <a:ext cx="9299141" cy="873506"/>
          </a:xfrm>
          <a:prstGeom prst="rect">
            <a:avLst/>
          </a:prstGeom>
        </p:spPr>
      </p:pic>
      <p:pic>
        <p:nvPicPr>
          <p:cNvPr id="6" name="Bild 5" descr="Bildschirmfoto 2014-03-07 um 19.28.44.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765" y="5800104"/>
            <a:ext cx="888810" cy="1092496"/>
          </a:xfrm>
          <a:prstGeom prst="rect">
            <a:avLst/>
          </a:prstGeom>
        </p:spPr>
      </p:pic>
      <p:sp>
        <p:nvSpPr>
          <p:cNvPr id="15" name="Text Box 4"/>
          <p:cNvSpPr txBox="1">
            <a:spLocks noChangeArrowheads="1"/>
          </p:cNvSpPr>
          <p:nvPr/>
        </p:nvSpPr>
        <p:spPr bwMode="auto">
          <a:xfrm>
            <a:off x="1651271" y="6112570"/>
            <a:ext cx="2021822" cy="5991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b="1" kern="0" dirty="0">
                <a:effectLst/>
                <a:latin typeface="Trebuchet MS"/>
                <a:ea typeface="Times New Roman"/>
                <a:cs typeface="Times New Roman"/>
              </a:rPr>
              <a:t>Symposium 2014 AMABEL</a:t>
            </a:r>
            <a:endParaRPr lang="de-DE" b="1" kern="0" dirty="0">
              <a:effectLst/>
              <a:latin typeface="Trebuchet MS"/>
              <a:ea typeface="Times New Roman"/>
              <a:cs typeface="Times New Roman"/>
            </a:endParaRPr>
          </a:p>
        </p:txBody>
      </p:sp>
      <p:pic>
        <p:nvPicPr>
          <p:cNvPr id="13" name="Bild 12" descr="Bildschirmfoto 2014-03-07 um 19.45.19.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5125" y="6381689"/>
            <a:ext cx="3341750" cy="330049"/>
          </a:xfrm>
          <a:prstGeom prst="rect">
            <a:avLst/>
          </a:prstGeom>
        </p:spPr>
      </p:pic>
      <p:sp>
        <p:nvSpPr>
          <p:cNvPr id="14" name="Inhaltsplatzhalter 4"/>
          <p:cNvSpPr txBox="1">
            <a:spLocks/>
          </p:cNvSpPr>
          <p:nvPr/>
        </p:nvSpPr>
        <p:spPr>
          <a:xfrm>
            <a:off x="551786" y="1968022"/>
            <a:ext cx="2153295" cy="350876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200"/>
              </a:spcBef>
              <a:buClr>
                <a:srgbClr val="FF0000"/>
              </a:buClr>
            </a:pPr>
            <a:r>
              <a:rPr lang="de-DE" sz="1800" dirty="0" smtClean="0">
                <a:latin typeface="Arial"/>
                <a:cs typeface="Arial"/>
              </a:rPr>
              <a:t>René Maire</a:t>
            </a:r>
          </a:p>
          <a:p>
            <a:pPr>
              <a:spcBef>
                <a:spcPts val="200"/>
              </a:spcBef>
              <a:buClr>
                <a:srgbClr val="FF0000"/>
              </a:buClr>
            </a:pPr>
            <a:endParaRPr lang="de-DE" sz="1800" dirty="0" smtClean="0">
              <a:latin typeface="Arial"/>
              <a:cs typeface="Arial"/>
            </a:endParaRPr>
          </a:p>
          <a:p>
            <a:pPr>
              <a:spcBef>
                <a:spcPts val="200"/>
              </a:spcBef>
              <a:buClr>
                <a:srgbClr val="FF0000"/>
              </a:buClr>
            </a:pPr>
            <a:endParaRPr lang="de-DE" sz="1800" dirty="0" smtClean="0">
              <a:latin typeface="Arial"/>
              <a:cs typeface="Arial"/>
            </a:endParaRPr>
          </a:p>
          <a:p>
            <a:pPr>
              <a:spcBef>
                <a:spcPts val="200"/>
              </a:spcBef>
              <a:buClr>
                <a:srgbClr val="FF0000"/>
              </a:buClr>
            </a:pPr>
            <a:endParaRPr lang="de-DE" sz="1800" dirty="0" smtClean="0">
              <a:latin typeface="Arial"/>
              <a:cs typeface="Arial"/>
            </a:endParaRPr>
          </a:p>
          <a:p>
            <a:pPr>
              <a:spcBef>
                <a:spcPts val="0"/>
              </a:spcBef>
              <a:spcAft>
                <a:spcPts val="2000"/>
              </a:spcAft>
              <a:buClr>
                <a:srgbClr val="FF0000"/>
              </a:buClr>
            </a:pPr>
            <a:r>
              <a:rPr lang="de-DE" sz="1800" dirty="0" smtClean="0">
                <a:latin typeface="Arial"/>
                <a:cs typeface="Arial"/>
              </a:rPr>
              <a:t>Severin Muff</a:t>
            </a:r>
          </a:p>
          <a:p>
            <a:pPr marL="0" indent="0">
              <a:spcBef>
                <a:spcPts val="200"/>
              </a:spcBef>
              <a:buClr>
                <a:srgbClr val="FF0000"/>
              </a:buClr>
              <a:buNone/>
            </a:pPr>
            <a:endParaRPr lang="de-DE" sz="1800" dirty="0" smtClean="0">
              <a:latin typeface="Arial"/>
              <a:cs typeface="Arial"/>
            </a:endParaRPr>
          </a:p>
          <a:p>
            <a:pPr marL="0" indent="0">
              <a:spcBef>
                <a:spcPts val="0"/>
              </a:spcBef>
              <a:buClr>
                <a:srgbClr val="FF0000"/>
              </a:buClr>
              <a:buNone/>
            </a:pPr>
            <a:endParaRPr lang="de-DE" sz="1800" dirty="0" smtClean="0">
              <a:latin typeface="Arial"/>
              <a:cs typeface="Arial"/>
            </a:endParaRPr>
          </a:p>
          <a:p>
            <a:pPr>
              <a:spcBef>
                <a:spcPts val="0"/>
              </a:spcBef>
              <a:buClr>
                <a:srgbClr val="FF0000"/>
              </a:buClr>
            </a:pPr>
            <a:r>
              <a:rPr lang="de-DE" sz="1800" dirty="0" smtClean="0">
                <a:latin typeface="Arial"/>
                <a:cs typeface="Arial"/>
              </a:rPr>
              <a:t>Jan Steffel</a:t>
            </a:r>
            <a:endParaRPr lang="de-DE" sz="1800" dirty="0">
              <a:latin typeface="Arial"/>
              <a:cs typeface="Arial"/>
            </a:endParaRPr>
          </a:p>
        </p:txBody>
      </p:sp>
      <p:sp>
        <p:nvSpPr>
          <p:cNvPr id="16" name="Inhaltsplatzhalter 5"/>
          <p:cNvSpPr txBox="1">
            <a:spLocks/>
          </p:cNvSpPr>
          <p:nvPr/>
        </p:nvSpPr>
        <p:spPr>
          <a:xfrm>
            <a:off x="2817981" y="1975233"/>
            <a:ext cx="4147313" cy="3508767"/>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105000"/>
              <a:buFont typeface="Arial"/>
              <a:buNone/>
            </a:pPr>
            <a:r>
              <a:rPr lang="es-ES_tradnl" sz="1800" i="1" dirty="0" err="1" smtClean="0">
                <a:latin typeface="Arial" charset="0"/>
              </a:rPr>
              <a:t>Cardiological</a:t>
            </a:r>
            <a:r>
              <a:rPr lang="es-ES_tradnl" sz="1800" i="1" dirty="0" smtClean="0">
                <a:latin typeface="Arial" charset="0"/>
              </a:rPr>
              <a:t> </a:t>
            </a:r>
            <a:r>
              <a:rPr lang="es-ES_tradnl" sz="1800" i="1" dirty="0" err="1" smtClean="0">
                <a:latin typeface="Arial" charset="0"/>
              </a:rPr>
              <a:t>Expert</a:t>
            </a:r>
            <a:r>
              <a:rPr lang="es-ES_tradnl" sz="1800" i="1" dirty="0" smtClean="0">
                <a:latin typeface="Arial" charset="0"/>
              </a:rPr>
              <a:t> of FOCA</a:t>
            </a:r>
          </a:p>
          <a:p>
            <a:pPr marL="0" indent="0">
              <a:buSzPct val="105000"/>
              <a:buFont typeface="Arial"/>
              <a:buNone/>
            </a:pPr>
            <a:r>
              <a:rPr lang="es-ES_tradnl" sz="1800" i="1" dirty="0" err="1" smtClean="0">
                <a:latin typeface="Arial" charset="0"/>
              </a:rPr>
              <a:t>Cardiological</a:t>
            </a:r>
            <a:r>
              <a:rPr lang="es-ES_tradnl" sz="1800" i="1" dirty="0" smtClean="0">
                <a:latin typeface="Arial" charset="0"/>
              </a:rPr>
              <a:t> and </a:t>
            </a:r>
            <a:r>
              <a:rPr lang="es-ES_tradnl" sz="1800" i="1" dirty="0" err="1" smtClean="0">
                <a:latin typeface="Arial" charset="0"/>
              </a:rPr>
              <a:t>Aviation</a:t>
            </a:r>
            <a:r>
              <a:rPr lang="es-ES_tradnl" sz="1800" i="1" dirty="0" smtClean="0">
                <a:latin typeface="Arial" charset="0"/>
              </a:rPr>
              <a:t> Medicine </a:t>
            </a:r>
            <a:r>
              <a:rPr lang="es-ES_tradnl" sz="1800" i="1" dirty="0" err="1" smtClean="0">
                <a:latin typeface="Arial" charset="0"/>
              </a:rPr>
              <a:t>Practice</a:t>
            </a:r>
            <a:r>
              <a:rPr lang="es-ES_tradnl" sz="1800" i="1" dirty="0" smtClean="0">
                <a:latin typeface="Arial" charset="0"/>
              </a:rPr>
              <a:t>, </a:t>
            </a:r>
            <a:r>
              <a:rPr lang="en-GB" sz="1800" i="1" dirty="0" err="1" smtClean="0">
                <a:latin typeface="Arial" charset="0"/>
              </a:rPr>
              <a:t>Maennedorf</a:t>
            </a:r>
            <a:r>
              <a:rPr lang="en-GB" sz="1800" i="1" dirty="0" smtClean="0">
                <a:latin typeface="Arial" charset="0"/>
              </a:rPr>
              <a:t>, </a:t>
            </a:r>
            <a:r>
              <a:rPr lang="es-ES_tradnl" sz="1800" i="1" dirty="0" err="1" smtClean="0">
                <a:latin typeface="Arial" charset="0"/>
              </a:rPr>
              <a:t>Switzerland</a:t>
            </a:r>
            <a:endParaRPr lang="es-ES_tradnl" sz="1800" i="1" dirty="0" smtClean="0">
              <a:latin typeface="Arial" charset="0"/>
            </a:endParaRPr>
          </a:p>
          <a:p>
            <a:pPr marL="0" indent="0">
              <a:buSzPct val="105000"/>
              <a:buFont typeface="Arial"/>
              <a:buNone/>
            </a:pPr>
            <a:endParaRPr lang="de-DE" sz="1800" i="1" dirty="0" smtClean="0">
              <a:solidFill>
                <a:srgbClr val="000000"/>
              </a:solidFill>
              <a:latin typeface="Arial" charset="0"/>
            </a:endParaRPr>
          </a:p>
          <a:p>
            <a:pPr marL="0" indent="0">
              <a:buSzPct val="105000"/>
              <a:buFont typeface="Arial"/>
              <a:buNone/>
            </a:pPr>
            <a:r>
              <a:rPr lang="de-DE" sz="1800" i="1" dirty="0" err="1" smtClean="0">
                <a:solidFill>
                  <a:srgbClr val="000000"/>
                </a:solidFill>
                <a:latin typeface="Arial" charset="0"/>
              </a:rPr>
              <a:t>Chief</a:t>
            </a:r>
            <a:r>
              <a:rPr lang="de-DE" sz="1800" i="1" dirty="0" smtClean="0">
                <a:solidFill>
                  <a:srgbClr val="000000"/>
                </a:solidFill>
                <a:latin typeface="Arial" charset="0"/>
              </a:rPr>
              <a:t> Medical Officer</a:t>
            </a:r>
          </a:p>
          <a:p>
            <a:pPr marL="0" indent="0">
              <a:buSzPct val="105000"/>
              <a:buFont typeface="Arial"/>
              <a:buNone/>
            </a:pPr>
            <a:r>
              <a:rPr lang="de-DE" sz="1800" i="1" dirty="0" smtClean="0">
                <a:solidFill>
                  <a:srgbClr val="000000"/>
                </a:solidFill>
                <a:latin typeface="Arial" charset="0"/>
              </a:rPr>
              <a:t>Federal Office </a:t>
            </a:r>
            <a:r>
              <a:rPr lang="de-DE" sz="1800" i="1" dirty="0" err="1" smtClean="0">
                <a:solidFill>
                  <a:srgbClr val="000000"/>
                </a:solidFill>
                <a:latin typeface="Arial" charset="0"/>
              </a:rPr>
              <a:t>for</a:t>
            </a:r>
            <a:r>
              <a:rPr lang="de-DE" sz="1800" i="1" dirty="0" smtClean="0">
                <a:solidFill>
                  <a:srgbClr val="000000"/>
                </a:solidFill>
                <a:latin typeface="Arial" charset="0"/>
              </a:rPr>
              <a:t> </a:t>
            </a:r>
            <a:r>
              <a:rPr lang="de-DE" sz="1800" i="1" dirty="0" err="1" smtClean="0">
                <a:solidFill>
                  <a:srgbClr val="000000"/>
                </a:solidFill>
                <a:latin typeface="Arial" charset="0"/>
              </a:rPr>
              <a:t>Civil</a:t>
            </a:r>
            <a:r>
              <a:rPr lang="de-DE" sz="1800" i="1" dirty="0" smtClean="0">
                <a:solidFill>
                  <a:srgbClr val="000000"/>
                </a:solidFill>
                <a:latin typeface="Arial" charset="0"/>
              </a:rPr>
              <a:t> </a:t>
            </a:r>
            <a:r>
              <a:rPr lang="de-DE" sz="1800" i="1" dirty="0" err="1" smtClean="0">
                <a:solidFill>
                  <a:srgbClr val="000000"/>
                </a:solidFill>
                <a:latin typeface="Arial" charset="0"/>
              </a:rPr>
              <a:t>Aviation</a:t>
            </a:r>
            <a:r>
              <a:rPr lang="de-DE" sz="1800" i="1" dirty="0" smtClean="0">
                <a:solidFill>
                  <a:srgbClr val="000000"/>
                </a:solidFill>
                <a:latin typeface="Arial" charset="0"/>
              </a:rPr>
              <a:t> (FOCA), </a:t>
            </a:r>
            <a:r>
              <a:rPr lang="de-DE" sz="1800" i="1" dirty="0" err="1" smtClean="0">
                <a:solidFill>
                  <a:srgbClr val="000000"/>
                </a:solidFill>
                <a:latin typeface="Arial" charset="0"/>
              </a:rPr>
              <a:t>Switzerland</a:t>
            </a:r>
            <a:endParaRPr lang="de-DE" sz="1800" i="1" dirty="0" smtClean="0">
              <a:solidFill>
                <a:srgbClr val="000000"/>
              </a:solidFill>
              <a:latin typeface="Arial" charset="0"/>
            </a:endParaRPr>
          </a:p>
          <a:p>
            <a:pPr marL="0" indent="0">
              <a:buSzPct val="105000"/>
              <a:buFont typeface="Arial"/>
              <a:buNone/>
            </a:pPr>
            <a:endParaRPr lang="de-DE" sz="1800" i="1" dirty="0" smtClean="0">
              <a:solidFill>
                <a:srgbClr val="000000"/>
              </a:solidFill>
              <a:latin typeface="Arial" charset="0"/>
            </a:endParaRPr>
          </a:p>
          <a:p>
            <a:pPr marL="0" indent="0">
              <a:buSzPct val="105000"/>
              <a:buFont typeface="Arial"/>
              <a:buNone/>
            </a:pPr>
            <a:r>
              <a:rPr lang="de-DE" sz="1800" i="1" dirty="0" smtClean="0">
                <a:latin typeface="Arial"/>
                <a:cs typeface="Arial"/>
              </a:rPr>
              <a:t>Consultant, </a:t>
            </a:r>
            <a:r>
              <a:rPr lang="de-DE" sz="1800" i="1" dirty="0" err="1" smtClean="0">
                <a:latin typeface="Arial"/>
                <a:cs typeface="Arial"/>
              </a:rPr>
              <a:t>Electrophysiology</a:t>
            </a:r>
            <a:r>
              <a:rPr lang="de-DE" sz="1800" i="1" dirty="0" smtClean="0">
                <a:latin typeface="Arial"/>
                <a:cs typeface="Arial"/>
              </a:rPr>
              <a:t> </a:t>
            </a:r>
            <a:r>
              <a:rPr lang="de-DE" sz="1800" i="1" dirty="0" err="1" smtClean="0">
                <a:latin typeface="Arial"/>
                <a:cs typeface="Arial"/>
              </a:rPr>
              <a:t>and</a:t>
            </a:r>
            <a:r>
              <a:rPr lang="de-DE" sz="1800" i="1" dirty="0" smtClean="0">
                <a:latin typeface="Arial"/>
                <a:cs typeface="Arial"/>
              </a:rPr>
              <a:t> </a:t>
            </a:r>
            <a:r>
              <a:rPr lang="de-DE" sz="1800" i="1" dirty="0" err="1" smtClean="0">
                <a:latin typeface="Arial"/>
                <a:cs typeface="Arial"/>
              </a:rPr>
              <a:t>Cardiac</a:t>
            </a:r>
            <a:r>
              <a:rPr lang="de-DE" sz="1800" i="1" dirty="0" smtClean="0">
                <a:latin typeface="Arial"/>
                <a:cs typeface="Arial"/>
              </a:rPr>
              <a:t> Devices</a:t>
            </a:r>
            <a:endParaRPr lang="en-GB" sz="1800" i="1" dirty="0" smtClean="0">
              <a:solidFill>
                <a:srgbClr val="000000"/>
              </a:solidFill>
              <a:latin typeface="Arial"/>
              <a:cs typeface="Arial"/>
            </a:endParaRPr>
          </a:p>
          <a:p>
            <a:pPr marL="0" indent="0">
              <a:buSzPct val="105000"/>
              <a:buFont typeface="Arial"/>
              <a:buNone/>
            </a:pPr>
            <a:r>
              <a:rPr lang="en-GB" sz="1800" i="1" dirty="0" smtClean="0">
                <a:solidFill>
                  <a:srgbClr val="000000"/>
                </a:solidFill>
                <a:latin typeface="Arial" charset="0"/>
              </a:rPr>
              <a:t>Department of Cardiology, University Hospital Zurich, Switzerland</a:t>
            </a:r>
          </a:p>
          <a:p>
            <a:pPr marL="0" indent="0">
              <a:buSzPct val="105000"/>
              <a:buFont typeface="Arial"/>
              <a:buNone/>
            </a:pPr>
            <a:endParaRPr lang="es-ES_tradnl" sz="1800" i="1" dirty="0" smtClean="0">
              <a:latin typeface="Arial" charset="0"/>
            </a:endParaRPr>
          </a:p>
          <a:p>
            <a:pPr marL="0" indent="0">
              <a:buSzPct val="105000"/>
              <a:buFont typeface="Arial"/>
              <a:buNone/>
            </a:pPr>
            <a:endParaRPr lang="es-ES_tradnl" sz="1800" i="1" dirty="0" smtClean="0">
              <a:latin typeface="Arial" charset="0"/>
            </a:endParaRPr>
          </a:p>
          <a:p>
            <a:endParaRPr lang="es-ES_tradnl" sz="1800" i="1" dirty="0" smtClean="0">
              <a:latin typeface="Arial" charset="0"/>
            </a:endParaRPr>
          </a:p>
          <a:p>
            <a:endParaRPr lang="de-DE" sz="1800" dirty="0"/>
          </a:p>
        </p:txBody>
      </p:sp>
      <p:pic>
        <p:nvPicPr>
          <p:cNvPr id="17" name="Picture 20" descr="&#10;Bild 1.pdf                                                     0003C194Macintosh HD                   BCFBA33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1098" y="3064406"/>
            <a:ext cx="2290716" cy="772601"/>
          </a:xfrm>
          <a:prstGeom prst="rect">
            <a:avLst/>
          </a:prstGeom>
          <a:noFill/>
          <a:extLst>
            <a:ext uri="{909E8E84-426E-40DD-AFC4-6F175D3DCCD1}">
              <a14:hiddenFill xmlns:a14="http://schemas.microsoft.com/office/drawing/2010/main">
                <a:solidFill>
                  <a:srgbClr val="FFFFFF"/>
                </a:solidFill>
              </a14:hiddenFill>
            </a:ext>
          </a:extLst>
        </p:spPr>
      </p:pic>
      <p:pic>
        <p:nvPicPr>
          <p:cNvPr id="18" name="Bild 17" descr="Bildschirmfoto 2013-09-02 um 15.04.07.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5294" y="4235479"/>
            <a:ext cx="1945050" cy="677165"/>
          </a:xfrm>
          <a:prstGeom prst="rect">
            <a:avLst/>
          </a:prstGeom>
        </p:spPr>
      </p:pic>
    </p:spTree>
    <p:extLst>
      <p:ext uri="{BB962C8B-B14F-4D97-AF65-F5344CB8AC3E}">
        <p14:creationId xmlns:p14="http://schemas.microsoft.com/office/powerpoint/2010/main" val="2258762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3-08-31 um 17.48.0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2856"/>
            <a:ext cx="9144000" cy="1799203"/>
          </a:xfrm>
          <a:prstGeom prst="rect">
            <a:avLst/>
          </a:prstGeom>
        </p:spPr>
      </p:pic>
      <p:sp>
        <p:nvSpPr>
          <p:cNvPr id="5" name="Textfeld 4"/>
          <p:cNvSpPr txBox="1"/>
          <p:nvPr/>
        </p:nvSpPr>
        <p:spPr>
          <a:xfrm>
            <a:off x="5004048" y="4797152"/>
            <a:ext cx="371015" cy="338554"/>
          </a:xfrm>
          <a:prstGeom prst="rect">
            <a:avLst/>
          </a:prstGeom>
          <a:noFill/>
        </p:spPr>
        <p:txBody>
          <a:bodyPr wrap="none" rtlCol="0">
            <a:spAutoFit/>
          </a:bodyPr>
          <a:lstStyle/>
          <a:p>
            <a:r>
              <a:rPr lang="de-DE" sz="1600" b="0" dirty="0" smtClean="0">
                <a:solidFill>
                  <a:schemeClr val="bg1"/>
                </a:solidFill>
              </a:rPr>
              <a:t>...</a:t>
            </a:r>
            <a:endParaRPr lang="de-DE" sz="1600" b="0" dirty="0">
              <a:solidFill>
                <a:schemeClr val="bg1"/>
              </a:solidFill>
            </a:endParaRPr>
          </a:p>
        </p:txBody>
      </p:sp>
      <p:pic>
        <p:nvPicPr>
          <p:cNvPr id="6" name="Bild 5" descr="Bildschirmfoto 2013-08-31 um 17.53.1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1" y="35644"/>
            <a:ext cx="3781673" cy="2205712"/>
          </a:xfrm>
          <a:prstGeom prst="rect">
            <a:avLst/>
          </a:prstGeom>
        </p:spPr>
      </p:pic>
      <p:pic>
        <p:nvPicPr>
          <p:cNvPr id="7" name="Bild 6" descr="Bildschirmfoto 2013-09-02 um 16.27.3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1" y="4574438"/>
            <a:ext cx="9144000" cy="1421718"/>
          </a:xfrm>
          <a:prstGeom prst="rect">
            <a:avLst/>
          </a:prstGeom>
        </p:spPr>
      </p:pic>
    </p:spTree>
    <p:extLst>
      <p:ext uri="{BB962C8B-B14F-4D97-AF65-F5344CB8AC3E}">
        <p14:creationId xmlns:p14="http://schemas.microsoft.com/office/powerpoint/2010/main" val="933937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677019" y="283030"/>
            <a:ext cx="7950935" cy="965124"/>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a:defRPr/>
            </a:pPr>
            <a:endParaRPr lang="es-ES_tradnl" sz="2000" b="1" dirty="0" smtClean="0">
              <a:solidFill>
                <a:schemeClr val="accent1">
                  <a:lumMod val="50000"/>
                </a:schemeClr>
              </a:solidFill>
              <a:latin typeface="Arial"/>
              <a:cs typeface="Arial"/>
            </a:endParaRPr>
          </a:p>
          <a:p>
            <a:r>
              <a:rPr lang="es-ES_tradnl" sz="2400" b="1" dirty="0" smtClean="0">
                <a:solidFill>
                  <a:schemeClr val="tx2">
                    <a:lumMod val="75000"/>
                  </a:schemeClr>
                </a:solidFill>
              </a:rPr>
              <a:t>NEW </a:t>
            </a:r>
            <a:r>
              <a:rPr lang="es-ES_tradnl" sz="2400" b="1" dirty="0">
                <a:solidFill>
                  <a:schemeClr val="tx2">
                    <a:lumMod val="75000"/>
                  </a:schemeClr>
                </a:solidFill>
              </a:rPr>
              <a:t>ORAL ANTICOAGULANTS (NOAC) AND FITNESS TO FLY</a:t>
            </a:r>
          </a:p>
          <a:p>
            <a:endParaRPr lang="de-DE" sz="2000" dirty="0"/>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5" name="Bild 4" descr="Bildschirmfoto 2014-03-07 um 19.39.2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2" y="6019094"/>
            <a:ext cx="9299141" cy="873506"/>
          </a:xfrm>
          <a:prstGeom prst="rect">
            <a:avLst/>
          </a:prstGeom>
        </p:spPr>
      </p:pic>
      <p:pic>
        <p:nvPicPr>
          <p:cNvPr id="6" name="Bild 5" descr="Bildschirmfoto 2014-03-07 um 19.28.4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65" y="5800104"/>
            <a:ext cx="888810" cy="1092496"/>
          </a:xfrm>
          <a:prstGeom prst="rect">
            <a:avLst/>
          </a:prstGeom>
        </p:spPr>
      </p:pic>
      <p:sp>
        <p:nvSpPr>
          <p:cNvPr id="15" name="Text Box 4"/>
          <p:cNvSpPr txBox="1">
            <a:spLocks noChangeArrowheads="1"/>
          </p:cNvSpPr>
          <p:nvPr/>
        </p:nvSpPr>
        <p:spPr bwMode="auto">
          <a:xfrm>
            <a:off x="1651271" y="6112570"/>
            <a:ext cx="2021822" cy="5991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b="1" kern="0" dirty="0">
                <a:effectLst/>
                <a:latin typeface="Trebuchet MS"/>
                <a:ea typeface="Times New Roman"/>
                <a:cs typeface="Times New Roman"/>
              </a:rPr>
              <a:t>Symposium 2014 AMABEL</a:t>
            </a:r>
            <a:endParaRPr lang="de-DE" b="1" kern="0" dirty="0">
              <a:effectLst/>
              <a:latin typeface="Trebuchet MS"/>
              <a:ea typeface="Times New Roman"/>
              <a:cs typeface="Times New Roman"/>
            </a:endParaRPr>
          </a:p>
        </p:txBody>
      </p:sp>
      <p:pic>
        <p:nvPicPr>
          <p:cNvPr id="13" name="Bild 12" descr="Bildschirmfoto 2014-03-07 um 19.45.19.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5125" y="6381689"/>
            <a:ext cx="3341750" cy="330049"/>
          </a:xfrm>
          <a:prstGeom prst="rect">
            <a:avLst/>
          </a:prstGeom>
        </p:spPr>
      </p:pic>
      <p:sp>
        <p:nvSpPr>
          <p:cNvPr id="19" name="Inhaltsplatzhalter 7"/>
          <p:cNvSpPr txBox="1">
            <a:spLocks/>
          </p:cNvSpPr>
          <p:nvPr/>
        </p:nvSpPr>
        <p:spPr>
          <a:xfrm>
            <a:off x="431765" y="2194369"/>
            <a:ext cx="3533996" cy="298723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pPr>
            <a:r>
              <a:rPr lang="de-DE" sz="2000" dirty="0" err="1" smtClean="0">
                <a:solidFill>
                  <a:schemeClr val="bg1">
                    <a:lumMod val="75000"/>
                  </a:schemeClr>
                </a:solidFill>
              </a:rPr>
              <a:t>Introduction</a:t>
            </a:r>
            <a:endParaRPr lang="de-DE" sz="2000" dirty="0" smtClean="0">
              <a:solidFill>
                <a:schemeClr val="bg1">
                  <a:lumMod val="75000"/>
                </a:schemeClr>
              </a:solidFill>
            </a:endParaRPr>
          </a:p>
          <a:p>
            <a:pPr>
              <a:buClr>
                <a:srgbClr val="FF0000"/>
              </a:buClr>
            </a:pPr>
            <a:r>
              <a:rPr lang="de-DE" sz="2000" dirty="0" smtClean="0"/>
              <a:t>NOAC </a:t>
            </a:r>
            <a:r>
              <a:rPr lang="de-DE" sz="2000" dirty="0" err="1" smtClean="0"/>
              <a:t>and</a:t>
            </a:r>
            <a:r>
              <a:rPr lang="de-DE" sz="2000" dirty="0" smtClean="0"/>
              <a:t> EASA </a:t>
            </a:r>
            <a:r>
              <a:rPr lang="de-DE" sz="2000" dirty="0" err="1" smtClean="0"/>
              <a:t>until</a:t>
            </a:r>
            <a:r>
              <a:rPr lang="de-DE" sz="2000" dirty="0" smtClean="0"/>
              <a:t> 11/13</a:t>
            </a:r>
          </a:p>
          <a:p>
            <a:pPr>
              <a:buClr>
                <a:srgbClr val="FF0000"/>
              </a:buClr>
            </a:pPr>
            <a:r>
              <a:rPr lang="de-DE" sz="2000" dirty="0" smtClean="0">
                <a:solidFill>
                  <a:schemeClr val="bg1">
                    <a:lumMod val="75000"/>
                  </a:schemeClr>
                </a:solidFill>
              </a:rPr>
              <a:t>Scientific </a:t>
            </a:r>
            <a:r>
              <a:rPr lang="de-DE" sz="2000" dirty="0" err="1" smtClean="0">
                <a:solidFill>
                  <a:schemeClr val="bg1">
                    <a:lumMod val="75000"/>
                  </a:schemeClr>
                </a:solidFill>
              </a:rPr>
              <a:t>basis</a:t>
            </a:r>
            <a:endParaRPr lang="de-DE" sz="2000" dirty="0" smtClean="0">
              <a:solidFill>
                <a:schemeClr val="bg1">
                  <a:lumMod val="75000"/>
                </a:schemeClr>
              </a:solidFill>
            </a:endParaRPr>
          </a:p>
          <a:p>
            <a:pPr>
              <a:buClr>
                <a:srgbClr val="FF0000"/>
              </a:buClr>
            </a:pPr>
            <a:r>
              <a:rPr lang="de-DE" sz="2000" dirty="0" err="1" smtClean="0">
                <a:solidFill>
                  <a:schemeClr val="bg1">
                    <a:lumMod val="75000"/>
                  </a:schemeClr>
                </a:solidFill>
              </a:rPr>
              <a:t>Use</a:t>
            </a:r>
            <a:r>
              <a:rPr lang="de-DE" sz="2000" dirty="0" smtClean="0">
                <a:solidFill>
                  <a:schemeClr val="bg1">
                    <a:lumMod val="75000"/>
                  </a:schemeClr>
                </a:solidFill>
              </a:rPr>
              <a:t> </a:t>
            </a:r>
            <a:r>
              <a:rPr lang="de-DE" sz="2000" dirty="0" err="1" smtClean="0">
                <a:solidFill>
                  <a:schemeClr val="bg1">
                    <a:lumMod val="75000"/>
                  </a:schemeClr>
                </a:solidFill>
              </a:rPr>
              <a:t>of</a:t>
            </a:r>
            <a:r>
              <a:rPr lang="de-DE" sz="2000" dirty="0" smtClean="0">
                <a:solidFill>
                  <a:schemeClr val="bg1">
                    <a:lumMod val="75000"/>
                  </a:schemeClr>
                </a:solidFill>
              </a:rPr>
              <a:t> NOAC</a:t>
            </a:r>
          </a:p>
          <a:p>
            <a:pPr>
              <a:buClr>
                <a:srgbClr val="FF0000"/>
              </a:buClr>
            </a:pPr>
            <a:r>
              <a:rPr lang="de-DE" sz="2000" dirty="0" smtClean="0">
                <a:solidFill>
                  <a:schemeClr val="bg1">
                    <a:lumMod val="75000"/>
                  </a:schemeClr>
                </a:solidFill>
              </a:rPr>
              <a:t>Swiss </a:t>
            </a:r>
            <a:r>
              <a:rPr lang="de-DE" sz="2000" dirty="0" err="1" smtClean="0">
                <a:solidFill>
                  <a:schemeClr val="bg1">
                    <a:lumMod val="75000"/>
                  </a:schemeClr>
                </a:solidFill>
              </a:rPr>
              <a:t>experience</a:t>
            </a:r>
            <a:endParaRPr lang="de-DE" sz="2000" dirty="0" smtClean="0">
              <a:solidFill>
                <a:schemeClr val="bg1">
                  <a:lumMod val="75000"/>
                </a:schemeClr>
              </a:solidFill>
            </a:endParaRPr>
          </a:p>
          <a:p>
            <a:pPr>
              <a:buClr>
                <a:srgbClr val="FF0000"/>
              </a:buClr>
            </a:pPr>
            <a:r>
              <a:rPr lang="de-DE" sz="2000" dirty="0" smtClean="0">
                <a:solidFill>
                  <a:schemeClr val="bg1">
                    <a:lumMod val="75000"/>
                  </a:schemeClr>
                </a:solidFill>
              </a:rPr>
              <a:t>NOAC </a:t>
            </a:r>
            <a:r>
              <a:rPr lang="de-DE" sz="2000" dirty="0" err="1" smtClean="0">
                <a:solidFill>
                  <a:schemeClr val="bg1">
                    <a:lumMod val="75000"/>
                  </a:schemeClr>
                </a:solidFill>
              </a:rPr>
              <a:t>and</a:t>
            </a:r>
            <a:r>
              <a:rPr lang="de-DE" sz="2000" dirty="0" smtClean="0">
                <a:solidFill>
                  <a:schemeClr val="bg1">
                    <a:lumMod val="75000"/>
                  </a:schemeClr>
                </a:solidFill>
              </a:rPr>
              <a:t> EASA </a:t>
            </a:r>
            <a:r>
              <a:rPr lang="de-DE" sz="2000" dirty="0" err="1" smtClean="0">
                <a:solidFill>
                  <a:schemeClr val="bg1">
                    <a:lumMod val="75000"/>
                  </a:schemeClr>
                </a:solidFill>
              </a:rPr>
              <a:t>now</a:t>
            </a:r>
            <a:endParaRPr lang="de-DE" sz="2000" dirty="0" smtClean="0">
              <a:solidFill>
                <a:schemeClr val="bg1">
                  <a:lumMod val="75000"/>
                </a:schemeClr>
              </a:solidFill>
            </a:endParaRPr>
          </a:p>
          <a:p>
            <a:pPr>
              <a:buClr>
                <a:srgbClr val="FF0000"/>
              </a:buClr>
            </a:pPr>
            <a:r>
              <a:rPr lang="de-DE" sz="2000" dirty="0" err="1" smtClean="0">
                <a:solidFill>
                  <a:schemeClr val="bg1">
                    <a:lumMod val="75000"/>
                  </a:schemeClr>
                </a:solidFill>
              </a:rPr>
              <a:t>Conclusions</a:t>
            </a:r>
            <a:endParaRPr lang="de-DE" sz="2000" dirty="0" smtClean="0">
              <a:solidFill>
                <a:schemeClr val="bg1">
                  <a:lumMod val="75000"/>
                </a:schemeClr>
              </a:solidFill>
            </a:endParaRPr>
          </a:p>
        </p:txBody>
      </p:sp>
      <p:pic>
        <p:nvPicPr>
          <p:cNvPr id="20" name="Bild 19" descr="Bildschirmfoto 2013-09-02 um 20.30.56.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3278" y="2194369"/>
            <a:ext cx="4356454" cy="2596112"/>
          </a:xfrm>
          <a:prstGeom prst="rect">
            <a:avLst/>
          </a:prstGeom>
        </p:spPr>
      </p:pic>
    </p:spTree>
    <p:extLst>
      <p:ext uri="{BB962C8B-B14F-4D97-AF65-F5344CB8AC3E}">
        <p14:creationId xmlns:p14="http://schemas.microsoft.com/office/powerpoint/2010/main" val="395396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1729223" y="332836"/>
            <a:ext cx="5828865" cy="925524"/>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a:defRPr/>
            </a:pPr>
            <a:endParaRPr lang="es-ES_tradnl" sz="2000" b="1" dirty="0" smtClean="0">
              <a:solidFill>
                <a:schemeClr val="accent1">
                  <a:lumMod val="50000"/>
                </a:schemeClr>
              </a:solidFill>
              <a:latin typeface="Arial"/>
              <a:cs typeface="Arial"/>
            </a:endParaRPr>
          </a:p>
          <a:p>
            <a:pPr algn="ctr">
              <a:defRPr/>
            </a:pPr>
            <a:endParaRPr lang="es-ES_tradnl" sz="2000" b="1" dirty="0">
              <a:solidFill>
                <a:schemeClr val="accent1">
                  <a:lumMod val="50000"/>
                </a:schemeClr>
              </a:solidFill>
              <a:latin typeface="Arial"/>
              <a:cs typeface="Arial"/>
            </a:endParaRPr>
          </a:p>
          <a:p>
            <a:pPr algn="ctr"/>
            <a:r>
              <a:rPr lang="es-ES_tradnl" sz="2400" b="1" dirty="0" smtClean="0">
                <a:solidFill>
                  <a:schemeClr val="tx2">
                    <a:lumMod val="75000"/>
                  </a:schemeClr>
                </a:solidFill>
              </a:rPr>
              <a:t>NOAC AND EASA UNTIL 11/2013</a:t>
            </a:r>
            <a:endParaRPr lang="de-DE" sz="2400" dirty="0" smtClean="0"/>
          </a:p>
          <a:p>
            <a:endParaRPr lang="es-ES_tradnl" sz="2000" b="1" dirty="0" smtClean="0">
              <a:solidFill>
                <a:schemeClr val="tx2">
                  <a:lumMod val="75000"/>
                </a:schemeClr>
              </a:solidFill>
            </a:endParaRPr>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sp>
        <p:nvSpPr>
          <p:cNvPr id="14" name="Textfeld 13"/>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sp>
        <p:nvSpPr>
          <p:cNvPr id="8" name="Inhaltsplatzhalter 7"/>
          <p:cNvSpPr>
            <a:spLocks noGrp="1"/>
          </p:cNvSpPr>
          <p:nvPr>
            <p:ph idx="1"/>
          </p:nvPr>
        </p:nvSpPr>
        <p:spPr>
          <a:xfrm>
            <a:off x="5799684" y="1522913"/>
            <a:ext cx="3132066" cy="1859067"/>
          </a:xfrm>
        </p:spPr>
        <p:txBody>
          <a:bodyPr>
            <a:noAutofit/>
          </a:bodyPr>
          <a:lstStyle/>
          <a:p>
            <a:pPr>
              <a:buClr>
                <a:srgbClr val="FF0000"/>
              </a:buClr>
            </a:pPr>
            <a:r>
              <a:rPr lang="de-DE" sz="1800" dirty="0" smtClean="0"/>
              <a:t>NOAC </a:t>
            </a:r>
            <a:r>
              <a:rPr lang="de-DE" sz="1800" dirty="0" err="1" smtClean="0"/>
              <a:t>are</a:t>
            </a:r>
            <a:r>
              <a:rPr lang="de-DE" sz="1800" dirty="0" smtClean="0"/>
              <a:t> not </a:t>
            </a:r>
            <a:r>
              <a:rPr lang="de-DE" sz="1800" dirty="0" err="1" smtClean="0"/>
              <a:t>mentioned</a:t>
            </a:r>
            <a:r>
              <a:rPr lang="de-DE" sz="1800" dirty="0" smtClean="0"/>
              <a:t> in </a:t>
            </a:r>
            <a:r>
              <a:rPr lang="de-DE" sz="1800" dirty="0" err="1" smtClean="0"/>
              <a:t>the</a:t>
            </a:r>
            <a:r>
              <a:rPr lang="de-DE" sz="1800" dirty="0" smtClean="0"/>
              <a:t> </a:t>
            </a:r>
            <a:r>
              <a:rPr lang="de-DE" sz="1800" dirty="0" err="1" smtClean="0"/>
              <a:t>actual</a:t>
            </a:r>
            <a:r>
              <a:rPr lang="de-DE" sz="1800" dirty="0" smtClean="0"/>
              <a:t> EASA-Medical-</a:t>
            </a:r>
            <a:r>
              <a:rPr lang="de-DE" sz="1800" dirty="0" err="1" smtClean="0"/>
              <a:t>Requirements</a:t>
            </a:r>
            <a:r>
              <a:rPr lang="de-DE" sz="1800" dirty="0" smtClean="0"/>
              <a:t> ...</a:t>
            </a:r>
          </a:p>
          <a:p>
            <a:pPr>
              <a:buClr>
                <a:srgbClr val="FF0000"/>
              </a:buClr>
            </a:pPr>
            <a:endParaRPr lang="de-DE" sz="1800" dirty="0" smtClean="0"/>
          </a:p>
          <a:p>
            <a:pPr>
              <a:buClr>
                <a:srgbClr val="FF0000"/>
              </a:buClr>
            </a:pPr>
            <a:r>
              <a:rPr lang="de-DE" sz="1800" dirty="0" smtClean="0"/>
              <a:t>... </a:t>
            </a:r>
            <a:r>
              <a:rPr lang="de-DE" sz="1800" dirty="0" err="1" smtClean="0"/>
              <a:t>and</a:t>
            </a:r>
            <a:r>
              <a:rPr lang="de-DE" sz="1800" dirty="0" smtClean="0"/>
              <a:t> </a:t>
            </a:r>
            <a:r>
              <a:rPr lang="de-DE" sz="1800" dirty="0" err="1" smtClean="0"/>
              <a:t>they</a:t>
            </a:r>
            <a:r>
              <a:rPr lang="de-DE" sz="1800" dirty="0" smtClean="0"/>
              <a:t> </a:t>
            </a:r>
            <a:r>
              <a:rPr lang="de-DE" sz="1800" dirty="0" err="1" smtClean="0"/>
              <a:t>were</a:t>
            </a:r>
            <a:r>
              <a:rPr lang="de-DE" sz="1800" dirty="0" smtClean="0"/>
              <a:t> </a:t>
            </a:r>
            <a:r>
              <a:rPr lang="de-DE" sz="1800" dirty="0" err="1" smtClean="0"/>
              <a:t>ignored</a:t>
            </a:r>
            <a:r>
              <a:rPr lang="de-DE" sz="1800" dirty="0" smtClean="0"/>
              <a:t> in </a:t>
            </a:r>
            <a:r>
              <a:rPr lang="de-DE" sz="1800" dirty="0" err="1" smtClean="0"/>
              <a:t>the</a:t>
            </a:r>
            <a:r>
              <a:rPr lang="de-DE" sz="1800" dirty="0" smtClean="0"/>
              <a:t> EASA NPO 2013-15.</a:t>
            </a:r>
          </a:p>
        </p:txBody>
      </p:sp>
      <p:pic>
        <p:nvPicPr>
          <p:cNvPr id="2" name="Bild 1" descr="Bildschirmfoto 2013-09-02 um 16.43.5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92" y="2024788"/>
            <a:ext cx="5457243" cy="2452107"/>
          </a:xfrm>
          <a:prstGeom prst="rect">
            <a:avLst/>
          </a:prstGeom>
        </p:spPr>
      </p:pic>
      <p:pic>
        <p:nvPicPr>
          <p:cNvPr id="3" name="Bild 2" descr="Bildschirmfoto 2013-09-02 um 16.42.00.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733" y="4756245"/>
            <a:ext cx="7627190" cy="1277896"/>
          </a:xfrm>
          <a:prstGeom prst="rect">
            <a:avLst/>
          </a:prstGeom>
        </p:spPr>
      </p:pic>
    </p:spTree>
    <p:extLst>
      <p:ext uri="{BB962C8B-B14F-4D97-AF65-F5344CB8AC3E}">
        <p14:creationId xmlns:p14="http://schemas.microsoft.com/office/powerpoint/2010/main" val="2869073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211                                                            0D66894DMacintosh HD                   BCFBA3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81000"/>
            <a:ext cx="7086600" cy="624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0381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2" name="A-The Promising New Medication for those with Atrial Fibrillation | HealthWatchM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645319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2" name="Bild 1" descr="Bildschirmfoto 2013-11-12 um 21.57.4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217" y="1788310"/>
            <a:ext cx="6626283" cy="4068113"/>
          </a:xfrm>
          <a:prstGeom prst="rect">
            <a:avLst/>
          </a:prstGeom>
        </p:spPr>
      </p:pic>
      <p:sp>
        <p:nvSpPr>
          <p:cNvPr id="6" name="Rechteck 5"/>
          <p:cNvSpPr/>
          <p:nvPr/>
        </p:nvSpPr>
        <p:spPr>
          <a:xfrm>
            <a:off x="5439573" y="5538923"/>
            <a:ext cx="2497927" cy="3175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feld 2"/>
          <p:cNvSpPr txBox="1"/>
          <p:nvPr/>
        </p:nvSpPr>
        <p:spPr>
          <a:xfrm>
            <a:off x="793415" y="977595"/>
            <a:ext cx="2864186" cy="461665"/>
          </a:xfrm>
          <a:prstGeom prst="rect">
            <a:avLst/>
          </a:prstGeom>
          <a:noFill/>
        </p:spPr>
        <p:txBody>
          <a:bodyPr wrap="none" rtlCol="0">
            <a:spAutoFit/>
          </a:bodyPr>
          <a:lstStyle/>
          <a:p>
            <a:r>
              <a:rPr lang="de-DE" sz="2400" b="1" dirty="0" err="1" smtClean="0"/>
              <a:t>Since</a:t>
            </a:r>
            <a:r>
              <a:rPr lang="de-DE" sz="2400" b="1" dirty="0" smtClean="0"/>
              <a:t> 2011 </a:t>
            </a:r>
            <a:r>
              <a:rPr lang="de-DE" sz="2400" b="1" dirty="0" err="1" smtClean="0"/>
              <a:t>we</a:t>
            </a:r>
            <a:r>
              <a:rPr lang="de-DE" sz="2400" b="1" dirty="0" smtClean="0"/>
              <a:t> </a:t>
            </a:r>
            <a:r>
              <a:rPr lang="de-DE" sz="2400" b="1" dirty="0" err="1" smtClean="0"/>
              <a:t>know</a:t>
            </a:r>
            <a:r>
              <a:rPr lang="de-DE" sz="2400" b="1" dirty="0" smtClean="0"/>
              <a:t>:</a:t>
            </a:r>
            <a:endParaRPr lang="de-DE" sz="2400" b="1" dirty="0"/>
          </a:p>
        </p:txBody>
      </p:sp>
      <p:sp>
        <p:nvSpPr>
          <p:cNvPr id="7" name="Rectangle 3"/>
          <p:cNvSpPr>
            <a:spLocks noChangeArrowheads="1"/>
          </p:cNvSpPr>
          <p:nvPr/>
        </p:nvSpPr>
        <p:spPr bwMode="auto">
          <a:xfrm>
            <a:off x="3657601" y="246743"/>
            <a:ext cx="5486399" cy="355600"/>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endParaRPr lang="es-ES_tradnl" b="1" dirty="0" smtClean="0">
              <a:solidFill>
                <a:schemeClr val="tx2"/>
              </a:solidFill>
              <a:latin typeface="Arial" charset="0"/>
              <a:cs typeface="+mn-cs"/>
            </a:endParaRPr>
          </a:p>
          <a:p>
            <a:pPr algn="ctr" eaLnBrk="1" hangingPunct="1">
              <a:defRPr/>
            </a:pPr>
            <a:endParaRPr lang="es-ES_tradnl" b="1" dirty="0">
              <a:solidFill>
                <a:schemeClr val="tx2"/>
              </a:solidFill>
              <a:latin typeface="Arial" charset="0"/>
            </a:endParaRPr>
          </a:p>
          <a:p>
            <a:pPr algn="ctr" eaLnBrk="1" hangingPunct="1">
              <a:defRPr/>
            </a:pPr>
            <a:r>
              <a:rPr lang="es-ES_tradnl" sz="2000" b="1" dirty="0" smtClean="0">
                <a:solidFill>
                  <a:schemeClr val="tx2"/>
                </a:solidFill>
                <a:latin typeface="Arial" charset="0"/>
              </a:rPr>
              <a:t>NOAC and EASA </a:t>
            </a:r>
            <a:r>
              <a:rPr lang="es-ES_tradnl" sz="2000" b="1" dirty="0" err="1" smtClean="0">
                <a:solidFill>
                  <a:schemeClr val="tx2"/>
                </a:solidFill>
                <a:latin typeface="Arial" charset="0"/>
              </a:rPr>
              <a:t>until</a:t>
            </a:r>
            <a:r>
              <a:rPr lang="es-ES_tradnl" sz="2000" b="1" dirty="0" smtClean="0">
                <a:solidFill>
                  <a:schemeClr val="tx2"/>
                </a:solidFill>
                <a:latin typeface="Arial" charset="0"/>
              </a:rPr>
              <a:t> 11/2013</a:t>
            </a:r>
            <a:endParaRPr lang="es-ES_tradnl" sz="2000" b="1" dirty="0">
              <a:solidFill>
                <a:schemeClr val="tx2"/>
              </a:solidFill>
              <a:latin typeface="Arial" charset="0"/>
              <a:cs typeface="+mn-cs"/>
            </a:endParaRPr>
          </a:p>
        </p:txBody>
      </p:sp>
      <p:sp>
        <p:nvSpPr>
          <p:cNvPr id="9" name="Textfeld 8"/>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spTree>
    <p:extLst>
      <p:ext uri="{BB962C8B-B14F-4D97-AF65-F5344CB8AC3E}">
        <p14:creationId xmlns:p14="http://schemas.microsoft.com/office/powerpoint/2010/main" val="3134185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3657601" y="246743"/>
            <a:ext cx="5486399" cy="355600"/>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endParaRPr lang="es-ES_tradnl" b="1" dirty="0" smtClean="0">
              <a:solidFill>
                <a:schemeClr val="tx2"/>
              </a:solidFill>
              <a:latin typeface="Arial" charset="0"/>
              <a:cs typeface="+mn-cs"/>
            </a:endParaRPr>
          </a:p>
          <a:p>
            <a:pPr algn="ctr" eaLnBrk="1" hangingPunct="1">
              <a:defRPr/>
            </a:pPr>
            <a:endParaRPr lang="es-ES_tradnl" b="1" dirty="0">
              <a:solidFill>
                <a:schemeClr val="tx2"/>
              </a:solidFill>
              <a:latin typeface="Arial" charset="0"/>
            </a:endParaRPr>
          </a:p>
          <a:p>
            <a:pPr algn="ctr" eaLnBrk="1" hangingPunct="1">
              <a:defRPr/>
            </a:pPr>
            <a:r>
              <a:rPr lang="es-ES_tradnl" sz="2000" b="1" dirty="0" smtClean="0">
                <a:solidFill>
                  <a:schemeClr val="tx2"/>
                </a:solidFill>
                <a:latin typeface="Arial" charset="0"/>
              </a:rPr>
              <a:t>NOAC and EASA </a:t>
            </a:r>
            <a:r>
              <a:rPr lang="es-ES_tradnl" sz="2000" b="1" dirty="0" err="1" smtClean="0">
                <a:solidFill>
                  <a:schemeClr val="tx2"/>
                </a:solidFill>
                <a:latin typeface="Arial" charset="0"/>
              </a:rPr>
              <a:t>until</a:t>
            </a:r>
            <a:r>
              <a:rPr lang="es-ES_tradnl" sz="2000" b="1" dirty="0" smtClean="0">
                <a:solidFill>
                  <a:schemeClr val="tx2"/>
                </a:solidFill>
                <a:latin typeface="Arial" charset="0"/>
              </a:rPr>
              <a:t> 11/2013</a:t>
            </a:r>
            <a:endParaRPr lang="es-ES_tradnl" sz="2000" b="1" dirty="0">
              <a:solidFill>
                <a:schemeClr val="tx2"/>
              </a:solidFill>
              <a:latin typeface="Arial" charset="0"/>
              <a:cs typeface="+mn-cs"/>
            </a:endParaRPr>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sp>
        <p:nvSpPr>
          <p:cNvPr id="11" name="Textfeld 10"/>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pic>
        <p:nvPicPr>
          <p:cNvPr id="7" name="Bild 6" descr="Bildschirmfoto 2014-03-09 um 12.55.3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447" y="1087751"/>
            <a:ext cx="6795915" cy="1408555"/>
          </a:xfrm>
          <a:prstGeom prst="rect">
            <a:avLst/>
          </a:prstGeom>
        </p:spPr>
      </p:pic>
      <p:sp>
        <p:nvSpPr>
          <p:cNvPr id="8" name="Rechteck 7"/>
          <p:cNvSpPr/>
          <p:nvPr/>
        </p:nvSpPr>
        <p:spPr>
          <a:xfrm>
            <a:off x="2274186" y="2987368"/>
            <a:ext cx="4688500" cy="1015663"/>
          </a:xfrm>
          <a:prstGeom prst="rect">
            <a:avLst/>
          </a:prstGeom>
        </p:spPr>
        <p:txBody>
          <a:bodyPr wrap="square">
            <a:spAutoFit/>
          </a:bodyPr>
          <a:lstStyle/>
          <a:p>
            <a:r>
              <a:rPr lang="de-DE" sz="2000" dirty="0" smtClean="0"/>
              <a:t>„Ich </a:t>
            </a:r>
            <a:r>
              <a:rPr lang="de-DE" sz="2000" dirty="0"/>
              <a:t>möchte nur nochmal betonen, </a:t>
            </a:r>
            <a:r>
              <a:rPr lang="de-DE" sz="2000" dirty="0" err="1"/>
              <a:t>daß</a:t>
            </a:r>
            <a:r>
              <a:rPr lang="de-DE" sz="2000" dirty="0"/>
              <a:t> NOACs nach den EU Regularien zur Zeit nicht zugelassen sind</a:t>
            </a:r>
            <a:r>
              <a:rPr lang="de-DE" sz="2000" dirty="0" smtClean="0"/>
              <a:t>.“</a:t>
            </a:r>
            <a:endParaRPr lang="de-DE" sz="2000" dirty="0"/>
          </a:p>
        </p:txBody>
      </p:sp>
      <p:sp>
        <p:nvSpPr>
          <p:cNvPr id="10" name="Rechteck 9"/>
          <p:cNvSpPr/>
          <p:nvPr/>
        </p:nvSpPr>
        <p:spPr>
          <a:xfrm>
            <a:off x="2274186" y="4463748"/>
            <a:ext cx="4688501" cy="1015663"/>
          </a:xfrm>
          <a:prstGeom prst="rect">
            <a:avLst/>
          </a:prstGeom>
        </p:spPr>
        <p:txBody>
          <a:bodyPr wrap="square">
            <a:spAutoFit/>
          </a:bodyPr>
          <a:lstStyle/>
          <a:p>
            <a:r>
              <a:rPr lang="de-DE" sz="2000" dirty="0" smtClean="0"/>
              <a:t>„I </a:t>
            </a:r>
            <a:r>
              <a:rPr lang="de-DE" sz="2000" dirty="0" err="1" smtClean="0"/>
              <a:t>would</a:t>
            </a:r>
            <a:r>
              <a:rPr lang="de-DE" sz="2000" dirty="0" smtClean="0"/>
              <a:t> </a:t>
            </a:r>
            <a:r>
              <a:rPr lang="de-DE" sz="2000" dirty="0" err="1" smtClean="0"/>
              <a:t>like</a:t>
            </a:r>
            <a:r>
              <a:rPr lang="de-DE" sz="2000" dirty="0" smtClean="0"/>
              <a:t> </a:t>
            </a:r>
            <a:r>
              <a:rPr lang="de-DE" sz="2000" dirty="0" err="1" smtClean="0"/>
              <a:t>to</a:t>
            </a:r>
            <a:r>
              <a:rPr lang="de-DE" sz="2000" dirty="0" smtClean="0"/>
              <a:t> </a:t>
            </a:r>
            <a:r>
              <a:rPr lang="de-DE" sz="2000" dirty="0" err="1" smtClean="0"/>
              <a:t>point</a:t>
            </a:r>
            <a:r>
              <a:rPr lang="de-DE" sz="2000" dirty="0" smtClean="0"/>
              <a:t> out </a:t>
            </a:r>
            <a:r>
              <a:rPr lang="de-DE" sz="2000" dirty="0" err="1" smtClean="0"/>
              <a:t>once</a:t>
            </a:r>
            <a:r>
              <a:rPr lang="de-DE" sz="2000" dirty="0" smtClean="0"/>
              <a:t> </a:t>
            </a:r>
            <a:r>
              <a:rPr lang="de-DE" sz="2000" dirty="0" err="1" smtClean="0"/>
              <a:t>more</a:t>
            </a:r>
            <a:r>
              <a:rPr lang="de-DE" sz="2000" dirty="0" smtClean="0"/>
              <a:t> </a:t>
            </a:r>
            <a:r>
              <a:rPr lang="de-DE" sz="2000" dirty="0" err="1" smtClean="0"/>
              <a:t>that</a:t>
            </a:r>
            <a:r>
              <a:rPr lang="de-DE" sz="2000" dirty="0" smtClean="0"/>
              <a:t> NOACs </a:t>
            </a:r>
            <a:r>
              <a:rPr lang="de-DE" sz="2000" dirty="0" err="1" smtClean="0"/>
              <a:t>are</a:t>
            </a:r>
            <a:r>
              <a:rPr lang="de-DE" sz="2000" dirty="0" smtClean="0"/>
              <a:t> not </a:t>
            </a:r>
            <a:r>
              <a:rPr lang="de-DE" sz="2000" dirty="0" err="1" smtClean="0"/>
              <a:t>accepted</a:t>
            </a:r>
            <a:r>
              <a:rPr lang="de-DE" sz="2000" dirty="0" smtClean="0"/>
              <a:t> </a:t>
            </a:r>
            <a:r>
              <a:rPr lang="de-DE" sz="2000" dirty="0" err="1" smtClean="0"/>
              <a:t>according</a:t>
            </a:r>
            <a:r>
              <a:rPr lang="de-DE" sz="2000" dirty="0" smtClean="0"/>
              <a:t> </a:t>
            </a:r>
            <a:r>
              <a:rPr lang="de-DE" sz="2000" dirty="0" err="1" smtClean="0"/>
              <a:t>to</a:t>
            </a:r>
            <a:r>
              <a:rPr lang="de-DE" sz="2000" dirty="0" smtClean="0"/>
              <a:t> </a:t>
            </a:r>
            <a:r>
              <a:rPr lang="de-DE" sz="2000" dirty="0" err="1" smtClean="0"/>
              <a:t>the</a:t>
            </a:r>
            <a:r>
              <a:rPr lang="de-DE" sz="2000" dirty="0" smtClean="0"/>
              <a:t> </a:t>
            </a:r>
            <a:r>
              <a:rPr lang="de-DE" sz="2000" dirty="0" err="1" smtClean="0"/>
              <a:t>actual</a:t>
            </a:r>
            <a:r>
              <a:rPr lang="de-DE" sz="2000" dirty="0" smtClean="0"/>
              <a:t> EU </a:t>
            </a:r>
            <a:r>
              <a:rPr lang="de-DE" sz="2000" dirty="0" err="1" smtClean="0"/>
              <a:t>regulations</a:t>
            </a:r>
            <a:r>
              <a:rPr lang="de-DE" sz="2000" dirty="0" smtClean="0"/>
              <a:t>.“</a:t>
            </a:r>
          </a:p>
        </p:txBody>
      </p:sp>
    </p:spTree>
    <p:extLst>
      <p:ext uri="{BB962C8B-B14F-4D97-AF65-F5344CB8AC3E}">
        <p14:creationId xmlns:p14="http://schemas.microsoft.com/office/powerpoint/2010/main" val="1727230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5D2B2">
            <a:alpha val="50000"/>
          </a:srgbClr>
        </a:solidFill>
        <a:effectLst/>
      </p:bgPr>
    </p:bg>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2" name="Bild 1" descr="Bildschirmfoto 2013-09-02 um 16.54.2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159" y="4223771"/>
            <a:ext cx="4772842" cy="2634230"/>
          </a:xfrm>
          <a:prstGeom prst="rect">
            <a:avLst/>
          </a:prstGeom>
        </p:spPr>
      </p:pic>
      <p:pic>
        <p:nvPicPr>
          <p:cNvPr id="3" name="Bild 2" descr="Bildschirmfoto 2013-09-02 um 16.53.3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24087"/>
            <a:ext cx="4081117" cy="2633913"/>
          </a:xfrm>
          <a:prstGeom prst="rect">
            <a:avLst/>
          </a:prstGeom>
        </p:spPr>
      </p:pic>
      <p:pic>
        <p:nvPicPr>
          <p:cNvPr id="5" name="Bild 4" descr="Bildschirmfoto 2013-09-02 um 16.52.46.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1519" y="1"/>
            <a:ext cx="5192481" cy="2454766"/>
          </a:xfrm>
          <a:prstGeom prst="rect">
            <a:avLst/>
          </a:prstGeom>
        </p:spPr>
      </p:pic>
      <p:pic>
        <p:nvPicPr>
          <p:cNvPr id="6" name="Bild 5" descr="Bildschirmfoto 2013-09-02 um 16.52.03.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3662511" cy="2454766"/>
          </a:xfrm>
          <a:prstGeom prst="rect">
            <a:avLst/>
          </a:prstGeom>
        </p:spPr>
      </p:pic>
      <p:sp>
        <p:nvSpPr>
          <p:cNvPr id="7" name="Textfeld 6"/>
          <p:cNvSpPr txBox="1"/>
          <p:nvPr/>
        </p:nvSpPr>
        <p:spPr>
          <a:xfrm>
            <a:off x="406946" y="2694434"/>
            <a:ext cx="2246779" cy="400110"/>
          </a:xfrm>
          <a:prstGeom prst="rect">
            <a:avLst/>
          </a:prstGeom>
          <a:noFill/>
        </p:spPr>
        <p:txBody>
          <a:bodyPr wrap="none" rtlCol="0">
            <a:spAutoFit/>
          </a:bodyPr>
          <a:lstStyle/>
          <a:p>
            <a:r>
              <a:rPr lang="de-DE" sz="2000" b="1" dirty="0" smtClean="0"/>
              <a:t>But time </a:t>
            </a:r>
            <a:r>
              <a:rPr lang="de-DE" sz="2000" b="1" dirty="0" err="1" smtClean="0"/>
              <a:t>goes</a:t>
            </a:r>
            <a:r>
              <a:rPr lang="de-DE" sz="2000" b="1" dirty="0" smtClean="0"/>
              <a:t> on ...</a:t>
            </a:r>
            <a:endParaRPr lang="de-DE" sz="2000" b="1" dirty="0"/>
          </a:p>
        </p:txBody>
      </p:sp>
      <p:sp>
        <p:nvSpPr>
          <p:cNvPr id="9" name="Textfeld 8"/>
          <p:cNvSpPr txBox="1"/>
          <p:nvPr/>
        </p:nvSpPr>
        <p:spPr>
          <a:xfrm>
            <a:off x="4807793" y="3420716"/>
            <a:ext cx="3419601" cy="400110"/>
          </a:xfrm>
          <a:prstGeom prst="rect">
            <a:avLst/>
          </a:prstGeom>
          <a:noFill/>
        </p:spPr>
        <p:txBody>
          <a:bodyPr wrap="none" rtlCol="0">
            <a:spAutoFit/>
          </a:bodyPr>
          <a:lstStyle/>
          <a:p>
            <a:r>
              <a:rPr lang="de-DE" sz="2000" b="1" dirty="0" smtClean="0"/>
              <a:t>... </a:t>
            </a:r>
            <a:r>
              <a:rPr lang="de-DE" sz="2000" b="1" smtClean="0"/>
              <a:t>also in the</a:t>
            </a:r>
            <a:r>
              <a:rPr lang="de-DE" sz="2000" b="1" dirty="0" smtClean="0"/>
              <a:t> </a:t>
            </a:r>
            <a:r>
              <a:rPr lang="de-DE" sz="2000" b="1" dirty="0" err="1" smtClean="0"/>
              <a:t>medication</a:t>
            </a:r>
            <a:r>
              <a:rPr lang="de-DE" sz="2000" b="1" dirty="0" smtClean="0"/>
              <a:t> </a:t>
            </a:r>
            <a:r>
              <a:rPr lang="de-DE" sz="2000" b="1" dirty="0" err="1" smtClean="0"/>
              <a:t>field</a:t>
            </a:r>
            <a:r>
              <a:rPr lang="de-DE" sz="2000" b="1" dirty="0" smtClean="0"/>
              <a:t>!</a:t>
            </a:r>
            <a:endParaRPr lang="de-DE" sz="2000" b="1" dirty="0"/>
          </a:p>
        </p:txBody>
      </p:sp>
    </p:spTree>
    <p:extLst>
      <p:ext uri="{BB962C8B-B14F-4D97-AF65-F5344CB8AC3E}">
        <p14:creationId xmlns:p14="http://schemas.microsoft.com/office/powerpoint/2010/main" val="3989459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3657601" y="246743"/>
            <a:ext cx="5486399" cy="355600"/>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endParaRPr lang="es-ES_tradnl" b="1" dirty="0" smtClean="0">
              <a:solidFill>
                <a:schemeClr val="tx2"/>
              </a:solidFill>
              <a:latin typeface="Arial" charset="0"/>
              <a:cs typeface="+mn-cs"/>
            </a:endParaRPr>
          </a:p>
          <a:p>
            <a:pPr algn="ctr" eaLnBrk="1" hangingPunct="1">
              <a:defRPr/>
            </a:pPr>
            <a:endParaRPr lang="es-ES_tradnl" b="1" dirty="0">
              <a:solidFill>
                <a:schemeClr val="tx2"/>
              </a:solidFill>
              <a:latin typeface="Arial" charset="0"/>
            </a:endParaRPr>
          </a:p>
          <a:p>
            <a:pPr algn="ctr" eaLnBrk="1" hangingPunct="1">
              <a:defRPr/>
            </a:pPr>
            <a:r>
              <a:rPr lang="es-ES_tradnl" sz="2000" b="1" dirty="0" smtClean="0">
                <a:solidFill>
                  <a:schemeClr val="tx2"/>
                </a:solidFill>
                <a:latin typeface="Arial" charset="0"/>
              </a:rPr>
              <a:t>NOAC AND EASA </a:t>
            </a:r>
            <a:r>
              <a:rPr lang="es-ES_tradnl" sz="2000" b="1" dirty="0" err="1" smtClean="0">
                <a:solidFill>
                  <a:schemeClr val="tx2"/>
                </a:solidFill>
                <a:latin typeface="Arial" charset="0"/>
              </a:rPr>
              <a:t>until</a:t>
            </a:r>
            <a:r>
              <a:rPr lang="es-ES_tradnl" sz="2000" b="1" dirty="0" smtClean="0">
                <a:solidFill>
                  <a:schemeClr val="tx2"/>
                </a:solidFill>
                <a:latin typeface="Arial" charset="0"/>
              </a:rPr>
              <a:t> 11/2013</a:t>
            </a:r>
            <a:endParaRPr lang="es-ES_tradnl" sz="2000" b="1" dirty="0">
              <a:solidFill>
                <a:schemeClr val="tx2"/>
              </a:solidFill>
              <a:latin typeface="Arial" charset="0"/>
              <a:cs typeface="+mn-cs"/>
            </a:endParaRPr>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sp>
        <p:nvSpPr>
          <p:cNvPr id="11" name="Textfeld 10"/>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sp>
        <p:nvSpPr>
          <p:cNvPr id="9" name="Rechteck 8"/>
          <p:cNvSpPr/>
          <p:nvPr/>
        </p:nvSpPr>
        <p:spPr>
          <a:xfrm>
            <a:off x="702733" y="984119"/>
            <a:ext cx="4770670" cy="677108"/>
          </a:xfrm>
          <a:prstGeom prst="rect">
            <a:avLst/>
          </a:prstGeom>
        </p:spPr>
        <p:txBody>
          <a:bodyPr wrap="square">
            <a:spAutoFit/>
          </a:bodyPr>
          <a:lstStyle/>
          <a:p>
            <a:pPr>
              <a:buClr>
                <a:srgbClr val="FF0000"/>
              </a:buClr>
            </a:pPr>
            <a:endParaRPr lang="de-DE" dirty="0"/>
          </a:p>
          <a:p>
            <a:pPr marL="457200" indent="-457200">
              <a:buClr>
                <a:srgbClr val="FF0000"/>
              </a:buClr>
              <a:buFont typeface="Arial"/>
              <a:buChar char="•"/>
            </a:pPr>
            <a:r>
              <a:rPr lang="de-DE" sz="2000" dirty="0" smtClean="0"/>
              <a:t>... but </a:t>
            </a:r>
            <a:r>
              <a:rPr lang="de-DE" sz="2000" dirty="0" err="1" smtClean="0"/>
              <a:t>then</a:t>
            </a:r>
            <a:r>
              <a:rPr lang="de-DE" sz="2000" dirty="0" smtClean="0"/>
              <a:t> a turn </a:t>
            </a:r>
            <a:r>
              <a:rPr lang="de-DE" sz="2000" dirty="0" err="1" smtClean="0"/>
              <a:t>around</a:t>
            </a:r>
            <a:r>
              <a:rPr lang="de-DE" sz="2000" dirty="0" smtClean="0"/>
              <a:t> </a:t>
            </a:r>
            <a:r>
              <a:rPr lang="de-DE" sz="2000" dirty="0" err="1" smtClean="0"/>
              <a:t>occured</a:t>
            </a:r>
            <a:endParaRPr lang="de-DE" sz="2000" dirty="0" smtClean="0"/>
          </a:p>
        </p:txBody>
      </p:sp>
      <p:pic>
        <p:nvPicPr>
          <p:cNvPr id="2" name="Bild 1" descr="Bildschirmfoto 2013-09-11 um 16.35.0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0" y="2027565"/>
            <a:ext cx="8494331" cy="4003241"/>
          </a:xfrm>
          <a:prstGeom prst="rect">
            <a:avLst/>
          </a:prstGeom>
        </p:spPr>
      </p:pic>
    </p:spTree>
    <p:extLst>
      <p:ext uri="{BB962C8B-B14F-4D97-AF65-F5344CB8AC3E}">
        <p14:creationId xmlns:p14="http://schemas.microsoft.com/office/powerpoint/2010/main" val="3714290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3" name="Bild 2" descr="Bildschirmfoto 2013-11-12 um 23.00.5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28"/>
            <a:ext cx="1813994" cy="1245532"/>
          </a:xfrm>
          <a:prstGeom prst="rect">
            <a:avLst/>
          </a:prstGeom>
        </p:spPr>
      </p:pic>
      <p:sp>
        <p:nvSpPr>
          <p:cNvPr id="4" name="Textfeld 3"/>
          <p:cNvSpPr txBox="1"/>
          <p:nvPr/>
        </p:nvSpPr>
        <p:spPr>
          <a:xfrm>
            <a:off x="1813994" y="15227"/>
            <a:ext cx="3004964" cy="461665"/>
          </a:xfrm>
          <a:prstGeom prst="rect">
            <a:avLst/>
          </a:prstGeom>
          <a:noFill/>
        </p:spPr>
        <p:txBody>
          <a:bodyPr wrap="none" rtlCol="0">
            <a:spAutoFit/>
          </a:bodyPr>
          <a:lstStyle/>
          <a:p>
            <a:r>
              <a:rPr lang="de-DE" sz="1200" dirty="0" smtClean="0">
                <a:latin typeface="American Typewriter"/>
                <a:cs typeface="American Typewriter"/>
              </a:rPr>
              <a:t>Workshop  -  Berlin  -  15.11.2013:</a:t>
            </a:r>
          </a:p>
          <a:p>
            <a:r>
              <a:rPr lang="de-DE" sz="1200" dirty="0" err="1" smtClean="0">
                <a:latin typeface="American Typewriter"/>
                <a:cs typeface="American Typewriter"/>
              </a:rPr>
              <a:t>Anticoagulation</a:t>
            </a:r>
            <a:r>
              <a:rPr lang="de-DE" sz="1200" dirty="0" smtClean="0">
                <a:latin typeface="American Typewriter"/>
                <a:cs typeface="American Typewriter"/>
              </a:rPr>
              <a:t> in </a:t>
            </a:r>
            <a:r>
              <a:rPr lang="de-DE" sz="1200" dirty="0" err="1" smtClean="0">
                <a:latin typeface="American Typewriter"/>
                <a:cs typeface="American Typewriter"/>
              </a:rPr>
              <a:t>Aviation</a:t>
            </a:r>
            <a:r>
              <a:rPr lang="de-DE" sz="1200" dirty="0" smtClean="0">
                <a:latin typeface="American Typewriter"/>
                <a:cs typeface="American Typewriter"/>
              </a:rPr>
              <a:t> </a:t>
            </a:r>
            <a:r>
              <a:rPr lang="de-DE" sz="1200" dirty="0" err="1" smtClean="0">
                <a:latin typeface="American Typewriter"/>
                <a:cs typeface="American Typewriter"/>
              </a:rPr>
              <a:t>Medicine</a:t>
            </a:r>
            <a:endParaRPr lang="de-DE" sz="1200" dirty="0" smtClean="0">
              <a:latin typeface="American Typewriter"/>
              <a:cs typeface="American Typewriter"/>
            </a:endParaRPr>
          </a:p>
        </p:txBody>
      </p:sp>
      <p:pic>
        <p:nvPicPr>
          <p:cNvPr id="2" name="Bild 1" descr="Bildschirmfoto 2014-03-09 um 13.08.0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682" y="1718206"/>
            <a:ext cx="8293100" cy="4521200"/>
          </a:xfrm>
          <a:prstGeom prst="rect">
            <a:avLst/>
          </a:prstGeom>
        </p:spPr>
      </p:pic>
      <p:sp>
        <p:nvSpPr>
          <p:cNvPr id="7" name="Rectangle 3"/>
          <p:cNvSpPr>
            <a:spLocks noChangeArrowheads="1"/>
          </p:cNvSpPr>
          <p:nvPr/>
        </p:nvSpPr>
        <p:spPr bwMode="auto">
          <a:xfrm>
            <a:off x="4818959" y="246743"/>
            <a:ext cx="4325042" cy="355600"/>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endParaRPr lang="es-ES_tradnl" b="1" dirty="0" smtClean="0">
              <a:solidFill>
                <a:schemeClr val="tx2"/>
              </a:solidFill>
              <a:latin typeface="Arial" charset="0"/>
              <a:cs typeface="+mn-cs"/>
            </a:endParaRPr>
          </a:p>
          <a:p>
            <a:pPr algn="ctr" eaLnBrk="1" hangingPunct="1">
              <a:defRPr/>
            </a:pPr>
            <a:endParaRPr lang="es-ES_tradnl" b="1" dirty="0">
              <a:solidFill>
                <a:schemeClr val="tx2"/>
              </a:solidFill>
              <a:latin typeface="Arial" charset="0"/>
            </a:endParaRPr>
          </a:p>
          <a:p>
            <a:pPr algn="ctr" eaLnBrk="1" hangingPunct="1">
              <a:defRPr/>
            </a:pPr>
            <a:r>
              <a:rPr lang="es-ES_tradnl" sz="2000" b="1" dirty="0" smtClean="0">
                <a:solidFill>
                  <a:schemeClr val="tx2"/>
                </a:solidFill>
                <a:latin typeface="Arial" charset="0"/>
              </a:rPr>
              <a:t>NOAC and EASA </a:t>
            </a:r>
            <a:r>
              <a:rPr lang="es-ES_tradnl" sz="2000" b="1" dirty="0" err="1" smtClean="0">
                <a:solidFill>
                  <a:schemeClr val="tx2"/>
                </a:solidFill>
                <a:latin typeface="Arial" charset="0"/>
              </a:rPr>
              <a:t>until</a:t>
            </a:r>
            <a:r>
              <a:rPr lang="es-ES_tradnl" sz="2000" b="1" dirty="0" smtClean="0">
                <a:solidFill>
                  <a:schemeClr val="tx2"/>
                </a:solidFill>
                <a:latin typeface="Arial" charset="0"/>
              </a:rPr>
              <a:t> 11/2013</a:t>
            </a:r>
            <a:endParaRPr lang="es-ES_tradnl" sz="2000" b="1" dirty="0">
              <a:solidFill>
                <a:schemeClr val="tx2"/>
              </a:solidFill>
              <a:latin typeface="Arial" charset="0"/>
              <a:cs typeface="+mn-cs"/>
            </a:endParaRPr>
          </a:p>
        </p:txBody>
      </p:sp>
    </p:spTree>
    <p:extLst>
      <p:ext uri="{BB962C8B-B14F-4D97-AF65-F5344CB8AC3E}">
        <p14:creationId xmlns:p14="http://schemas.microsoft.com/office/powerpoint/2010/main" val="3553930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641543" y="2866571"/>
            <a:ext cx="3617284" cy="369332"/>
          </a:xfrm>
          <a:prstGeom prst="rect">
            <a:avLst/>
          </a:prstGeom>
          <a:noFill/>
        </p:spPr>
        <p:txBody>
          <a:bodyPr wrap="none" rtlCol="0">
            <a:spAutoFit/>
          </a:bodyPr>
          <a:lstStyle/>
          <a:p>
            <a:r>
              <a:rPr lang="de-DE" b="1" dirty="0" smtClean="0"/>
              <a:t>Disclosures: </a:t>
            </a:r>
            <a:r>
              <a:rPr lang="de-DE" b="1" dirty="0" err="1" smtClean="0"/>
              <a:t>no</a:t>
            </a:r>
            <a:r>
              <a:rPr lang="de-DE" b="1" dirty="0" smtClean="0"/>
              <a:t> </a:t>
            </a:r>
            <a:r>
              <a:rPr lang="de-DE" b="1" dirty="0" err="1" smtClean="0"/>
              <a:t>conflicts</a:t>
            </a:r>
            <a:r>
              <a:rPr lang="de-DE" b="1" dirty="0" smtClean="0"/>
              <a:t> </a:t>
            </a:r>
            <a:r>
              <a:rPr lang="de-DE" b="1" dirty="0" err="1" smtClean="0"/>
              <a:t>of</a:t>
            </a:r>
            <a:r>
              <a:rPr lang="de-DE" b="1" dirty="0" smtClean="0"/>
              <a:t> </a:t>
            </a:r>
            <a:r>
              <a:rPr lang="de-DE" b="1" dirty="0" err="1" smtClean="0"/>
              <a:t>interest</a:t>
            </a:r>
            <a:endParaRPr lang="de-DE" b="1" dirty="0"/>
          </a:p>
        </p:txBody>
      </p:sp>
      <p:pic>
        <p:nvPicPr>
          <p:cNvPr id="4" name="Bild 3" descr="Bildschirmfoto 2011-09-01 um 16.20.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29" y="3826366"/>
            <a:ext cx="2927114" cy="2373541"/>
          </a:xfrm>
          <a:prstGeom prst="rect">
            <a:avLst/>
          </a:prstGeom>
        </p:spPr>
      </p:pic>
      <p:pic>
        <p:nvPicPr>
          <p:cNvPr id="5" name="Bild 4" descr="Bildschirmfoto 2011-09-01 um 16.21.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929" y="496803"/>
            <a:ext cx="2927114" cy="1982286"/>
          </a:xfrm>
          <a:prstGeom prst="rect">
            <a:avLst/>
          </a:prstGeom>
        </p:spPr>
      </p:pic>
      <p:pic>
        <p:nvPicPr>
          <p:cNvPr id="6" name="Bild 5" descr="Bildschirmfoto 2011-09-01 um 16.27.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0287" y="3825440"/>
            <a:ext cx="3214914" cy="2374467"/>
          </a:xfrm>
          <a:prstGeom prst="rect">
            <a:avLst/>
          </a:prstGeom>
        </p:spPr>
      </p:pic>
      <p:cxnSp>
        <p:nvCxnSpPr>
          <p:cNvPr id="11" name="Gerade Verbindung 10"/>
          <p:cNvCxnSpPr/>
          <p:nvPr/>
        </p:nvCxnSpPr>
        <p:spPr>
          <a:xfrm>
            <a:off x="341086" y="326346"/>
            <a:ext cx="3265714" cy="21527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flipH="1">
            <a:off x="341086" y="326346"/>
            <a:ext cx="3265714" cy="21527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flipH="1">
            <a:off x="5232401" y="3657600"/>
            <a:ext cx="3585029" cy="269680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Gerade Verbindung 21"/>
          <p:cNvCxnSpPr/>
          <p:nvPr/>
        </p:nvCxnSpPr>
        <p:spPr>
          <a:xfrm flipH="1">
            <a:off x="341086" y="3657600"/>
            <a:ext cx="3265716" cy="269680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Gerade Verbindung 22"/>
          <p:cNvCxnSpPr/>
          <p:nvPr/>
        </p:nvCxnSpPr>
        <p:spPr>
          <a:xfrm>
            <a:off x="341086" y="3657600"/>
            <a:ext cx="3265716" cy="2696804"/>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a:off x="5232401" y="3657600"/>
            <a:ext cx="3585028" cy="2701208"/>
          </a:xfrm>
          <a:prstGeom prst="line">
            <a:avLst/>
          </a:prstGeom>
        </p:spPr>
        <p:style>
          <a:lnRef idx="2">
            <a:schemeClr val="accent1"/>
          </a:lnRef>
          <a:fillRef idx="0">
            <a:schemeClr val="accent1"/>
          </a:fillRef>
          <a:effectRef idx="1">
            <a:schemeClr val="accent1"/>
          </a:effectRef>
          <a:fontRef idx="minor">
            <a:schemeClr val="tx1"/>
          </a:fontRef>
        </p:style>
      </p:cxnSp>
      <p:pic>
        <p:nvPicPr>
          <p:cNvPr id="7" name="Bild 6" descr="Bildschirmfoto 2013-09-02 um 15.37.22.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4972" y="616847"/>
            <a:ext cx="1905000" cy="1841500"/>
          </a:xfrm>
          <a:prstGeom prst="rect">
            <a:avLst/>
          </a:prstGeom>
        </p:spPr>
      </p:pic>
      <p:cxnSp>
        <p:nvCxnSpPr>
          <p:cNvPr id="17" name="Gerade Verbindung 16"/>
          <p:cNvCxnSpPr/>
          <p:nvPr/>
        </p:nvCxnSpPr>
        <p:spPr>
          <a:xfrm flipH="1">
            <a:off x="5232401" y="326346"/>
            <a:ext cx="3585029" cy="21527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p:nvCxnSpPr>
        <p:spPr>
          <a:xfrm>
            <a:off x="5232401" y="326346"/>
            <a:ext cx="3528618" cy="215274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58914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3" name="Bild 2" descr="Bildschirmfoto 2013-11-12 um 23.00.5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28"/>
            <a:ext cx="1813994" cy="1245532"/>
          </a:xfrm>
          <a:prstGeom prst="rect">
            <a:avLst/>
          </a:prstGeom>
        </p:spPr>
      </p:pic>
      <p:sp>
        <p:nvSpPr>
          <p:cNvPr id="4" name="Textfeld 3"/>
          <p:cNvSpPr txBox="1"/>
          <p:nvPr/>
        </p:nvSpPr>
        <p:spPr>
          <a:xfrm>
            <a:off x="1813994" y="12828"/>
            <a:ext cx="3004964" cy="461665"/>
          </a:xfrm>
          <a:prstGeom prst="rect">
            <a:avLst/>
          </a:prstGeom>
          <a:noFill/>
        </p:spPr>
        <p:txBody>
          <a:bodyPr wrap="none" rtlCol="0">
            <a:spAutoFit/>
          </a:bodyPr>
          <a:lstStyle/>
          <a:p>
            <a:r>
              <a:rPr lang="de-DE" sz="1200" dirty="0" smtClean="0">
                <a:latin typeface="American Typewriter"/>
                <a:cs typeface="American Typewriter"/>
              </a:rPr>
              <a:t>Workshop  -  Berlin  -  15.11.2013:</a:t>
            </a:r>
          </a:p>
          <a:p>
            <a:r>
              <a:rPr lang="de-DE" sz="1200" dirty="0" err="1" smtClean="0">
                <a:latin typeface="American Typewriter"/>
                <a:cs typeface="American Typewriter"/>
              </a:rPr>
              <a:t>Anticoagulation</a:t>
            </a:r>
            <a:r>
              <a:rPr lang="de-DE" sz="1200" dirty="0" smtClean="0">
                <a:latin typeface="American Typewriter"/>
                <a:cs typeface="American Typewriter"/>
              </a:rPr>
              <a:t> in </a:t>
            </a:r>
            <a:r>
              <a:rPr lang="de-DE" sz="1200" dirty="0" err="1" smtClean="0">
                <a:latin typeface="American Typewriter"/>
                <a:cs typeface="American Typewriter"/>
              </a:rPr>
              <a:t>Aviation</a:t>
            </a:r>
            <a:r>
              <a:rPr lang="de-DE" sz="1200" dirty="0" smtClean="0">
                <a:latin typeface="American Typewriter"/>
                <a:cs typeface="American Typewriter"/>
              </a:rPr>
              <a:t> </a:t>
            </a:r>
            <a:r>
              <a:rPr lang="de-DE" sz="1200" dirty="0" err="1" smtClean="0">
                <a:latin typeface="American Typewriter"/>
                <a:cs typeface="American Typewriter"/>
              </a:rPr>
              <a:t>Medicine</a:t>
            </a:r>
            <a:endParaRPr lang="de-DE" sz="1200" dirty="0" smtClean="0">
              <a:latin typeface="American Typewriter"/>
              <a:cs typeface="American Typewriter"/>
            </a:endParaRPr>
          </a:p>
        </p:txBody>
      </p:sp>
      <p:pic>
        <p:nvPicPr>
          <p:cNvPr id="5" name="Bild 4" descr="Bildschirmfoto 2014-03-09 um 13.08.19.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224" y="764925"/>
            <a:ext cx="6895036" cy="6063074"/>
          </a:xfrm>
          <a:prstGeom prst="rect">
            <a:avLst/>
          </a:prstGeom>
        </p:spPr>
      </p:pic>
      <p:sp>
        <p:nvSpPr>
          <p:cNvPr id="7" name="Rectangle 3"/>
          <p:cNvSpPr>
            <a:spLocks noChangeArrowheads="1"/>
          </p:cNvSpPr>
          <p:nvPr/>
        </p:nvSpPr>
        <p:spPr bwMode="auto">
          <a:xfrm>
            <a:off x="4818959" y="246743"/>
            <a:ext cx="4325042" cy="355600"/>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endParaRPr lang="es-ES_tradnl" b="1" dirty="0" smtClean="0">
              <a:solidFill>
                <a:schemeClr val="tx2"/>
              </a:solidFill>
              <a:latin typeface="Arial" charset="0"/>
              <a:cs typeface="+mn-cs"/>
            </a:endParaRPr>
          </a:p>
          <a:p>
            <a:pPr algn="ctr" eaLnBrk="1" hangingPunct="1">
              <a:defRPr/>
            </a:pPr>
            <a:endParaRPr lang="es-ES_tradnl" b="1" dirty="0">
              <a:solidFill>
                <a:schemeClr val="tx2"/>
              </a:solidFill>
              <a:latin typeface="Arial" charset="0"/>
            </a:endParaRPr>
          </a:p>
          <a:p>
            <a:pPr algn="ctr" eaLnBrk="1" hangingPunct="1">
              <a:defRPr/>
            </a:pPr>
            <a:r>
              <a:rPr lang="es-ES_tradnl" sz="2000" b="1" dirty="0" smtClean="0">
                <a:solidFill>
                  <a:schemeClr val="tx2"/>
                </a:solidFill>
                <a:latin typeface="Arial" charset="0"/>
              </a:rPr>
              <a:t>NOAC and EASA </a:t>
            </a:r>
            <a:r>
              <a:rPr lang="es-ES_tradnl" sz="2000" b="1" dirty="0" err="1" smtClean="0">
                <a:solidFill>
                  <a:schemeClr val="tx2"/>
                </a:solidFill>
                <a:latin typeface="Arial" charset="0"/>
              </a:rPr>
              <a:t>until</a:t>
            </a:r>
            <a:r>
              <a:rPr lang="es-ES_tradnl" sz="2000" b="1" dirty="0" smtClean="0">
                <a:solidFill>
                  <a:schemeClr val="tx2"/>
                </a:solidFill>
                <a:latin typeface="Arial" charset="0"/>
              </a:rPr>
              <a:t> 11/2013</a:t>
            </a:r>
            <a:endParaRPr lang="es-ES_tradnl" sz="2000" b="1" dirty="0">
              <a:solidFill>
                <a:schemeClr val="tx2"/>
              </a:solidFill>
              <a:latin typeface="Arial" charset="0"/>
              <a:cs typeface="+mn-cs"/>
            </a:endParaRPr>
          </a:p>
        </p:txBody>
      </p:sp>
    </p:spTree>
    <p:extLst>
      <p:ext uri="{BB962C8B-B14F-4D97-AF65-F5344CB8AC3E}">
        <p14:creationId xmlns:p14="http://schemas.microsoft.com/office/powerpoint/2010/main" val="59770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677019" y="283030"/>
            <a:ext cx="7950935" cy="965124"/>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a:defRPr/>
            </a:pPr>
            <a:endParaRPr lang="es-ES_tradnl" sz="2000" b="1" dirty="0" smtClean="0">
              <a:solidFill>
                <a:schemeClr val="accent1">
                  <a:lumMod val="50000"/>
                </a:schemeClr>
              </a:solidFill>
              <a:latin typeface="Arial"/>
              <a:cs typeface="Arial"/>
            </a:endParaRPr>
          </a:p>
          <a:p>
            <a:r>
              <a:rPr lang="es-ES_tradnl" sz="2400" b="1" dirty="0" smtClean="0">
                <a:solidFill>
                  <a:schemeClr val="tx2">
                    <a:lumMod val="75000"/>
                  </a:schemeClr>
                </a:solidFill>
              </a:rPr>
              <a:t>NEW </a:t>
            </a:r>
            <a:r>
              <a:rPr lang="es-ES_tradnl" sz="2400" b="1" dirty="0">
                <a:solidFill>
                  <a:schemeClr val="tx2">
                    <a:lumMod val="75000"/>
                  </a:schemeClr>
                </a:solidFill>
              </a:rPr>
              <a:t>ORAL ANTICOAGULANTS (NOAC) AND FITNESS TO FLY</a:t>
            </a:r>
          </a:p>
          <a:p>
            <a:endParaRPr lang="de-DE" sz="2000" dirty="0"/>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5" name="Bild 4" descr="Bildschirmfoto 2014-03-07 um 19.39.2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2" y="6019094"/>
            <a:ext cx="9299141" cy="873506"/>
          </a:xfrm>
          <a:prstGeom prst="rect">
            <a:avLst/>
          </a:prstGeom>
        </p:spPr>
      </p:pic>
      <p:pic>
        <p:nvPicPr>
          <p:cNvPr id="6" name="Bild 5" descr="Bildschirmfoto 2014-03-07 um 19.28.4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65" y="5800104"/>
            <a:ext cx="888810" cy="1092496"/>
          </a:xfrm>
          <a:prstGeom prst="rect">
            <a:avLst/>
          </a:prstGeom>
        </p:spPr>
      </p:pic>
      <p:sp>
        <p:nvSpPr>
          <p:cNvPr id="15" name="Text Box 4"/>
          <p:cNvSpPr txBox="1">
            <a:spLocks noChangeArrowheads="1"/>
          </p:cNvSpPr>
          <p:nvPr/>
        </p:nvSpPr>
        <p:spPr bwMode="auto">
          <a:xfrm>
            <a:off x="1651271" y="6112570"/>
            <a:ext cx="2021822" cy="5991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b="1" kern="0" dirty="0">
                <a:effectLst/>
                <a:latin typeface="Trebuchet MS"/>
                <a:ea typeface="Times New Roman"/>
                <a:cs typeface="Times New Roman"/>
              </a:rPr>
              <a:t>Symposium 2014 AMABEL</a:t>
            </a:r>
            <a:endParaRPr lang="de-DE" b="1" kern="0" dirty="0">
              <a:effectLst/>
              <a:latin typeface="Trebuchet MS"/>
              <a:ea typeface="Times New Roman"/>
              <a:cs typeface="Times New Roman"/>
            </a:endParaRPr>
          </a:p>
        </p:txBody>
      </p:sp>
      <p:pic>
        <p:nvPicPr>
          <p:cNvPr id="13" name="Bild 12" descr="Bildschirmfoto 2014-03-07 um 19.45.19.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5125" y="6381689"/>
            <a:ext cx="3341750" cy="330049"/>
          </a:xfrm>
          <a:prstGeom prst="rect">
            <a:avLst/>
          </a:prstGeom>
        </p:spPr>
      </p:pic>
      <p:sp>
        <p:nvSpPr>
          <p:cNvPr id="19" name="Inhaltsplatzhalter 7"/>
          <p:cNvSpPr txBox="1">
            <a:spLocks/>
          </p:cNvSpPr>
          <p:nvPr/>
        </p:nvSpPr>
        <p:spPr>
          <a:xfrm>
            <a:off x="431765" y="2194369"/>
            <a:ext cx="3533996" cy="298723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pPr>
            <a:r>
              <a:rPr lang="de-DE" sz="2000" dirty="0" err="1" smtClean="0">
                <a:solidFill>
                  <a:schemeClr val="bg1">
                    <a:lumMod val="75000"/>
                  </a:schemeClr>
                </a:solidFill>
              </a:rPr>
              <a:t>Introduction</a:t>
            </a:r>
            <a:endParaRPr lang="de-DE" sz="2000" dirty="0" smtClean="0">
              <a:solidFill>
                <a:schemeClr val="bg1">
                  <a:lumMod val="75000"/>
                </a:schemeClr>
              </a:solidFill>
            </a:endParaRPr>
          </a:p>
          <a:p>
            <a:pPr>
              <a:buClr>
                <a:srgbClr val="FF0000"/>
              </a:buClr>
            </a:pPr>
            <a:r>
              <a:rPr lang="de-DE" sz="2000" dirty="0" smtClean="0">
                <a:solidFill>
                  <a:schemeClr val="bg1">
                    <a:lumMod val="75000"/>
                  </a:schemeClr>
                </a:solidFill>
              </a:rPr>
              <a:t>NOAC </a:t>
            </a:r>
            <a:r>
              <a:rPr lang="de-DE" sz="2000" dirty="0" err="1" smtClean="0">
                <a:solidFill>
                  <a:schemeClr val="bg1">
                    <a:lumMod val="75000"/>
                  </a:schemeClr>
                </a:solidFill>
              </a:rPr>
              <a:t>and</a:t>
            </a:r>
            <a:r>
              <a:rPr lang="de-DE" sz="2000" dirty="0" smtClean="0">
                <a:solidFill>
                  <a:schemeClr val="bg1">
                    <a:lumMod val="75000"/>
                  </a:schemeClr>
                </a:solidFill>
              </a:rPr>
              <a:t> EASA </a:t>
            </a:r>
            <a:r>
              <a:rPr lang="de-DE" sz="2000" dirty="0" err="1" smtClean="0">
                <a:solidFill>
                  <a:schemeClr val="bg1">
                    <a:lumMod val="75000"/>
                  </a:schemeClr>
                </a:solidFill>
              </a:rPr>
              <a:t>until</a:t>
            </a:r>
            <a:r>
              <a:rPr lang="de-DE" sz="2000" dirty="0" smtClean="0">
                <a:solidFill>
                  <a:schemeClr val="bg1">
                    <a:lumMod val="75000"/>
                  </a:schemeClr>
                </a:solidFill>
              </a:rPr>
              <a:t> 11/13</a:t>
            </a:r>
          </a:p>
          <a:p>
            <a:pPr>
              <a:buClr>
                <a:srgbClr val="FF0000"/>
              </a:buClr>
            </a:pPr>
            <a:r>
              <a:rPr lang="de-DE" sz="2000" dirty="0" smtClean="0"/>
              <a:t>Scientific </a:t>
            </a:r>
            <a:r>
              <a:rPr lang="de-DE" sz="2000" dirty="0" err="1" smtClean="0"/>
              <a:t>basis</a:t>
            </a:r>
            <a:endParaRPr lang="de-DE" sz="2000" dirty="0" smtClean="0"/>
          </a:p>
          <a:p>
            <a:pPr>
              <a:buClr>
                <a:srgbClr val="FF0000"/>
              </a:buClr>
            </a:pPr>
            <a:r>
              <a:rPr lang="de-DE" sz="2000" dirty="0" err="1" smtClean="0">
                <a:solidFill>
                  <a:schemeClr val="bg1">
                    <a:lumMod val="75000"/>
                  </a:schemeClr>
                </a:solidFill>
              </a:rPr>
              <a:t>Use</a:t>
            </a:r>
            <a:r>
              <a:rPr lang="de-DE" sz="2000" dirty="0" smtClean="0">
                <a:solidFill>
                  <a:schemeClr val="bg1">
                    <a:lumMod val="75000"/>
                  </a:schemeClr>
                </a:solidFill>
              </a:rPr>
              <a:t> </a:t>
            </a:r>
            <a:r>
              <a:rPr lang="de-DE" sz="2000" dirty="0" err="1" smtClean="0">
                <a:solidFill>
                  <a:schemeClr val="bg1">
                    <a:lumMod val="75000"/>
                  </a:schemeClr>
                </a:solidFill>
              </a:rPr>
              <a:t>of</a:t>
            </a:r>
            <a:r>
              <a:rPr lang="de-DE" sz="2000" dirty="0" smtClean="0">
                <a:solidFill>
                  <a:schemeClr val="bg1">
                    <a:lumMod val="75000"/>
                  </a:schemeClr>
                </a:solidFill>
              </a:rPr>
              <a:t> NOAC</a:t>
            </a:r>
          </a:p>
          <a:p>
            <a:pPr>
              <a:buClr>
                <a:srgbClr val="FF0000"/>
              </a:buClr>
            </a:pPr>
            <a:r>
              <a:rPr lang="de-DE" sz="2000" dirty="0" smtClean="0">
                <a:solidFill>
                  <a:schemeClr val="bg1">
                    <a:lumMod val="75000"/>
                  </a:schemeClr>
                </a:solidFill>
              </a:rPr>
              <a:t>Swiss </a:t>
            </a:r>
            <a:r>
              <a:rPr lang="de-DE" sz="2000" dirty="0" err="1" smtClean="0">
                <a:solidFill>
                  <a:schemeClr val="bg1">
                    <a:lumMod val="75000"/>
                  </a:schemeClr>
                </a:solidFill>
              </a:rPr>
              <a:t>experience</a:t>
            </a:r>
            <a:endParaRPr lang="de-DE" sz="2000" dirty="0" smtClean="0">
              <a:solidFill>
                <a:schemeClr val="bg1">
                  <a:lumMod val="75000"/>
                </a:schemeClr>
              </a:solidFill>
            </a:endParaRPr>
          </a:p>
          <a:p>
            <a:pPr>
              <a:buClr>
                <a:srgbClr val="FF0000"/>
              </a:buClr>
            </a:pPr>
            <a:r>
              <a:rPr lang="de-DE" sz="2000" dirty="0" smtClean="0">
                <a:solidFill>
                  <a:schemeClr val="bg1">
                    <a:lumMod val="75000"/>
                  </a:schemeClr>
                </a:solidFill>
              </a:rPr>
              <a:t>NOAC </a:t>
            </a:r>
            <a:r>
              <a:rPr lang="de-DE" sz="2000" dirty="0" err="1" smtClean="0">
                <a:solidFill>
                  <a:schemeClr val="bg1">
                    <a:lumMod val="75000"/>
                  </a:schemeClr>
                </a:solidFill>
              </a:rPr>
              <a:t>and</a:t>
            </a:r>
            <a:r>
              <a:rPr lang="de-DE" sz="2000" dirty="0" smtClean="0">
                <a:solidFill>
                  <a:schemeClr val="bg1">
                    <a:lumMod val="75000"/>
                  </a:schemeClr>
                </a:solidFill>
              </a:rPr>
              <a:t> EASA </a:t>
            </a:r>
            <a:r>
              <a:rPr lang="de-DE" sz="2000" dirty="0" err="1" smtClean="0">
                <a:solidFill>
                  <a:schemeClr val="bg1">
                    <a:lumMod val="75000"/>
                  </a:schemeClr>
                </a:solidFill>
              </a:rPr>
              <a:t>now</a:t>
            </a:r>
            <a:endParaRPr lang="de-DE" sz="2000" dirty="0" smtClean="0">
              <a:solidFill>
                <a:schemeClr val="bg1">
                  <a:lumMod val="75000"/>
                </a:schemeClr>
              </a:solidFill>
            </a:endParaRPr>
          </a:p>
          <a:p>
            <a:pPr>
              <a:buClr>
                <a:srgbClr val="FF0000"/>
              </a:buClr>
            </a:pPr>
            <a:r>
              <a:rPr lang="de-DE" sz="2000" dirty="0" err="1" smtClean="0">
                <a:solidFill>
                  <a:schemeClr val="bg1">
                    <a:lumMod val="75000"/>
                  </a:schemeClr>
                </a:solidFill>
              </a:rPr>
              <a:t>Conclusions</a:t>
            </a:r>
            <a:endParaRPr lang="de-DE" sz="2000" dirty="0" smtClean="0">
              <a:solidFill>
                <a:schemeClr val="bg1">
                  <a:lumMod val="75000"/>
                </a:schemeClr>
              </a:solidFill>
            </a:endParaRPr>
          </a:p>
        </p:txBody>
      </p:sp>
      <p:pic>
        <p:nvPicPr>
          <p:cNvPr id="20" name="Bild 19" descr="Bildschirmfoto 2013-09-02 um 20.30.56.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3278" y="2194369"/>
            <a:ext cx="4356454" cy="2596112"/>
          </a:xfrm>
          <a:prstGeom prst="rect">
            <a:avLst/>
          </a:prstGeom>
        </p:spPr>
      </p:pic>
    </p:spTree>
    <p:extLst>
      <p:ext uri="{BB962C8B-B14F-4D97-AF65-F5344CB8AC3E}">
        <p14:creationId xmlns:p14="http://schemas.microsoft.com/office/powerpoint/2010/main" val="659955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2026287" y="230240"/>
            <a:ext cx="5828865" cy="909287"/>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a:defRPr/>
            </a:pPr>
            <a:endParaRPr lang="es-ES_tradnl" sz="2000" b="1" dirty="0" smtClean="0">
              <a:solidFill>
                <a:schemeClr val="accent1">
                  <a:lumMod val="50000"/>
                </a:schemeClr>
              </a:solidFill>
              <a:latin typeface="Arial"/>
              <a:cs typeface="Arial"/>
            </a:endParaRPr>
          </a:p>
          <a:p>
            <a:pPr algn="ctr">
              <a:defRPr/>
            </a:pPr>
            <a:endParaRPr lang="es-ES_tradnl" sz="2000" b="1" dirty="0">
              <a:solidFill>
                <a:schemeClr val="accent1">
                  <a:lumMod val="50000"/>
                </a:schemeClr>
              </a:solidFill>
              <a:latin typeface="Arial"/>
              <a:cs typeface="Arial"/>
            </a:endParaRPr>
          </a:p>
          <a:p>
            <a:pPr algn="ctr">
              <a:defRPr/>
            </a:pPr>
            <a:endParaRPr lang="es-ES_tradnl" sz="2000" b="1" dirty="0" smtClean="0">
              <a:solidFill>
                <a:schemeClr val="accent1">
                  <a:lumMod val="50000"/>
                </a:schemeClr>
              </a:solidFill>
              <a:latin typeface="Arial"/>
              <a:cs typeface="Arial"/>
            </a:endParaRPr>
          </a:p>
          <a:p>
            <a:r>
              <a:rPr lang="es-ES_tradnl" sz="2000" b="1" dirty="0" smtClean="0"/>
              <a:t>                        </a:t>
            </a:r>
            <a:r>
              <a:rPr lang="es-ES_tradnl" sz="2000" b="1" dirty="0"/>
              <a:t> </a:t>
            </a:r>
            <a:r>
              <a:rPr lang="es-ES_tradnl" sz="2000" b="1" dirty="0" smtClean="0"/>
              <a:t>     </a:t>
            </a:r>
            <a:r>
              <a:rPr lang="es-ES_tradnl" sz="2400" b="1" dirty="0" smtClean="0">
                <a:solidFill>
                  <a:schemeClr val="tx2">
                    <a:lumMod val="75000"/>
                  </a:schemeClr>
                </a:solidFill>
              </a:rPr>
              <a:t>SCIENTIFIC BASIS</a:t>
            </a:r>
          </a:p>
          <a:p>
            <a:pPr algn="just"/>
            <a:endParaRPr lang="de-DE" sz="2000" dirty="0"/>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sp>
        <p:nvSpPr>
          <p:cNvPr id="14" name="Textfeld 13"/>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sp>
        <p:nvSpPr>
          <p:cNvPr id="8" name="Inhaltsplatzhalter 7"/>
          <p:cNvSpPr>
            <a:spLocks noGrp="1"/>
          </p:cNvSpPr>
          <p:nvPr>
            <p:ph idx="1"/>
          </p:nvPr>
        </p:nvSpPr>
        <p:spPr>
          <a:xfrm>
            <a:off x="398240" y="1277175"/>
            <a:ext cx="4131986" cy="553182"/>
          </a:xfrm>
        </p:spPr>
        <p:txBody>
          <a:bodyPr>
            <a:normAutofit/>
          </a:bodyPr>
          <a:lstStyle/>
          <a:p>
            <a:pPr>
              <a:buClr>
                <a:srgbClr val="FF0000"/>
              </a:buClr>
            </a:pPr>
            <a:r>
              <a:rPr lang="de-DE" sz="1800" dirty="0" err="1" smtClean="0"/>
              <a:t>Mechanism</a:t>
            </a:r>
            <a:r>
              <a:rPr lang="de-DE" sz="1800" dirty="0" smtClean="0"/>
              <a:t> </a:t>
            </a:r>
            <a:r>
              <a:rPr lang="de-DE" sz="1800" dirty="0" err="1" smtClean="0"/>
              <a:t>of</a:t>
            </a:r>
            <a:r>
              <a:rPr lang="de-DE" sz="1800" dirty="0" smtClean="0"/>
              <a:t> </a:t>
            </a:r>
            <a:r>
              <a:rPr lang="de-DE" sz="1800" dirty="0" err="1" smtClean="0"/>
              <a:t>action</a:t>
            </a:r>
            <a:r>
              <a:rPr lang="de-DE" sz="1800" dirty="0" smtClean="0"/>
              <a:t> </a:t>
            </a:r>
            <a:r>
              <a:rPr lang="de-DE" sz="1800" dirty="0" err="1" smtClean="0"/>
              <a:t>of</a:t>
            </a:r>
            <a:r>
              <a:rPr lang="de-DE" sz="1800" dirty="0" smtClean="0"/>
              <a:t> NOAC</a:t>
            </a:r>
          </a:p>
        </p:txBody>
      </p:sp>
      <p:grpSp>
        <p:nvGrpSpPr>
          <p:cNvPr id="6" name="Gruppieren 2"/>
          <p:cNvGrpSpPr/>
          <p:nvPr/>
        </p:nvGrpSpPr>
        <p:grpSpPr>
          <a:xfrm>
            <a:off x="702733" y="1773597"/>
            <a:ext cx="7746999" cy="4243536"/>
            <a:chOff x="395536" y="994816"/>
            <a:chExt cx="8748464" cy="5534454"/>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001" t="8485" r="13391" b="3907"/>
            <a:stretch/>
          </p:blipFill>
          <p:spPr bwMode="auto">
            <a:xfrm>
              <a:off x="611559" y="1228830"/>
              <a:ext cx="7920882" cy="530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eck 8"/>
            <p:cNvSpPr/>
            <p:nvPr/>
          </p:nvSpPr>
          <p:spPr>
            <a:xfrm>
              <a:off x="395536" y="994816"/>
              <a:ext cx="8748464" cy="553445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1749563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3-09-02 um 20.53.1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9592" cy="6858000"/>
          </a:xfrm>
          <a:prstGeom prst="rect">
            <a:avLst/>
          </a:prstGeom>
        </p:spPr>
      </p:pic>
    </p:spTree>
    <p:extLst>
      <p:ext uri="{BB962C8B-B14F-4D97-AF65-F5344CB8AC3E}">
        <p14:creationId xmlns:p14="http://schemas.microsoft.com/office/powerpoint/2010/main" val="41694612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182"/>
          <p:cNvSpPr txBox="1">
            <a:spLocks noChangeArrowheads="1"/>
          </p:cNvSpPr>
          <p:nvPr/>
        </p:nvSpPr>
        <p:spPr bwMode="auto">
          <a:xfrm>
            <a:off x="179388" y="134938"/>
            <a:ext cx="878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smtClean="0">
                <a:solidFill>
                  <a:srgbClr val="000000"/>
                </a:solidFill>
              </a:rPr>
              <a:t>Drawbacks of VKA treatment</a:t>
            </a:r>
            <a:endParaRPr lang="en-US" sz="2400" b="1" dirty="0">
              <a:solidFill>
                <a:srgbClr val="000000"/>
              </a:solidFill>
            </a:endParaRPr>
          </a:p>
        </p:txBody>
      </p:sp>
      <p:sp>
        <p:nvSpPr>
          <p:cNvPr id="3114" name="Line 254"/>
          <p:cNvSpPr>
            <a:spLocks noChangeShapeType="1"/>
          </p:cNvSpPr>
          <p:nvPr/>
        </p:nvSpPr>
        <p:spPr bwMode="auto">
          <a:xfrm>
            <a:off x="323850" y="606425"/>
            <a:ext cx="8464550" cy="0"/>
          </a:xfrm>
          <a:prstGeom prst="line">
            <a:avLst/>
          </a:prstGeom>
          <a:noFill/>
          <a:ln w="317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9" name="Text Box 21"/>
          <p:cNvSpPr txBox="1">
            <a:spLocks noChangeArrowheads="1"/>
          </p:cNvSpPr>
          <p:nvPr/>
        </p:nvSpPr>
        <p:spPr bwMode="auto">
          <a:xfrm>
            <a:off x="1113012" y="1866378"/>
            <a:ext cx="6566091" cy="314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360363" algn="l"/>
              </a:tabLst>
              <a:defRPr>
                <a:solidFill>
                  <a:schemeClr val="tx1"/>
                </a:solidFill>
                <a:latin typeface="Arial" pitchFamily="34" charset="0"/>
                <a:cs typeface="Arial" pitchFamily="34" charset="0"/>
              </a:defRPr>
            </a:lvl1pPr>
            <a:lvl2pPr marL="742950" indent="-285750" eaLnBrk="0" hangingPunct="0">
              <a:tabLst>
                <a:tab pos="360363" algn="l"/>
              </a:tabLst>
              <a:defRPr>
                <a:solidFill>
                  <a:schemeClr val="tx1"/>
                </a:solidFill>
                <a:latin typeface="Arial" pitchFamily="34" charset="0"/>
                <a:cs typeface="Arial" pitchFamily="34" charset="0"/>
              </a:defRPr>
            </a:lvl2pPr>
            <a:lvl3pPr marL="1143000" indent="-228600" eaLnBrk="0" hangingPunct="0">
              <a:tabLst>
                <a:tab pos="360363" algn="l"/>
              </a:tabLst>
              <a:defRPr>
                <a:solidFill>
                  <a:schemeClr val="tx1"/>
                </a:solidFill>
                <a:latin typeface="Arial" pitchFamily="34" charset="0"/>
                <a:cs typeface="Arial" pitchFamily="34" charset="0"/>
              </a:defRPr>
            </a:lvl3pPr>
            <a:lvl4pPr marL="1600200" indent="-228600" eaLnBrk="0" hangingPunct="0">
              <a:tabLst>
                <a:tab pos="360363" algn="l"/>
              </a:tabLst>
              <a:defRPr>
                <a:solidFill>
                  <a:schemeClr val="tx1"/>
                </a:solidFill>
                <a:latin typeface="Arial" pitchFamily="34" charset="0"/>
                <a:cs typeface="Arial" pitchFamily="34" charset="0"/>
              </a:defRPr>
            </a:lvl4pPr>
            <a:lvl5pPr marL="2057400" indent="-228600" eaLnBrk="0" hangingPunct="0">
              <a:tabLst>
                <a:tab pos="360363"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360363"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360363"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360363"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360363" algn="l"/>
              </a:tabLst>
              <a:defRPr>
                <a:solidFill>
                  <a:schemeClr val="tx1"/>
                </a:solidFill>
                <a:latin typeface="Arial" pitchFamily="34" charset="0"/>
                <a:cs typeface="Arial" pitchFamily="34" charset="0"/>
              </a:defRPr>
            </a:lvl9pPr>
          </a:lstStyle>
          <a:p>
            <a:pPr eaLnBrk="1" hangingPunct="1">
              <a:lnSpc>
                <a:spcPct val="120000"/>
              </a:lnSpc>
              <a:buSzPts val="1800"/>
              <a:buFont typeface="Wingdings" pitchFamily="2" charset="2"/>
              <a:buChar char="Ø"/>
              <a:tabLst>
                <a:tab pos="361950" algn="l"/>
              </a:tabLst>
            </a:pPr>
            <a:r>
              <a:rPr lang="de-CH" sz="2200" dirty="0">
                <a:solidFill>
                  <a:srgbClr val="000000"/>
                </a:solidFill>
                <a:latin typeface="Arial"/>
              </a:rPr>
              <a:t>	</a:t>
            </a:r>
            <a:r>
              <a:rPr lang="de-CH" sz="2200" dirty="0" smtClean="0">
                <a:solidFill>
                  <a:srgbClr val="000000"/>
                </a:solidFill>
                <a:latin typeface="Arial"/>
              </a:rPr>
              <a:t>Narrow </a:t>
            </a:r>
            <a:r>
              <a:rPr lang="de-CH" sz="2200" dirty="0" err="1" smtClean="0">
                <a:solidFill>
                  <a:srgbClr val="000000"/>
                </a:solidFill>
                <a:latin typeface="Arial"/>
              </a:rPr>
              <a:t>therapeutic</a:t>
            </a:r>
            <a:r>
              <a:rPr lang="de-CH" sz="2200" dirty="0" smtClean="0">
                <a:solidFill>
                  <a:srgbClr val="000000"/>
                </a:solidFill>
                <a:latin typeface="Arial"/>
              </a:rPr>
              <a:t> </a:t>
            </a:r>
            <a:r>
              <a:rPr lang="de-CH" sz="2200" dirty="0" err="1" smtClean="0">
                <a:solidFill>
                  <a:srgbClr val="000000"/>
                </a:solidFill>
                <a:latin typeface="Arial"/>
              </a:rPr>
              <a:t>window</a:t>
            </a:r>
            <a:endParaRPr lang="de-CH" sz="2200" dirty="0" smtClean="0">
              <a:solidFill>
                <a:srgbClr val="000000"/>
              </a:solidFill>
              <a:latin typeface="Arial"/>
            </a:endParaRPr>
          </a:p>
          <a:p>
            <a:pPr marL="800100" lvl="1" indent="-342900" eaLnBrk="1" hangingPunct="1">
              <a:lnSpc>
                <a:spcPct val="120000"/>
              </a:lnSpc>
              <a:buSzPts val="1800"/>
              <a:buFont typeface="Arial" pitchFamily="34" charset="0"/>
              <a:buChar char="•"/>
              <a:tabLst>
                <a:tab pos="361950" algn="l"/>
              </a:tabLst>
            </a:pPr>
            <a:r>
              <a:rPr lang="de-CH" sz="2200" dirty="0" err="1" smtClean="0">
                <a:solidFill>
                  <a:srgbClr val="000000"/>
                </a:solidFill>
                <a:latin typeface="Arial"/>
              </a:rPr>
              <a:t>Risk</a:t>
            </a:r>
            <a:r>
              <a:rPr lang="de-CH" sz="2200" dirty="0" smtClean="0">
                <a:solidFill>
                  <a:srgbClr val="000000"/>
                </a:solidFill>
                <a:latin typeface="Arial"/>
              </a:rPr>
              <a:t> </a:t>
            </a:r>
            <a:r>
              <a:rPr lang="de-CH" sz="2200" dirty="0" err="1" smtClean="0">
                <a:solidFill>
                  <a:srgbClr val="000000"/>
                </a:solidFill>
                <a:latin typeface="Arial"/>
              </a:rPr>
              <a:t>of</a:t>
            </a:r>
            <a:r>
              <a:rPr lang="de-CH" sz="2200" dirty="0" smtClean="0">
                <a:solidFill>
                  <a:srgbClr val="000000"/>
                </a:solidFill>
                <a:latin typeface="Arial"/>
              </a:rPr>
              <a:t> (</a:t>
            </a:r>
            <a:r>
              <a:rPr lang="de-CH" sz="2200" dirty="0" err="1" smtClean="0">
                <a:solidFill>
                  <a:srgbClr val="000000"/>
                </a:solidFill>
                <a:latin typeface="Arial"/>
              </a:rPr>
              <a:t>recurrent</a:t>
            </a:r>
            <a:r>
              <a:rPr lang="de-CH" sz="2200" dirty="0" smtClean="0">
                <a:solidFill>
                  <a:srgbClr val="000000"/>
                </a:solidFill>
                <a:latin typeface="Arial"/>
              </a:rPr>
              <a:t>) </a:t>
            </a:r>
            <a:r>
              <a:rPr lang="de-CH" sz="2200" dirty="0" err="1" smtClean="0">
                <a:solidFill>
                  <a:srgbClr val="000000"/>
                </a:solidFill>
                <a:latin typeface="Arial"/>
              </a:rPr>
              <a:t>event</a:t>
            </a:r>
            <a:r>
              <a:rPr lang="de-CH" sz="2200" dirty="0" smtClean="0">
                <a:solidFill>
                  <a:srgbClr val="000000"/>
                </a:solidFill>
                <a:latin typeface="Arial"/>
              </a:rPr>
              <a:t> </a:t>
            </a:r>
            <a:r>
              <a:rPr lang="de-CH" sz="2200" dirty="0" err="1" smtClean="0">
                <a:solidFill>
                  <a:srgbClr val="000000"/>
                </a:solidFill>
                <a:latin typeface="Arial"/>
              </a:rPr>
              <a:t>if</a:t>
            </a:r>
            <a:r>
              <a:rPr lang="de-CH" sz="2200" dirty="0" smtClean="0">
                <a:solidFill>
                  <a:srgbClr val="000000"/>
                </a:solidFill>
                <a:latin typeface="Arial"/>
              </a:rPr>
              <a:t> INR </a:t>
            </a:r>
            <a:r>
              <a:rPr lang="de-CH" sz="2200" b="1" dirty="0" smtClean="0">
                <a:solidFill>
                  <a:srgbClr val="000000"/>
                </a:solidFill>
                <a:latin typeface="Arial"/>
              </a:rPr>
              <a:t>↓</a:t>
            </a:r>
            <a:endParaRPr lang="de-CH" sz="2200" dirty="0" smtClean="0">
              <a:solidFill>
                <a:srgbClr val="000000"/>
              </a:solidFill>
              <a:latin typeface="Arial"/>
            </a:endParaRPr>
          </a:p>
          <a:p>
            <a:pPr marL="800100" lvl="1" indent="-342900" eaLnBrk="1" hangingPunct="1">
              <a:lnSpc>
                <a:spcPct val="120000"/>
              </a:lnSpc>
              <a:buSzPts val="1800"/>
              <a:buFont typeface="Arial" pitchFamily="34" charset="0"/>
              <a:buChar char="•"/>
              <a:tabLst>
                <a:tab pos="361950" algn="l"/>
              </a:tabLst>
            </a:pPr>
            <a:r>
              <a:rPr lang="de-CH" sz="2200" b="1" dirty="0" err="1" smtClean="0">
                <a:solidFill>
                  <a:srgbClr val="000000"/>
                </a:solidFill>
                <a:latin typeface="Arial"/>
              </a:rPr>
              <a:t>Bleeding</a:t>
            </a:r>
            <a:r>
              <a:rPr lang="de-CH" sz="2200" b="1" dirty="0" smtClean="0">
                <a:solidFill>
                  <a:srgbClr val="000000"/>
                </a:solidFill>
                <a:latin typeface="Arial"/>
              </a:rPr>
              <a:t> </a:t>
            </a:r>
            <a:r>
              <a:rPr lang="de-CH" sz="2200" b="1" dirty="0" err="1" smtClean="0">
                <a:solidFill>
                  <a:srgbClr val="000000"/>
                </a:solidFill>
                <a:latin typeface="Arial"/>
              </a:rPr>
              <a:t>risk</a:t>
            </a:r>
            <a:r>
              <a:rPr lang="de-CH" sz="2200" b="1" dirty="0" smtClean="0">
                <a:solidFill>
                  <a:srgbClr val="000000"/>
                </a:solidFill>
                <a:latin typeface="Arial"/>
              </a:rPr>
              <a:t>, </a:t>
            </a:r>
            <a:r>
              <a:rPr lang="de-CH" sz="2200" b="1" dirty="0" err="1" smtClean="0">
                <a:solidFill>
                  <a:srgbClr val="000000"/>
                </a:solidFill>
                <a:latin typeface="Arial"/>
              </a:rPr>
              <a:t>especially</a:t>
            </a:r>
            <a:r>
              <a:rPr lang="de-CH" sz="2200" b="1" dirty="0" smtClean="0">
                <a:solidFill>
                  <a:srgbClr val="000000"/>
                </a:solidFill>
                <a:latin typeface="Arial"/>
              </a:rPr>
              <a:t> </a:t>
            </a:r>
            <a:r>
              <a:rPr lang="de-CH" sz="2200" b="1" dirty="0" err="1" smtClean="0">
                <a:solidFill>
                  <a:srgbClr val="000000"/>
                </a:solidFill>
                <a:latin typeface="Arial"/>
              </a:rPr>
              <a:t>if</a:t>
            </a:r>
            <a:r>
              <a:rPr lang="de-CH" sz="2200" b="1" dirty="0" smtClean="0">
                <a:solidFill>
                  <a:srgbClr val="000000"/>
                </a:solidFill>
                <a:latin typeface="Arial"/>
              </a:rPr>
              <a:t> INR ↑</a:t>
            </a:r>
            <a:endParaRPr lang="de-CH" sz="2200" b="1" dirty="0">
              <a:solidFill>
                <a:srgbClr val="000000"/>
              </a:solidFill>
              <a:latin typeface="Arial"/>
            </a:endParaRPr>
          </a:p>
          <a:p>
            <a:pPr eaLnBrk="1" hangingPunct="1">
              <a:lnSpc>
                <a:spcPct val="120000"/>
              </a:lnSpc>
              <a:buSzPts val="1800"/>
              <a:buFont typeface="Wingdings" pitchFamily="2" charset="2"/>
              <a:buChar char="Ø"/>
              <a:tabLst>
                <a:tab pos="361950" algn="l"/>
              </a:tabLst>
            </a:pPr>
            <a:r>
              <a:rPr lang="de-CH" sz="2200" dirty="0">
                <a:solidFill>
                  <a:srgbClr val="000000"/>
                </a:solidFill>
                <a:latin typeface="Arial"/>
              </a:rPr>
              <a:t> 	</a:t>
            </a:r>
            <a:r>
              <a:rPr lang="de-CH" sz="2200" dirty="0" err="1" smtClean="0">
                <a:solidFill>
                  <a:srgbClr val="000000"/>
                </a:solidFill>
                <a:latin typeface="Arial"/>
              </a:rPr>
              <a:t>Lifelong</a:t>
            </a:r>
            <a:r>
              <a:rPr lang="de-CH" sz="2200" dirty="0" smtClean="0">
                <a:solidFill>
                  <a:srgbClr val="000000"/>
                </a:solidFill>
                <a:latin typeface="Arial"/>
              </a:rPr>
              <a:t> INR </a:t>
            </a:r>
            <a:r>
              <a:rPr lang="de-CH" sz="2200" dirty="0" err="1" smtClean="0">
                <a:solidFill>
                  <a:srgbClr val="000000"/>
                </a:solidFill>
                <a:latin typeface="Arial"/>
              </a:rPr>
              <a:t>monitoring</a:t>
            </a:r>
            <a:endParaRPr lang="de-CH" sz="2200" dirty="0">
              <a:solidFill>
                <a:srgbClr val="000000"/>
              </a:solidFill>
              <a:latin typeface="Arial"/>
            </a:endParaRPr>
          </a:p>
          <a:p>
            <a:pPr marL="361950" indent="-361950" eaLnBrk="1" hangingPunct="1">
              <a:lnSpc>
                <a:spcPct val="120000"/>
              </a:lnSpc>
              <a:buSzPts val="1800"/>
              <a:buFont typeface="Wingdings" pitchFamily="2" charset="2"/>
              <a:buChar char="Ø"/>
              <a:tabLst>
                <a:tab pos="361950" algn="l"/>
              </a:tabLst>
            </a:pPr>
            <a:r>
              <a:rPr lang="de-CH" sz="2200" dirty="0" err="1" smtClean="0">
                <a:solidFill>
                  <a:srgbClr val="000000"/>
                </a:solidFill>
                <a:latin typeface="Arial"/>
              </a:rPr>
              <a:t>Numerous</a:t>
            </a:r>
            <a:r>
              <a:rPr lang="de-CH" sz="2200" dirty="0" smtClean="0">
                <a:solidFill>
                  <a:srgbClr val="000000"/>
                </a:solidFill>
                <a:latin typeface="Arial"/>
              </a:rPr>
              <a:t> </a:t>
            </a:r>
            <a:r>
              <a:rPr lang="de-CH" sz="2200" dirty="0" err="1" smtClean="0">
                <a:solidFill>
                  <a:srgbClr val="000000"/>
                </a:solidFill>
                <a:latin typeface="Arial"/>
              </a:rPr>
              <a:t>food</a:t>
            </a:r>
            <a:r>
              <a:rPr lang="de-CH" sz="2200" dirty="0" smtClean="0">
                <a:solidFill>
                  <a:srgbClr val="000000"/>
                </a:solidFill>
                <a:latin typeface="Arial"/>
              </a:rPr>
              <a:t>- </a:t>
            </a:r>
            <a:r>
              <a:rPr lang="de-CH" sz="2200" dirty="0" err="1" smtClean="0">
                <a:solidFill>
                  <a:srgbClr val="000000"/>
                </a:solidFill>
                <a:latin typeface="Arial"/>
              </a:rPr>
              <a:t>and</a:t>
            </a:r>
            <a:r>
              <a:rPr lang="de-CH" sz="2200" dirty="0" smtClean="0">
                <a:solidFill>
                  <a:srgbClr val="000000"/>
                </a:solidFill>
                <a:latin typeface="Arial"/>
              </a:rPr>
              <a:t> </a:t>
            </a:r>
            <a:r>
              <a:rPr lang="de-CH" sz="2200" dirty="0" err="1" smtClean="0">
                <a:solidFill>
                  <a:srgbClr val="000000"/>
                </a:solidFill>
                <a:latin typeface="Arial"/>
              </a:rPr>
              <a:t>drug-interactions</a:t>
            </a:r>
            <a:endParaRPr lang="de-CH" sz="2200" dirty="0" smtClean="0">
              <a:solidFill>
                <a:srgbClr val="000000"/>
              </a:solidFill>
              <a:latin typeface="Arial"/>
            </a:endParaRPr>
          </a:p>
          <a:p>
            <a:pPr marL="355600" indent="-355600" eaLnBrk="1" hangingPunct="1">
              <a:lnSpc>
                <a:spcPct val="120000"/>
              </a:lnSpc>
              <a:buSzPts val="1800"/>
              <a:buFont typeface="Wingdings" pitchFamily="2" charset="2"/>
              <a:buChar char="Ø"/>
              <a:tabLst>
                <a:tab pos="361950" algn="l"/>
              </a:tabLst>
            </a:pPr>
            <a:r>
              <a:rPr lang="de-CH" sz="2200" dirty="0" smtClean="0">
                <a:solidFill>
                  <a:srgbClr val="000000"/>
                </a:solidFill>
                <a:latin typeface="Arial"/>
              </a:rPr>
              <a:t>Long half-</a:t>
            </a:r>
            <a:r>
              <a:rPr lang="de-CH" sz="2200" dirty="0" err="1" smtClean="0">
                <a:solidFill>
                  <a:srgbClr val="000000"/>
                </a:solidFill>
                <a:latin typeface="Arial"/>
              </a:rPr>
              <a:t>life</a:t>
            </a:r>
            <a:r>
              <a:rPr lang="de-CH" sz="2200" dirty="0" smtClean="0">
                <a:solidFill>
                  <a:srgbClr val="000000"/>
                </a:solidFill>
                <a:latin typeface="Arial"/>
              </a:rPr>
              <a:t> (</a:t>
            </a:r>
            <a:r>
              <a:rPr lang="de-CH" sz="2200" dirty="0" err="1" smtClean="0">
                <a:solidFill>
                  <a:srgbClr val="000000"/>
                </a:solidFill>
                <a:latin typeface="Arial"/>
              </a:rPr>
              <a:t>cumbersome</a:t>
            </a:r>
            <a:r>
              <a:rPr lang="de-CH" sz="2200" dirty="0" smtClean="0">
                <a:solidFill>
                  <a:srgbClr val="000000"/>
                </a:solidFill>
                <a:latin typeface="Arial"/>
              </a:rPr>
              <a:t> </a:t>
            </a:r>
            <a:r>
              <a:rPr lang="de-CH" sz="2200" dirty="0" err="1" smtClean="0">
                <a:solidFill>
                  <a:srgbClr val="000000"/>
                </a:solidFill>
                <a:latin typeface="Arial"/>
              </a:rPr>
              <a:t>management</a:t>
            </a:r>
            <a:r>
              <a:rPr lang="de-CH" sz="2200" dirty="0" smtClean="0">
                <a:solidFill>
                  <a:srgbClr val="000000"/>
                </a:solidFill>
                <a:latin typeface="Arial"/>
              </a:rPr>
              <a:t>, </a:t>
            </a:r>
            <a:r>
              <a:rPr lang="de-CH" sz="2200" dirty="0" err="1" smtClean="0">
                <a:solidFill>
                  <a:srgbClr val="000000"/>
                </a:solidFill>
                <a:latin typeface="Arial"/>
              </a:rPr>
              <a:t>bridging</a:t>
            </a:r>
            <a:r>
              <a:rPr lang="de-CH" sz="2200" dirty="0" smtClean="0">
                <a:solidFill>
                  <a:srgbClr val="000000"/>
                </a:solidFill>
                <a:latin typeface="Arial"/>
              </a:rPr>
              <a:t> etc.)</a:t>
            </a:r>
          </a:p>
        </p:txBody>
      </p:sp>
    </p:spTree>
    <p:extLst>
      <p:ext uri="{BB962C8B-B14F-4D97-AF65-F5344CB8AC3E}">
        <p14:creationId xmlns:p14="http://schemas.microsoft.com/office/powerpoint/2010/main" val="25749006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sp>
        <p:nvSpPr>
          <p:cNvPr id="8" name="Inhaltsplatzhalter 7"/>
          <p:cNvSpPr>
            <a:spLocks noGrp="1"/>
          </p:cNvSpPr>
          <p:nvPr>
            <p:ph idx="1"/>
          </p:nvPr>
        </p:nvSpPr>
        <p:spPr>
          <a:xfrm>
            <a:off x="107950" y="262345"/>
            <a:ext cx="2245630" cy="423631"/>
          </a:xfrm>
        </p:spPr>
        <p:txBody>
          <a:bodyPr>
            <a:normAutofit/>
          </a:bodyPr>
          <a:lstStyle/>
          <a:p>
            <a:pPr>
              <a:buClr>
                <a:srgbClr val="FF0000"/>
              </a:buClr>
            </a:pPr>
            <a:r>
              <a:rPr lang="de-DE" sz="1800" dirty="0" smtClean="0"/>
              <a:t>NOAC: </a:t>
            </a:r>
            <a:r>
              <a:rPr lang="de-DE" sz="1800" dirty="0" err="1" smtClean="0"/>
              <a:t>Overview</a:t>
            </a:r>
            <a:endParaRPr lang="de-DE" sz="1800" dirty="0" smtClean="0"/>
          </a:p>
        </p:txBody>
      </p:sp>
      <p:sp>
        <p:nvSpPr>
          <p:cNvPr id="10" name="Rectangle 3"/>
          <p:cNvSpPr>
            <a:spLocks noChangeArrowheads="1"/>
          </p:cNvSpPr>
          <p:nvPr/>
        </p:nvSpPr>
        <p:spPr bwMode="auto">
          <a:xfrm>
            <a:off x="3657601" y="246743"/>
            <a:ext cx="5486399" cy="355600"/>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endParaRPr lang="es-ES_tradnl" b="1" dirty="0" smtClean="0">
              <a:solidFill>
                <a:schemeClr val="tx2"/>
              </a:solidFill>
              <a:latin typeface="Arial" charset="0"/>
              <a:cs typeface="+mn-cs"/>
            </a:endParaRPr>
          </a:p>
          <a:p>
            <a:pPr algn="ctr" eaLnBrk="1" hangingPunct="1">
              <a:defRPr/>
            </a:pPr>
            <a:endParaRPr lang="es-ES_tradnl" b="1" dirty="0">
              <a:solidFill>
                <a:schemeClr val="tx2"/>
              </a:solidFill>
              <a:latin typeface="Arial" charset="0"/>
            </a:endParaRPr>
          </a:p>
          <a:p>
            <a:pPr algn="ctr" eaLnBrk="1" hangingPunct="1">
              <a:defRPr/>
            </a:pPr>
            <a:r>
              <a:rPr lang="es-ES_tradnl" sz="2000" b="1" dirty="0" smtClean="0">
                <a:solidFill>
                  <a:schemeClr val="tx2"/>
                </a:solidFill>
                <a:latin typeface="Arial" charset="0"/>
              </a:rPr>
              <a:t>SCIENTIFIC BASIS</a:t>
            </a:r>
            <a:endParaRPr lang="es-ES_tradnl" sz="2000" b="1" dirty="0">
              <a:solidFill>
                <a:schemeClr val="tx2"/>
              </a:solidFill>
              <a:latin typeface="Arial" charset="0"/>
              <a:cs typeface="+mn-cs"/>
            </a:endParaRPr>
          </a:p>
        </p:txBody>
      </p:sp>
      <p:graphicFrame>
        <p:nvGraphicFramePr>
          <p:cNvPr id="13" name="Group 2"/>
          <p:cNvGraphicFramePr>
            <a:graphicFrameLocks noGrp="1"/>
          </p:cNvGraphicFramePr>
          <p:nvPr>
            <p:extLst>
              <p:ext uri="{D42A27DB-BD31-4B8C-83A1-F6EECF244321}">
                <p14:modId xmlns:p14="http://schemas.microsoft.com/office/powerpoint/2010/main" val="961975678"/>
              </p:ext>
            </p:extLst>
          </p:nvPr>
        </p:nvGraphicFramePr>
        <p:xfrm>
          <a:off x="107950" y="846138"/>
          <a:ext cx="8928100" cy="5958264"/>
        </p:xfrm>
        <a:graphic>
          <a:graphicData uri="http://schemas.openxmlformats.org/drawingml/2006/table">
            <a:tbl>
              <a:tblPr/>
              <a:tblGrid>
                <a:gridCol w="1800225"/>
                <a:gridCol w="1770063"/>
                <a:gridCol w="1941512"/>
                <a:gridCol w="1808163"/>
                <a:gridCol w="1608137"/>
              </a:tblGrid>
              <a:tr h="365129">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de-DE" sz="1800" b="0" i="0" u="none" strike="noStrike" cap="none" normalizeH="0" baseline="0" dirty="0" smtClean="0">
                        <a:ln>
                          <a:noFill/>
                        </a:ln>
                        <a:solidFill>
                          <a:schemeClr val="tx1"/>
                        </a:solidFill>
                        <a:effectLst/>
                        <a:latin typeface="Arial" charset="0"/>
                        <a:cs typeface="Arial"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de-CH" sz="1600" b="1" i="0" u="none" strike="noStrike" cap="none" normalizeH="0" baseline="0" smtClean="0">
                          <a:ln>
                            <a:noFill/>
                          </a:ln>
                          <a:solidFill>
                            <a:schemeClr val="tx1"/>
                          </a:solidFill>
                          <a:effectLst/>
                          <a:latin typeface="Arial" charset="0"/>
                          <a:cs typeface="Arial" charset="0"/>
                        </a:rPr>
                        <a:t>Atrial fibrillation</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de-CH" sz="1600" b="1" i="0" u="none" strike="noStrike" cap="none" normalizeH="0" baseline="0" smtClean="0">
                          <a:ln>
                            <a:noFill/>
                          </a:ln>
                          <a:solidFill>
                            <a:schemeClr val="tx1"/>
                          </a:solidFill>
                          <a:effectLst/>
                          <a:latin typeface="Arial" charset="0"/>
                          <a:cs typeface="Arial" charset="0"/>
                        </a:rPr>
                        <a:t>DVT prevention</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de-CH" sz="1600" b="1" i="0" u="none" strike="noStrike" cap="none" normalizeH="0" baseline="0" smtClean="0">
                          <a:ln>
                            <a:noFill/>
                          </a:ln>
                          <a:solidFill>
                            <a:schemeClr val="tx1"/>
                          </a:solidFill>
                          <a:effectLst/>
                          <a:latin typeface="Arial" charset="0"/>
                          <a:cs typeface="Arial" charset="0"/>
                        </a:rPr>
                        <a:t>DVT treatment</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de-CH" sz="1600" b="1" i="0" u="none" strike="noStrike" cap="none" normalizeH="0" baseline="0" smtClean="0">
                          <a:ln>
                            <a:noFill/>
                          </a:ln>
                          <a:solidFill>
                            <a:schemeClr val="tx1"/>
                          </a:solidFill>
                          <a:effectLst/>
                          <a:latin typeface="Arial" charset="0"/>
                          <a:cs typeface="Arial" charset="0"/>
                        </a:rPr>
                        <a:t>ACS</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26357">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CH" sz="1600" b="1" i="0" u="none" strike="noStrike" cap="none" normalizeH="0" baseline="0" smtClean="0">
                          <a:ln>
                            <a:noFill/>
                          </a:ln>
                          <a:solidFill>
                            <a:schemeClr val="tx1"/>
                          </a:solidFill>
                          <a:effectLst/>
                          <a:latin typeface="Arial" charset="0"/>
                          <a:cs typeface="Arial" charset="0"/>
                        </a:rPr>
                        <a:t>Apixaban</a:t>
                      </a:r>
                      <a:br>
                        <a:rPr kumimoji="0" lang="de-CH" sz="1600" b="1" i="0" u="none" strike="noStrike" cap="none" normalizeH="0" baseline="0" smtClean="0">
                          <a:ln>
                            <a:noFill/>
                          </a:ln>
                          <a:solidFill>
                            <a:schemeClr val="tx1"/>
                          </a:solidFill>
                          <a:effectLst/>
                          <a:latin typeface="Arial" charset="0"/>
                          <a:cs typeface="Arial" charset="0"/>
                        </a:rPr>
                      </a:br>
                      <a:r>
                        <a:rPr kumimoji="0" lang="de-CH" sz="1600" b="1" i="0" u="none" strike="noStrike" cap="none" normalizeH="0" baseline="0" smtClean="0">
                          <a:ln>
                            <a:noFill/>
                          </a:ln>
                          <a:solidFill>
                            <a:schemeClr val="tx1"/>
                          </a:solidFill>
                          <a:effectLst/>
                          <a:latin typeface="Arial" charset="0"/>
                          <a:cs typeface="Arial" charset="0"/>
                        </a:rPr>
                        <a:t>(Pfizer / BMS)</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dirty="0" smtClean="0">
                          <a:ln>
                            <a:noFill/>
                          </a:ln>
                          <a:solidFill>
                            <a:srgbClr val="00FF00"/>
                          </a:solidFill>
                          <a:effectLst/>
                          <a:latin typeface="Arial" charset="0"/>
                          <a:cs typeface="Arial" charset="0"/>
                        </a:rPr>
                        <a:t>AVERROES</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dirty="0" smtClean="0">
                          <a:ln>
                            <a:noFill/>
                          </a:ln>
                          <a:solidFill>
                            <a:srgbClr val="00FF00"/>
                          </a:solidFill>
                          <a:effectLst/>
                          <a:latin typeface="Arial" charset="0"/>
                          <a:cs typeface="Arial" charset="0"/>
                        </a:rPr>
                        <a:t>ARISTOTLE</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1" u="none" strike="noStrike" cap="none" normalizeH="0" baseline="0" dirty="0" err="1" smtClean="0">
                          <a:ln>
                            <a:noFill/>
                          </a:ln>
                          <a:solidFill>
                            <a:schemeClr val="tx1"/>
                          </a:solidFill>
                          <a:effectLst/>
                          <a:latin typeface="Arial" charset="0"/>
                          <a:cs typeface="Arial" charset="0"/>
                        </a:rPr>
                        <a:t>Orthopedic</a:t>
                      </a:r>
                      <a:r>
                        <a:rPr kumimoji="0" lang="de-CH" sz="1400" b="1" i="1" u="none" strike="noStrike" cap="none" normalizeH="0" baseline="0" dirty="0" smtClean="0">
                          <a:ln>
                            <a:noFill/>
                          </a:ln>
                          <a:solidFill>
                            <a:schemeClr val="tx1"/>
                          </a:solidFill>
                          <a:effectLst/>
                          <a:latin typeface="Arial" charset="0"/>
                          <a:cs typeface="Arial" charset="0"/>
                        </a:rPr>
                        <a:t>:</a:t>
                      </a:r>
                      <a:r>
                        <a:rPr kumimoji="0" lang="de-CH" sz="1400" b="1" i="0" u="none" strike="noStrike" cap="none" normalizeH="0" baseline="0" dirty="0" smtClean="0">
                          <a:ln>
                            <a:noFill/>
                          </a:ln>
                          <a:solidFill>
                            <a:schemeClr val="tx1"/>
                          </a:solidFill>
                          <a:effectLst/>
                          <a:latin typeface="Arial" charset="0"/>
                          <a:cs typeface="Arial" charset="0"/>
                        </a:rPr>
                        <a:t> </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dirty="0" smtClean="0">
                          <a:ln>
                            <a:noFill/>
                          </a:ln>
                          <a:solidFill>
                            <a:schemeClr val="tx1"/>
                          </a:solidFill>
                          <a:effectLst/>
                          <a:latin typeface="Arial" charset="0"/>
                          <a:cs typeface="Arial" charset="0"/>
                        </a:rPr>
                        <a:t>  - </a:t>
                      </a:r>
                      <a:r>
                        <a:rPr kumimoji="0" lang="de-CH" sz="1400" b="1" i="0" u="none" strike="noStrike" cap="none" normalizeH="0" baseline="0" dirty="0" smtClean="0">
                          <a:ln>
                            <a:noFill/>
                          </a:ln>
                          <a:solidFill>
                            <a:srgbClr val="FF0000"/>
                          </a:solidFill>
                          <a:effectLst/>
                          <a:latin typeface="Arial" charset="0"/>
                          <a:cs typeface="Arial" charset="0"/>
                        </a:rPr>
                        <a:t>ADVANCE 1</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dirty="0" smtClean="0">
                          <a:ln>
                            <a:noFill/>
                          </a:ln>
                          <a:solidFill>
                            <a:schemeClr val="tx1"/>
                          </a:solidFill>
                          <a:effectLst/>
                          <a:latin typeface="Arial" charset="0"/>
                          <a:cs typeface="Arial" charset="0"/>
                        </a:rPr>
                        <a:t>  - </a:t>
                      </a:r>
                      <a:r>
                        <a:rPr kumimoji="0" lang="de-CH" sz="1400" b="1" i="0" u="none" strike="noStrike" cap="none" normalizeH="0" baseline="0" dirty="0" smtClean="0">
                          <a:ln>
                            <a:noFill/>
                          </a:ln>
                          <a:solidFill>
                            <a:srgbClr val="00FF00"/>
                          </a:solidFill>
                          <a:effectLst/>
                          <a:latin typeface="Arial" charset="0"/>
                          <a:cs typeface="Arial" charset="0"/>
                        </a:rPr>
                        <a:t>ADVANCE 2</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dirty="0" smtClean="0">
                          <a:ln>
                            <a:noFill/>
                          </a:ln>
                          <a:solidFill>
                            <a:schemeClr val="tx1"/>
                          </a:solidFill>
                          <a:effectLst/>
                          <a:latin typeface="Arial" charset="0"/>
                          <a:cs typeface="Arial" charset="0"/>
                        </a:rPr>
                        <a:t>  </a:t>
                      </a:r>
                      <a:r>
                        <a:rPr kumimoji="0" lang="de-CH" sz="1400" b="1" i="0" u="none" strike="noStrike" cap="none" normalizeH="0" baseline="0" dirty="0" smtClean="0">
                          <a:ln>
                            <a:noFill/>
                          </a:ln>
                          <a:solidFill>
                            <a:srgbClr val="00FF00"/>
                          </a:solidFill>
                          <a:effectLst/>
                          <a:latin typeface="Arial" charset="0"/>
                          <a:cs typeface="Arial" charset="0"/>
                        </a:rPr>
                        <a:t>- ADVANCE 3</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1" u="none" strike="noStrike" cap="none" normalizeH="0" baseline="0" dirty="0" smtClean="0">
                          <a:ln>
                            <a:noFill/>
                          </a:ln>
                          <a:solidFill>
                            <a:schemeClr val="tx1"/>
                          </a:solidFill>
                          <a:effectLst/>
                          <a:latin typeface="Arial" charset="0"/>
                          <a:cs typeface="Arial" charset="0"/>
                        </a:rPr>
                        <a:t>Medical:</a:t>
                      </a:r>
                      <a:r>
                        <a:rPr kumimoji="0" lang="de-CH" sz="1400" b="1" i="0" u="none" strike="noStrike" cap="none" normalizeH="0" baseline="0" dirty="0" smtClean="0">
                          <a:ln>
                            <a:noFill/>
                          </a:ln>
                          <a:solidFill>
                            <a:schemeClr val="tx1"/>
                          </a:solidFill>
                          <a:effectLst/>
                          <a:latin typeface="Arial" charset="0"/>
                          <a:cs typeface="Arial" charset="0"/>
                        </a:rPr>
                        <a:t> </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dirty="0" smtClean="0">
                          <a:ln>
                            <a:noFill/>
                          </a:ln>
                          <a:solidFill>
                            <a:schemeClr val="tx1"/>
                          </a:solidFill>
                          <a:effectLst/>
                          <a:latin typeface="Arial" charset="0"/>
                          <a:cs typeface="Arial" charset="0"/>
                        </a:rPr>
                        <a:t>  - </a:t>
                      </a:r>
                      <a:r>
                        <a:rPr kumimoji="0" lang="de-CH" sz="1400" b="1" i="0" u="none" strike="noStrike" cap="none" normalizeH="0" baseline="0" dirty="0" smtClean="0">
                          <a:ln>
                            <a:noFill/>
                          </a:ln>
                          <a:solidFill>
                            <a:srgbClr val="FF0000"/>
                          </a:solidFill>
                          <a:effectLst/>
                          <a:latin typeface="Arial" charset="0"/>
                          <a:cs typeface="Arial" charset="0"/>
                        </a:rPr>
                        <a:t>ADOPT</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1" u="none" strike="noStrike" cap="none" normalizeH="0" baseline="0" dirty="0" smtClean="0">
                          <a:ln>
                            <a:noFill/>
                          </a:ln>
                          <a:solidFill>
                            <a:schemeClr val="tx1"/>
                          </a:solidFill>
                          <a:effectLst/>
                          <a:latin typeface="Arial" charset="0"/>
                          <a:cs typeface="Arial" charset="0"/>
                        </a:rPr>
                        <a:t>Long </a:t>
                      </a:r>
                      <a:r>
                        <a:rPr kumimoji="0" lang="de-CH" sz="1400" b="1" i="1" u="none" strike="noStrike" cap="none" normalizeH="0" baseline="0" dirty="0" err="1" smtClean="0">
                          <a:ln>
                            <a:noFill/>
                          </a:ln>
                          <a:solidFill>
                            <a:schemeClr val="tx1"/>
                          </a:solidFill>
                          <a:effectLst/>
                          <a:latin typeface="Arial" charset="0"/>
                          <a:cs typeface="Arial" charset="0"/>
                        </a:rPr>
                        <a:t>term</a:t>
                      </a:r>
                      <a:r>
                        <a:rPr kumimoji="0" lang="de-CH" sz="1400" b="1" i="1" u="none" strike="noStrike" cap="none" normalizeH="0" baseline="0" dirty="0" smtClean="0">
                          <a:ln>
                            <a:noFill/>
                          </a:ln>
                          <a:solidFill>
                            <a:schemeClr val="tx1"/>
                          </a:solidFill>
                          <a:effectLst/>
                          <a:latin typeface="Arial" charset="0"/>
                          <a:cs typeface="Arial" charset="0"/>
                        </a:rPr>
                        <a:t>:</a:t>
                      </a:r>
                      <a:r>
                        <a:rPr kumimoji="0" lang="de-CH" sz="1400" b="1" i="0" u="none" strike="noStrike" cap="none" normalizeH="0" baseline="0" dirty="0" smtClean="0">
                          <a:ln>
                            <a:noFill/>
                          </a:ln>
                          <a:solidFill>
                            <a:schemeClr val="tx1"/>
                          </a:solidFill>
                          <a:effectLst/>
                          <a:latin typeface="Arial" charset="0"/>
                          <a:cs typeface="Arial" charset="0"/>
                        </a:rPr>
                        <a:t> </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dirty="0" smtClean="0">
                          <a:ln>
                            <a:noFill/>
                          </a:ln>
                          <a:solidFill>
                            <a:schemeClr val="tx1"/>
                          </a:solidFill>
                          <a:effectLst/>
                          <a:latin typeface="Arial" charset="0"/>
                          <a:cs typeface="Arial" charset="0"/>
                        </a:rPr>
                        <a:t>  - </a:t>
                      </a:r>
                      <a:r>
                        <a:rPr kumimoji="0" lang="de-CH" sz="1400" b="1" i="0" u="none" strike="noStrike" cap="none" normalizeH="0" baseline="0" dirty="0" smtClean="0">
                          <a:ln>
                            <a:noFill/>
                          </a:ln>
                          <a:solidFill>
                            <a:srgbClr val="00FF00"/>
                          </a:solidFill>
                          <a:effectLst/>
                          <a:latin typeface="Arial" charset="0"/>
                          <a:cs typeface="Arial" charset="0"/>
                        </a:rPr>
                        <a:t>AMPLIFY-Ext</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dirty="0" smtClean="0">
                          <a:ln>
                            <a:noFill/>
                          </a:ln>
                          <a:solidFill>
                            <a:schemeClr val="bg1">
                              <a:lumMod val="75000"/>
                            </a:schemeClr>
                          </a:solidFill>
                          <a:effectLst/>
                          <a:latin typeface="Arial" charset="0"/>
                          <a:cs typeface="Arial" charset="0"/>
                        </a:rPr>
                        <a:t>AMPLIFY</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dirty="0" smtClean="0">
                          <a:ln>
                            <a:noFill/>
                          </a:ln>
                          <a:solidFill>
                            <a:srgbClr val="FF0000"/>
                          </a:solidFill>
                          <a:effectLst/>
                          <a:latin typeface="Arial" charset="0"/>
                          <a:cs typeface="Arial" charset="0"/>
                        </a:rPr>
                        <a:t>APPRAISE-2</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4519">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CH" sz="1600" b="1" i="0" u="none" strike="noStrike" cap="none" normalizeH="0" baseline="0" smtClean="0">
                          <a:ln>
                            <a:noFill/>
                          </a:ln>
                          <a:solidFill>
                            <a:schemeClr val="tx1"/>
                          </a:solidFill>
                          <a:effectLst/>
                          <a:latin typeface="Arial" charset="0"/>
                          <a:cs typeface="Arial" charset="0"/>
                        </a:rPr>
                        <a:t>Edoxaban</a:t>
                      </a:r>
                      <a:br>
                        <a:rPr kumimoji="0" lang="de-CH" sz="1600" b="1" i="0" u="none" strike="noStrike" cap="none" normalizeH="0" baseline="0" smtClean="0">
                          <a:ln>
                            <a:noFill/>
                          </a:ln>
                          <a:solidFill>
                            <a:schemeClr val="tx1"/>
                          </a:solidFill>
                          <a:effectLst/>
                          <a:latin typeface="Arial" charset="0"/>
                          <a:cs typeface="Arial" charset="0"/>
                        </a:rPr>
                      </a:br>
                      <a:r>
                        <a:rPr kumimoji="0" lang="de-CH" sz="1600" b="1" i="0" u="none" strike="noStrike" cap="none" normalizeH="0" baseline="0" smtClean="0">
                          <a:ln>
                            <a:noFill/>
                          </a:ln>
                          <a:solidFill>
                            <a:schemeClr val="tx1"/>
                          </a:solidFill>
                          <a:effectLst/>
                          <a:latin typeface="Arial" charset="0"/>
                          <a:cs typeface="Arial" charset="0"/>
                        </a:rPr>
                        <a:t>(Daiichi Sankyo)</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dirty="0" smtClean="0">
                          <a:ln>
                            <a:noFill/>
                          </a:ln>
                          <a:solidFill>
                            <a:schemeClr val="bg1">
                              <a:lumMod val="75000"/>
                            </a:schemeClr>
                          </a:solidFill>
                          <a:effectLst/>
                          <a:latin typeface="Arial" charset="0"/>
                          <a:cs typeface="Arial" charset="0"/>
                        </a:rPr>
                        <a:t>ENGANGE TIMI 48</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de-CH" sz="1400" b="1" i="1" u="none" strike="noStrike" cap="none" normalizeH="0" baseline="0" smtClean="0">
                          <a:ln>
                            <a:noFill/>
                          </a:ln>
                          <a:solidFill>
                            <a:schemeClr val="tx1"/>
                          </a:solidFill>
                          <a:effectLst/>
                          <a:latin typeface="Arial" charset="0"/>
                          <a:cs typeface="Arial" charset="0"/>
                        </a:rPr>
                        <a:t>Orthopedic:</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DE" sz="1400" b="1" i="0" u="none" strike="noStrike" cap="none" normalizeH="0" baseline="0" smtClean="0">
                          <a:ln>
                            <a:noFill/>
                          </a:ln>
                          <a:solidFill>
                            <a:schemeClr val="tx1"/>
                          </a:solidFill>
                          <a:effectLst/>
                          <a:latin typeface="Arial" charset="0"/>
                          <a:cs typeface="Arial" charset="0"/>
                        </a:rPr>
                        <a:t>  </a:t>
                      </a:r>
                      <a:r>
                        <a:rPr kumimoji="0" lang="de-DE" sz="1400" b="1" i="0" u="none" strike="noStrike" cap="none" normalizeH="0" baseline="0" smtClean="0">
                          <a:ln>
                            <a:noFill/>
                          </a:ln>
                          <a:solidFill>
                            <a:srgbClr val="00FF00"/>
                          </a:solidFill>
                          <a:effectLst/>
                          <a:latin typeface="Arial" charset="0"/>
                          <a:cs typeface="Arial" charset="0"/>
                        </a:rPr>
                        <a:t>- STARS E-3</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DE" sz="1400" b="1" i="0" u="none" strike="noStrike" cap="none" normalizeH="0" baseline="0" smtClean="0">
                          <a:ln>
                            <a:noFill/>
                          </a:ln>
                          <a:solidFill>
                            <a:srgbClr val="00FF00"/>
                          </a:solidFill>
                          <a:effectLst/>
                          <a:latin typeface="Arial" charset="0"/>
                          <a:cs typeface="Arial" charset="0"/>
                        </a:rPr>
                        <a:t>  - STARS J-V</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dirty="0" smtClean="0">
                          <a:ln>
                            <a:noFill/>
                          </a:ln>
                          <a:solidFill>
                            <a:schemeClr val="bg1">
                              <a:lumMod val="75000"/>
                            </a:schemeClr>
                          </a:solidFill>
                          <a:effectLst/>
                          <a:latin typeface="Arial" charset="0"/>
                          <a:cs typeface="Arial" charset="0"/>
                        </a:rPr>
                        <a:t>HOKUSAI-VTE</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de-DE" sz="1400" b="1" i="0" u="none" strike="noStrike" cap="none" normalizeH="0" baseline="0" dirty="0" smtClean="0">
                        <a:ln>
                          <a:noFill/>
                        </a:ln>
                        <a:solidFill>
                          <a:schemeClr val="tx1"/>
                        </a:solidFill>
                        <a:effectLst/>
                        <a:latin typeface="Arial" charset="0"/>
                        <a:cs typeface="Arial"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56960">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CH" sz="1600" b="1" i="0" u="none" strike="noStrike" cap="none" normalizeH="0" baseline="0" dirty="0" err="1" smtClean="0">
                          <a:ln>
                            <a:noFill/>
                          </a:ln>
                          <a:solidFill>
                            <a:schemeClr val="tx1"/>
                          </a:solidFill>
                          <a:effectLst/>
                          <a:latin typeface="Arial" charset="0"/>
                          <a:cs typeface="Arial" charset="0"/>
                        </a:rPr>
                        <a:t>Dabigatran</a:t>
                      </a:r>
                      <a:r>
                        <a:rPr kumimoji="0" lang="de-CH" sz="1600" b="1" i="0" u="none" strike="noStrike" cap="none" normalizeH="0" baseline="0" dirty="0" smtClean="0">
                          <a:ln>
                            <a:noFill/>
                          </a:ln>
                          <a:solidFill>
                            <a:schemeClr val="tx1"/>
                          </a:solidFill>
                          <a:effectLst/>
                          <a:latin typeface="Arial" charset="0"/>
                          <a:cs typeface="Arial" charset="0"/>
                        </a:rPr>
                        <a:t> </a:t>
                      </a:r>
                      <a:r>
                        <a:rPr kumimoji="0" lang="de-CH" sz="1600" b="1" i="0" u="none" strike="noStrike" cap="none" normalizeH="0" baseline="0" dirty="0" err="1" smtClean="0">
                          <a:ln>
                            <a:noFill/>
                          </a:ln>
                          <a:solidFill>
                            <a:schemeClr val="tx1"/>
                          </a:solidFill>
                          <a:effectLst/>
                          <a:latin typeface="Arial" charset="0"/>
                          <a:cs typeface="Arial" charset="0"/>
                        </a:rPr>
                        <a:t>etexilate</a:t>
                      </a:r>
                      <a:r>
                        <a:rPr kumimoji="0" lang="de-CH" sz="1600" b="1" i="0" u="none" strike="noStrike" cap="none" normalizeH="0" baseline="0" dirty="0" smtClean="0">
                          <a:ln>
                            <a:noFill/>
                          </a:ln>
                          <a:solidFill>
                            <a:schemeClr val="tx1"/>
                          </a:solidFill>
                          <a:effectLst/>
                          <a:latin typeface="Arial" charset="0"/>
                          <a:cs typeface="Arial" charset="0"/>
                        </a:rPr>
                        <a:t/>
                      </a:r>
                      <a:br>
                        <a:rPr kumimoji="0" lang="de-CH" sz="1600" b="1" i="0" u="none" strike="noStrike" cap="none" normalizeH="0" baseline="0" dirty="0" smtClean="0">
                          <a:ln>
                            <a:noFill/>
                          </a:ln>
                          <a:solidFill>
                            <a:schemeClr val="tx1"/>
                          </a:solidFill>
                          <a:effectLst/>
                          <a:latin typeface="Arial" charset="0"/>
                          <a:cs typeface="Arial" charset="0"/>
                        </a:rPr>
                      </a:br>
                      <a:r>
                        <a:rPr kumimoji="0" lang="de-CH" sz="1600" b="1" i="0" u="none" strike="noStrike" cap="none" normalizeH="0" baseline="0" dirty="0" smtClean="0">
                          <a:ln>
                            <a:noFill/>
                          </a:ln>
                          <a:solidFill>
                            <a:schemeClr val="tx1"/>
                          </a:solidFill>
                          <a:effectLst/>
                          <a:latin typeface="Arial" charset="0"/>
                          <a:cs typeface="Arial" charset="0"/>
                        </a:rPr>
                        <a:t>(Boehringer)</a:t>
                      </a:r>
                    </a:p>
                    <a:p>
                      <a:pPr marL="0" marR="0" lvl="0" indent="0" algn="l" defTabSz="914400" rtl="0" eaLnBrk="1" fontAlgn="base" latinLnBrk="0" hangingPunct="1">
                        <a:lnSpc>
                          <a:spcPct val="90000"/>
                        </a:lnSpc>
                        <a:spcBef>
                          <a:spcPct val="20000"/>
                        </a:spcBef>
                        <a:spcAft>
                          <a:spcPct val="0"/>
                        </a:spcAft>
                        <a:buClrTx/>
                        <a:buSzTx/>
                        <a:buFontTx/>
                        <a:buNone/>
                        <a:tabLst/>
                      </a:pPr>
                      <a:endParaRPr kumimoji="0" lang="de-CH" sz="1600" b="1" i="0" u="none" strike="noStrike" cap="none" normalizeH="0" baseline="0" dirty="0" smtClean="0">
                        <a:ln>
                          <a:noFill/>
                        </a:ln>
                        <a:solidFill>
                          <a:schemeClr val="tx1"/>
                        </a:solidFill>
                        <a:effectLst/>
                        <a:latin typeface="Arial" charset="0"/>
                        <a:cs typeface="Arial"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dirty="0" smtClean="0">
                          <a:ln>
                            <a:noFill/>
                          </a:ln>
                          <a:solidFill>
                            <a:srgbClr val="00FF00"/>
                          </a:solidFill>
                          <a:effectLst/>
                          <a:latin typeface="Arial" charset="0"/>
                          <a:cs typeface="Arial" charset="0"/>
                        </a:rPr>
                        <a:t>Re-LY</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dirty="0" err="1" smtClean="0">
                          <a:ln>
                            <a:noFill/>
                          </a:ln>
                          <a:solidFill>
                            <a:srgbClr val="00FF00"/>
                          </a:solidFill>
                          <a:effectLst/>
                          <a:latin typeface="Arial" charset="0"/>
                          <a:cs typeface="Arial" charset="0"/>
                        </a:rPr>
                        <a:t>ReLY</a:t>
                      </a:r>
                      <a:r>
                        <a:rPr kumimoji="0" lang="de-CH" sz="1400" b="1" i="0" u="none" strike="noStrike" cap="none" normalizeH="0" baseline="0" dirty="0" smtClean="0">
                          <a:ln>
                            <a:noFill/>
                          </a:ln>
                          <a:solidFill>
                            <a:srgbClr val="00FF00"/>
                          </a:solidFill>
                          <a:effectLst/>
                          <a:latin typeface="Arial" charset="0"/>
                          <a:cs typeface="Arial" charset="0"/>
                        </a:rPr>
                        <a:t>-ABLE</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1" u="none" strike="noStrike" cap="none" normalizeH="0" baseline="0" smtClean="0">
                          <a:ln>
                            <a:noFill/>
                          </a:ln>
                          <a:solidFill>
                            <a:schemeClr val="tx1"/>
                          </a:solidFill>
                          <a:effectLst/>
                          <a:latin typeface="Arial" charset="0"/>
                          <a:cs typeface="Arial" charset="0"/>
                        </a:rPr>
                        <a:t>Orthopedic:</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smtClean="0">
                          <a:ln>
                            <a:noFill/>
                          </a:ln>
                          <a:solidFill>
                            <a:schemeClr val="tx1"/>
                          </a:solidFill>
                          <a:effectLst/>
                          <a:latin typeface="Arial" charset="0"/>
                          <a:cs typeface="Arial" charset="0"/>
                        </a:rPr>
                        <a:t>  - </a:t>
                      </a:r>
                      <a:r>
                        <a:rPr kumimoji="0" lang="de-CH" sz="1400" b="1" i="0" u="none" strike="noStrike" cap="none" normalizeH="0" baseline="0" smtClean="0">
                          <a:ln>
                            <a:noFill/>
                          </a:ln>
                          <a:solidFill>
                            <a:srgbClr val="00FF00"/>
                          </a:solidFill>
                          <a:effectLst/>
                          <a:latin typeface="Arial" charset="0"/>
                          <a:cs typeface="Arial" charset="0"/>
                        </a:rPr>
                        <a:t>RE-NOVATE</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smtClean="0">
                          <a:ln>
                            <a:noFill/>
                          </a:ln>
                          <a:solidFill>
                            <a:schemeClr val="tx1"/>
                          </a:solidFill>
                          <a:effectLst/>
                          <a:latin typeface="Arial" charset="0"/>
                          <a:cs typeface="Arial" charset="0"/>
                        </a:rPr>
                        <a:t>  - </a:t>
                      </a:r>
                      <a:r>
                        <a:rPr kumimoji="0" lang="de-CH" sz="1400" b="1" i="0" u="none" strike="noStrike" cap="none" normalizeH="0" baseline="0" smtClean="0">
                          <a:ln>
                            <a:noFill/>
                          </a:ln>
                          <a:solidFill>
                            <a:srgbClr val="00FF00"/>
                          </a:solidFill>
                          <a:effectLst/>
                          <a:latin typeface="Arial" charset="0"/>
                          <a:cs typeface="Arial" charset="0"/>
                        </a:rPr>
                        <a:t>RE-MODEL</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smtClean="0">
                          <a:ln>
                            <a:noFill/>
                          </a:ln>
                          <a:solidFill>
                            <a:srgbClr val="00FF00"/>
                          </a:solidFill>
                          <a:effectLst/>
                          <a:latin typeface="Arial" charset="0"/>
                          <a:cs typeface="Arial" charset="0"/>
                        </a:rPr>
                        <a:t>  </a:t>
                      </a:r>
                      <a:r>
                        <a:rPr kumimoji="0" lang="de-CH" sz="1400" b="1" i="0" u="none" strike="noStrike" cap="none" normalizeH="0" baseline="0" smtClean="0">
                          <a:ln>
                            <a:noFill/>
                          </a:ln>
                          <a:solidFill>
                            <a:srgbClr val="FF0000"/>
                          </a:solidFill>
                          <a:effectLst/>
                          <a:latin typeface="Arial" charset="0"/>
                          <a:cs typeface="Arial" charset="0"/>
                        </a:rPr>
                        <a:t>- RE-MOBILIZE</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1" u="none" strike="noStrike" cap="none" normalizeH="0" baseline="0" smtClean="0">
                          <a:ln>
                            <a:noFill/>
                          </a:ln>
                          <a:solidFill>
                            <a:schemeClr val="tx1"/>
                          </a:solidFill>
                          <a:effectLst/>
                          <a:latin typeface="Arial" charset="0"/>
                          <a:cs typeface="Arial" charset="0"/>
                        </a:rPr>
                        <a:t>Long-term:</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smtClean="0">
                          <a:ln>
                            <a:noFill/>
                          </a:ln>
                          <a:solidFill>
                            <a:schemeClr val="tx1"/>
                          </a:solidFill>
                          <a:effectLst/>
                          <a:latin typeface="Arial" charset="0"/>
                          <a:cs typeface="Arial" charset="0"/>
                        </a:rPr>
                        <a:t>  - </a:t>
                      </a:r>
                      <a:r>
                        <a:rPr kumimoji="0" lang="de-CH" sz="1400" b="1" i="0" u="none" strike="noStrike" cap="none" normalizeH="0" baseline="0" smtClean="0">
                          <a:ln>
                            <a:noFill/>
                          </a:ln>
                          <a:solidFill>
                            <a:schemeClr val="bg2"/>
                          </a:solidFill>
                          <a:effectLst/>
                          <a:latin typeface="Arial" charset="0"/>
                          <a:cs typeface="Arial" charset="0"/>
                        </a:rPr>
                        <a:t>RE-MEDY</a:t>
                      </a:r>
                      <a:r>
                        <a:rPr kumimoji="0" lang="de-CH" sz="1400" b="1" i="0" u="none" strike="noStrike" cap="none" normalizeH="0" baseline="0" smtClean="0">
                          <a:ln>
                            <a:noFill/>
                          </a:ln>
                          <a:solidFill>
                            <a:schemeClr val="tx1"/>
                          </a:solidFill>
                          <a:effectLst/>
                          <a:latin typeface="Arial" charset="0"/>
                          <a:cs typeface="Arial" charset="0"/>
                        </a:rPr>
                        <a:t> </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dirty="0" smtClean="0">
                          <a:ln>
                            <a:noFill/>
                          </a:ln>
                          <a:solidFill>
                            <a:srgbClr val="00FF00"/>
                          </a:solidFill>
                          <a:effectLst/>
                          <a:latin typeface="Arial" charset="0"/>
                          <a:cs typeface="Arial" charset="0"/>
                        </a:rPr>
                        <a:t>RE-COVER</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dirty="0" smtClean="0">
                          <a:ln>
                            <a:noFill/>
                          </a:ln>
                          <a:solidFill>
                            <a:srgbClr val="00FF00"/>
                          </a:solidFill>
                          <a:effectLst/>
                          <a:latin typeface="Arial" charset="0"/>
                          <a:cs typeface="Arial" charset="0"/>
                        </a:rPr>
                        <a:t>RE-COVER II</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dirty="0" smtClean="0">
                          <a:ln>
                            <a:noFill/>
                          </a:ln>
                          <a:solidFill>
                            <a:schemeClr val="bg1">
                              <a:lumMod val="75000"/>
                            </a:schemeClr>
                          </a:solidFill>
                          <a:effectLst/>
                          <a:latin typeface="Arial" charset="0"/>
                          <a:cs typeface="Arial" charset="0"/>
                        </a:rPr>
                        <a:t>RE-SONATE</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de-CH" sz="1400" b="1" i="0" u="none" strike="noStrike" cap="none" normalizeH="0" baseline="0" smtClean="0">
                        <a:ln>
                          <a:noFill/>
                        </a:ln>
                        <a:solidFill>
                          <a:schemeClr val="tx1"/>
                        </a:solidFill>
                        <a:effectLst/>
                        <a:latin typeface="Arial" charset="0"/>
                        <a:cs typeface="Arial"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56960">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CH" sz="1600" b="1" i="0" u="none" strike="noStrike" cap="none" normalizeH="0" baseline="0" smtClean="0">
                          <a:ln>
                            <a:noFill/>
                          </a:ln>
                          <a:solidFill>
                            <a:schemeClr val="tx1"/>
                          </a:solidFill>
                          <a:effectLst/>
                          <a:latin typeface="Arial" charset="0"/>
                          <a:cs typeface="Arial" charset="0"/>
                        </a:rPr>
                        <a:t>Rivaroxaban</a:t>
                      </a:r>
                      <a:br>
                        <a:rPr kumimoji="0" lang="de-CH" sz="1600" b="1" i="0" u="none" strike="noStrike" cap="none" normalizeH="0" baseline="0" smtClean="0">
                          <a:ln>
                            <a:noFill/>
                          </a:ln>
                          <a:solidFill>
                            <a:schemeClr val="tx1"/>
                          </a:solidFill>
                          <a:effectLst/>
                          <a:latin typeface="Arial" charset="0"/>
                          <a:cs typeface="Arial" charset="0"/>
                        </a:rPr>
                      </a:br>
                      <a:r>
                        <a:rPr kumimoji="0" lang="de-CH" sz="1600" b="1" i="0" u="none" strike="noStrike" cap="none" normalizeH="0" baseline="0" smtClean="0">
                          <a:ln>
                            <a:noFill/>
                          </a:ln>
                          <a:solidFill>
                            <a:schemeClr val="tx1"/>
                          </a:solidFill>
                          <a:effectLst/>
                          <a:latin typeface="Arial" charset="0"/>
                          <a:cs typeface="Arial" charset="0"/>
                        </a:rPr>
                        <a:t>(Bayer)</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dirty="0" smtClean="0">
                          <a:ln>
                            <a:noFill/>
                          </a:ln>
                          <a:solidFill>
                            <a:srgbClr val="00FF00"/>
                          </a:solidFill>
                          <a:effectLst/>
                          <a:latin typeface="Arial" charset="0"/>
                          <a:cs typeface="Arial" charset="0"/>
                        </a:rPr>
                        <a:t>ROCKET-AF</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1" u="none" strike="noStrike" cap="none" normalizeH="0" baseline="0" smtClean="0">
                          <a:ln>
                            <a:noFill/>
                          </a:ln>
                          <a:solidFill>
                            <a:schemeClr val="tx1"/>
                          </a:solidFill>
                          <a:effectLst/>
                          <a:latin typeface="Arial" charset="0"/>
                          <a:cs typeface="Arial" charset="0"/>
                        </a:rPr>
                        <a:t>Orthopedic:</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smtClean="0">
                          <a:ln>
                            <a:noFill/>
                          </a:ln>
                          <a:solidFill>
                            <a:schemeClr val="tx1"/>
                          </a:solidFill>
                          <a:effectLst/>
                          <a:latin typeface="Arial" charset="0"/>
                          <a:cs typeface="Arial" charset="0"/>
                        </a:rPr>
                        <a:t>  - </a:t>
                      </a:r>
                      <a:r>
                        <a:rPr kumimoji="0" lang="de-CH" sz="1400" b="1" i="0" u="none" strike="noStrike" cap="none" normalizeH="0" baseline="0" smtClean="0">
                          <a:ln>
                            <a:noFill/>
                          </a:ln>
                          <a:solidFill>
                            <a:srgbClr val="00FF00"/>
                          </a:solidFill>
                          <a:effectLst/>
                          <a:latin typeface="Arial" charset="0"/>
                          <a:cs typeface="Arial" charset="0"/>
                        </a:rPr>
                        <a:t>RECORD I-IV</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1" u="none" strike="noStrike" cap="none" normalizeH="0" baseline="0" smtClean="0">
                          <a:ln>
                            <a:noFill/>
                          </a:ln>
                          <a:solidFill>
                            <a:schemeClr val="tx1"/>
                          </a:solidFill>
                          <a:effectLst/>
                          <a:latin typeface="Arial" charset="0"/>
                          <a:cs typeface="Arial" charset="0"/>
                        </a:rPr>
                        <a:t>Medical:</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smtClean="0">
                          <a:ln>
                            <a:noFill/>
                          </a:ln>
                          <a:solidFill>
                            <a:schemeClr val="tx1"/>
                          </a:solidFill>
                          <a:effectLst/>
                          <a:latin typeface="Arial" charset="0"/>
                          <a:cs typeface="Arial" charset="0"/>
                        </a:rPr>
                        <a:t>  - </a:t>
                      </a:r>
                      <a:r>
                        <a:rPr kumimoji="0" lang="de-CH" sz="1400" b="1" i="0" u="none" strike="noStrike" cap="none" normalizeH="0" baseline="0" smtClean="0">
                          <a:ln>
                            <a:noFill/>
                          </a:ln>
                          <a:solidFill>
                            <a:srgbClr val="00FF00"/>
                          </a:solidFill>
                          <a:effectLst/>
                          <a:latin typeface="Arial" charset="0"/>
                          <a:cs typeface="Arial" charset="0"/>
                        </a:rPr>
                        <a:t>MAGELLAN</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1" u="none" strike="noStrike" cap="none" normalizeH="0" baseline="0" smtClean="0">
                          <a:ln>
                            <a:noFill/>
                          </a:ln>
                          <a:solidFill>
                            <a:schemeClr val="tx1"/>
                          </a:solidFill>
                          <a:effectLst/>
                          <a:latin typeface="Arial" charset="0"/>
                          <a:cs typeface="Arial" charset="0"/>
                        </a:rPr>
                        <a:t>Long-term:</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smtClean="0">
                          <a:ln>
                            <a:noFill/>
                          </a:ln>
                          <a:solidFill>
                            <a:schemeClr val="tx1"/>
                          </a:solidFill>
                          <a:effectLst/>
                          <a:latin typeface="Arial" charset="0"/>
                          <a:cs typeface="Arial" charset="0"/>
                        </a:rPr>
                        <a:t>  - </a:t>
                      </a:r>
                      <a:r>
                        <a:rPr kumimoji="0" lang="de-CH" sz="1400" b="1" i="0" u="none" strike="noStrike" cap="none" normalizeH="0" baseline="0" smtClean="0">
                          <a:ln>
                            <a:noFill/>
                          </a:ln>
                          <a:solidFill>
                            <a:srgbClr val="00FF00"/>
                          </a:solidFill>
                          <a:effectLst/>
                          <a:latin typeface="Arial" charset="0"/>
                          <a:cs typeface="Arial" charset="0"/>
                        </a:rPr>
                        <a:t>EINSTEIN-Ext</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smtClean="0">
                          <a:ln>
                            <a:noFill/>
                          </a:ln>
                          <a:solidFill>
                            <a:srgbClr val="00FF00"/>
                          </a:solidFill>
                          <a:effectLst/>
                          <a:latin typeface="Arial" charset="0"/>
                          <a:cs typeface="Arial" charset="0"/>
                        </a:rPr>
                        <a:t>EINSTEIN-DVT</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smtClean="0">
                          <a:ln>
                            <a:noFill/>
                          </a:ln>
                          <a:solidFill>
                            <a:srgbClr val="00FF00"/>
                          </a:solidFill>
                          <a:effectLst/>
                          <a:latin typeface="Arial" charset="0"/>
                          <a:cs typeface="Arial" charset="0"/>
                        </a:rPr>
                        <a:t>EINSTEIN-PE</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de-CH" sz="1400" b="1" i="0" u="none" strike="noStrike" cap="none" normalizeH="0" baseline="0" dirty="0" smtClean="0">
                          <a:ln>
                            <a:noFill/>
                          </a:ln>
                          <a:solidFill>
                            <a:srgbClr val="00FF00"/>
                          </a:solidFill>
                          <a:effectLst/>
                          <a:latin typeface="Arial" charset="0"/>
                          <a:cs typeface="Arial" charset="0"/>
                        </a:rPr>
                        <a:t>ATLAS-TIMI 51</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812626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91" name="Rectangle 63"/>
          <p:cNvSpPr>
            <a:spLocks noChangeArrowheads="1"/>
          </p:cNvSpPr>
          <p:nvPr/>
        </p:nvSpPr>
        <p:spPr bwMode="auto">
          <a:xfrm>
            <a:off x="317500" y="1136650"/>
            <a:ext cx="8509000" cy="5089525"/>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sp>
        <p:nvSpPr>
          <p:cNvPr id="124930" name="Text Box 2"/>
          <p:cNvSpPr txBox="1">
            <a:spLocks noChangeArrowheads="1"/>
          </p:cNvSpPr>
          <p:nvPr/>
        </p:nvSpPr>
        <p:spPr bwMode="auto">
          <a:xfrm>
            <a:off x="166688" y="115888"/>
            <a:ext cx="878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solidFill>
                  <a:srgbClr val="000000"/>
                </a:solidFill>
              </a:rPr>
              <a:t>Re-LY – Stroke or Systemic Embolism</a:t>
            </a:r>
          </a:p>
        </p:txBody>
      </p:sp>
      <p:sp>
        <p:nvSpPr>
          <p:cNvPr id="124931" name="Line 3"/>
          <p:cNvSpPr>
            <a:spLocks noChangeShapeType="1"/>
          </p:cNvSpPr>
          <p:nvPr/>
        </p:nvSpPr>
        <p:spPr bwMode="auto">
          <a:xfrm>
            <a:off x="323850" y="647700"/>
            <a:ext cx="8464550" cy="6350"/>
          </a:xfrm>
          <a:prstGeom prst="line">
            <a:avLst/>
          </a:prstGeom>
          <a:noFill/>
          <a:ln w="317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34" name="Text Box 6"/>
          <p:cNvSpPr txBox="1">
            <a:spLocks noChangeArrowheads="1"/>
          </p:cNvSpPr>
          <p:nvPr/>
        </p:nvSpPr>
        <p:spPr bwMode="auto">
          <a:xfrm>
            <a:off x="781050" y="4367213"/>
            <a:ext cx="395288"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r" eaLnBrk="0" hangingPunct="0"/>
            <a:r>
              <a:rPr lang="en-GB" sz="1600" b="1">
                <a:solidFill>
                  <a:srgbClr val="FFFFFF"/>
                </a:solidFill>
                <a:ea typeface="MS PGothic" pitchFamily="34" charset="-128"/>
              </a:rPr>
              <a:t>0.01</a:t>
            </a:r>
          </a:p>
        </p:txBody>
      </p:sp>
      <p:sp>
        <p:nvSpPr>
          <p:cNvPr id="124935" name="Text Box 7"/>
          <p:cNvSpPr txBox="1">
            <a:spLocks noChangeArrowheads="1"/>
          </p:cNvSpPr>
          <p:nvPr/>
        </p:nvSpPr>
        <p:spPr bwMode="auto">
          <a:xfrm>
            <a:off x="795338" y="3617913"/>
            <a:ext cx="396875"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r" eaLnBrk="0" hangingPunct="0"/>
            <a:r>
              <a:rPr lang="en-GB" sz="1600" b="1">
                <a:solidFill>
                  <a:srgbClr val="FFFFFF"/>
                </a:solidFill>
                <a:ea typeface="MS PGothic" pitchFamily="34" charset="-128"/>
              </a:rPr>
              <a:t>0.02</a:t>
            </a:r>
          </a:p>
        </p:txBody>
      </p:sp>
      <p:sp>
        <p:nvSpPr>
          <p:cNvPr id="124936" name="Text Box 8"/>
          <p:cNvSpPr txBox="1">
            <a:spLocks noChangeArrowheads="1"/>
          </p:cNvSpPr>
          <p:nvPr/>
        </p:nvSpPr>
        <p:spPr bwMode="auto">
          <a:xfrm>
            <a:off x="782638" y="2868613"/>
            <a:ext cx="395287"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r" eaLnBrk="0" hangingPunct="0"/>
            <a:r>
              <a:rPr lang="en-GB" sz="1600" b="1">
                <a:solidFill>
                  <a:srgbClr val="FFFFFF"/>
                </a:solidFill>
                <a:ea typeface="MS PGothic" pitchFamily="34" charset="-128"/>
              </a:rPr>
              <a:t>0.03</a:t>
            </a:r>
          </a:p>
        </p:txBody>
      </p:sp>
      <p:sp>
        <p:nvSpPr>
          <p:cNvPr id="124937" name="Line 9"/>
          <p:cNvSpPr>
            <a:spLocks noChangeShapeType="1"/>
          </p:cNvSpPr>
          <p:nvPr/>
        </p:nvSpPr>
        <p:spPr bwMode="auto">
          <a:xfrm rot="5400000">
            <a:off x="1035050" y="229552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de-CH">
              <a:solidFill>
                <a:srgbClr val="000000"/>
              </a:solidFill>
            </a:endParaRPr>
          </a:p>
        </p:txBody>
      </p:sp>
      <p:sp>
        <p:nvSpPr>
          <p:cNvPr id="124938" name="Line 10"/>
          <p:cNvSpPr>
            <a:spLocks noChangeShapeType="1"/>
          </p:cNvSpPr>
          <p:nvPr/>
        </p:nvSpPr>
        <p:spPr bwMode="auto">
          <a:xfrm rot="5400000">
            <a:off x="1035050" y="155892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endParaRPr lang="de-CH">
              <a:solidFill>
                <a:srgbClr val="000000"/>
              </a:solidFill>
            </a:endParaRPr>
          </a:p>
        </p:txBody>
      </p:sp>
      <p:sp>
        <p:nvSpPr>
          <p:cNvPr id="124939" name="Text Box 11"/>
          <p:cNvSpPr txBox="1">
            <a:spLocks noChangeArrowheads="1"/>
          </p:cNvSpPr>
          <p:nvPr/>
        </p:nvSpPr>
        <p:spPr bwMode="auto">
          <a:xfrm>
            <a:off x="782638" y="1419225"/>
            <a:ext cx="395287"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r" eaLnBrk="0" hangingPunct="0"/>
            <a:r>
              <a:rPr lang="en-GB" sz="1600" b="1">
                <a:solidFill>
                  <a:srgbClr val="FFFFFF"/>
                </a:solidFill>
                <a:ea typeface="MS PGothic" pitchFamily="34" charset="-128"/>
              </a:rPr>
              <a:t>0.05</a:t>
            </a:r>
          </a:p>
        </p:txBody>
      </p:sp>
      <p:sp>
        <p:nvSpPr>
          <p:cNvPr id="124940" name="Text Box 12"/>
          <p:cNvSpPr txBox="1">
            <a:spLocks noChangeArrowheads="1"/>
          </p:cNvSpPr>
          <p:nvPr/>
        </p:nvSpPr>
        <p:spPr bwMode="auto">
          <a:xfrm>
            <a:off x="782638" y="2105025"/>
            <a:ext cx="395287"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r" eaLnBrk="0" hangingPunct="0"/>
            <a:r>
              <a:rPr lang="en-GB" sz="1600" b="1">
                <a:solidFill>
                  <a:srgbClr val="FFFFFF"/>
                </a:solidFill>
                <a:ea typeface="MS PGothic" pitchFamily="34" charset="-128"/>
              </a:rPr>
              <a:t>0.04</a:t>
            </a:r>
          </a:p>
        </p:txBody>
      </p:sp>
      <p:sp>
        <p:nvSpPr>
          <p:cNvPr id="124941" name="Text Box 13"/>
          <p:cNvSpPr txBox="1">
            <a:spLocks noChangeArrowheads="1"/>
          </p:cNvSpPr>
          <p:nvPr/>
        </p:nvSpPr>
        <p:spPr bwMode="auto">
          <a:xfrm rot="-5400000">
            <a:off x="-750887" y="3194050"/>
            <a:ext cx="253365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GB" sz="1600" b="1">
                <a:solidFill>
                  <a:srgbClr val="FFFFFF"/>
                </a:solidFill>
                <a:ea typeface="MS PGothic" pitchFamily="34" charset="-128"/>
              </a:rPr>
              <a:t>Cumulative hazard rates</a:t>
            </a:r>
          </a:p>
        </p:txBody>
      </p:sp>
      <p:sp>
        <p:nvSpPr>
          <p:cNvPr id="124942" name="Text Box 14"/>
          <p:cNvSpPr txBox="1">
            <a:spLocks noChangeArrowheads="1"/>
          </p:cNvSpPr>
          <p:nvPr/>
        </p:nvSpPr>
        <p:spPr bwMode="auto">
          <a:xfrm>
            <a:off x="5749925" y="1260475"/>
            <a:ext cx="1770063"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1400" b="1">
                <a:solidFill>
                  <a:srgbClr val="FFFF99"/>
                </a:solidFill>
                <a:ea typeface="MS PGothic" pitchFamily="34" charset="-128"/>
              </a:rPr>
              <a:t>RR 0.91</a:t>
            </a:r>
          </a:p>
          <a:p>
            <a:pPr eaLnBrk="0" hangingPunct="0"/>
            <a:r>
              <a:rPr lang="en-GB" sz="1400">
                <a:solidFill>
                  <a:srgbClr val="FFFF99"/>
                </a:solidFill>
                <a:ea typeface="MS PGothic" pitchFamily="34" charset="-128"/>
              </a:rPr>
              <a:t>(95% CI: 0.74–1.11)</a:t>
            </a:r>
          </a:p>
          <a:p>
            <a:pPr eaLnBrk="0" hangingPunct="0"/>
            <a:r>
              <a:rPr lang="en-GB" sz="1400" b="1">
                <a:solidFill>
                  <a:srgbClr val="FFFF99"/>
                </a:solidFill>
                <a:ea typeface="MS PGothic" pitchFamily="34" charset="-128"/>
              </a:rPr>
              <a:t>p&lt;0.001 (NI)</a:t>
            </a:r>
          </a:p>
          <a:p>
            <a:pPr eaLnBrk="0" hangingPunct="0"/>
            <a:r>
              <a:rPr lang="en-GB" sz="1400">
                <a:solidFill>
                  <a:srgbClr val="FFFF99"/>
                </a:solidFill>
                <a:ea typeface="MS PGothic" pitchFamily="34" charset="-128"/>
              </a:rPr>
              <a:t>p=0.34 (Sup)</a:t>
            </a:r>
          </a:p>
        </p:txBody>
      </p:sp>
      <p:sp>
        <p:nvSpPr>
          <p:cNvPr id="124943" name="Text Box 15"/>
          <p:cNvSpPr txBox="1">
            <a:spLocks noChangeArrowheads="1"/>
          </p:cNvSpPr>
          <p:nvPr/>
        </p:nvSpPr>
        <p:spPr bwMode="auto">
          <a:xfrm>
            <a:off x="6735763" y="3641725"/>
            <a:ext cx="201612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GB" sz="1400" b="1">
                <a:solidFill>
                  <a:srgbClr val="00EEE8"/>
                </a:solidFill>
                <a:ea typeface="MS PGothic" pitchFamily="34" charset="-128"/>
              </a:rPr>
              <a:t>RR 0.66</a:t>
            </a:r>
          </a:p>
          <a:p>
            <a:pPr eaLnBrk="0" hangingPunct="0"/>
            <a:r>
              <a:rPr lang="en-GB" sz="1400">
                <a:solidFill>
                  <a:srgbClr val="00EEE8"/>
                </a:solidFill>
                <a:ea typeface="MS PGothic" pitchFamily="34" charset="-128"/>
              </a:rPr>
              <a:t>(95% CI: 0.53–0.82)</a:t>
            </a:r>
          </a:p>
          <a:p>
            <a:pPr eaLnBrk="0" hangingPunct="0"/>
            <a:r>
              <a:rPr lang="en-GB" sz="1400" b="1">
                <a:solidFill>
                  <a:srgbClr val="00EEE8"/>
                </a:solidFill>
                <a:ea typeface="MS PGothic" pitchFamily="34" charset="-128"/>
              </a:rPr>
              <a:t>p&lt;0.001 (NI)</a:t>
            </a:r>
          </a:p>
          <a:p>
            <a:pPr eaLnBrk="0" hangingPunct="0"/>
            <a:r>
              <a:rPr lang="en-GB" sz="1400">
                <a:solidFill>
                  <a:srgbClr val="00EEE8"/>
                </a:solidFill>
                <a:ea typeface="MS PGothic" pitchFamily="34" charset="-128"/>
              </a:rPr>
              <a:t>p&lt;0.001 (Sup)</a:t>
            </a:r>
          </a:p>
        </p:txBody>
      </p:sp>
      <p:sp>
        <p:nvSpPr>
          <p:cNvPr id="124944" name="Text Box 16"/>
          <p:cNvSpPr txBox="1">
            <a:spLocks noChangeArrowheads="1"/>
          </p:cNvSpPr>
          <p:nvPr/>
        </p:nvSpPr>
        <p:spPr bwMode="auto">
          <a:xfrm>
            <a:off x="4249738" y="5776913"/>
            <a:ext cx="7381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1600" b="1">
                <a:solidFill>
                  <a:srgbClr val="FFFFFF"/>
                </a:solidFill>
                <a:ea typeface="MS PGothic" pitchFamily="34" charset="-128"/>
              </a:rPr>
              <a:t>Years</a:t>
            </a:r>
          </a:p>
        </p:txBody>
      </p:sp>
      <p:sp>
        <p:nvSpPr>
          <p:cNvPr id="124945" name="Text Box 17"/>
          <p:cNvSpPr txBox="1">
            <a:spLocks noChangeArrowheads="1"/>
          </p:cNvSpPr>
          <p:nvPr/>
        </p:nvSpPr>
        <p:spPr bwMode="auto">
          <a:xfrm>
            <a:off x="1533525" y="5584825"/>
            <a:ext cx="1127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eaLnBrk="0" hangingPunct="0"/>
            <a:r>
              <a:rPr lang="en-GB" sz="1600" b="1">
                <a:solidFill>
                  <a:srgbClr val="FFFFFF"/>
                </a:solidFill>
                <a:ea typeface="MS PGothic" pitchFamily="34" charset="-128"/>
              </a:rPr>
              <a:t>0</a:t>
            </a:r>
          </a:p>
        </p:txBody>
      </p:sp>
      <p:sp>
        <p:nvSpPr>
          <p:cNvPr id="124946" name="Text Box 18"/>
          <p:cNvSpPr txBox="1">
            <a:spLocks noChangeArrowheads="1"/>
          </p:cNvSpPr>
          <p:nvPr/>
        </p:nvSpPr>
        <p:spPr bwMode="auto">
          <a:xfrm>
            <a:off x="2667000" y="5584825"/>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eaLnBrk="0" hangingPunct="0"/>
            <a:r>
              <a:rPr lang="en-GB" sz="1600" b="1">
                <a:solidFill>
                  <a:srgbClr val="FFFFFF"/>
                </a:solidFill>
                <a:ea typeface="MS PGothic" pitchFamily="34" charset="-128"/>
              </a:rPr>
              <a:t>0.5</a:t>
            </a:r>
          </a:p>
        </p:txBody>
      </p:sp>
      <p:sp>
        <p:nvSpPr>
          <p:cNvPr id="124947" name="Text Box 19"/>
          <p:cNvSpPr txBox="1">
            <a:spLocks noChangeArrowheads="1"/>
          </p:cNvSpPr>
          <p:nvPr/>
        </p:nvSpPr>
        <p:spPr bwMode="auto">
          <a:xfrm>
            <a:off x="3871913" y="5584825"/>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eaLnBrk="0" hangingPunct="0"/>
            <a:r>
              <a:rPr lang="en-GB" sz="1600" b="1">
                <a:solidFill>
                  <a:srgbClr val="FFFFFF"/>
                </a:solidFill>
                <a:ea typeface="MS PGothic" pitchFamily="34" charset="-128"/>
              </a:rPr>
              <a:t>1.0</a:t>
            </a:r>
          </a:p>
        </p:txBody>
      </p:sp>
      <p:sp>
        <p:nvSpPr>
          <p:cNvPr id="124948" name="Text Box 20"/>
          <p:cNvSpPr txBox="1">
            <a:spLocks noChangeArrowheads="1"/>
          </p:cNvSpPr>
          <p:nvPr/>
        </p:nvSpPr>
        <p:spPr bwMode="auto">
          <a:xfrm>
            <a:off x="5076825" y="5584825"/>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eaLnBrk="0" hangingPunct="0"/>
            <a:r>
              <a:rPr lang="en-GB" sz="1600" b="1">
                <a:solidFill>
                  <a:srgbClr val="FFFFFF"/>
                </a:solidFill>
                <a:ea typeface="MS PGothic" pitchFamily="34" charset="-128"/>
              </a:rPr>
              <a:t>1.5</a:t>
            </a:r>
          </a:p>
        </p:txBody>
      </p:sp>
      <p:sp>
        <p:nvSpPr>
          <p:cNvPr id="124949" name="Text Box 21"/>
          <p:cNvSpPr txBox="1">
            <a:spLocks noChangeArrowheads="1"/>
          </p:cNvSpPr>
          <p:nvPr/>
        </p:nvSpPr>
        <p:spPr bwMode="auto">
          <a:xfrm>
            <a:off x="6305550" y="5584825"/>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eaLnBrk="0" hangingPunct="0"/>
            <a:r>
              <a:rPr lang="en-GB" sz="1600" b="1">
                <a:solidFill>
                  <a:srgbClr val="FFFFFF"/>
                </a:solidFill>
                <a:ea typeface="MS PGothic" pitchFamily="34" charset="-128"/>
              </a:rPr>
              <a:t>2.0</a:t>
            </a:r>
          </a:p>
        </p:txBody>
      </p:sp>
      <p:sp>
        <p:nvSpPr>
          <p:cNvPr id="124950" name="Text Box 22"/>
          <p:cNvSpPr txBox="1">
            <a:spLocks noChangeArrowheads="1"/>
          </p:cNvSpPr>
          <p:nvPr/>
        </p:nvSpPr>
        <p:spPr bwMode="auto">
          <a:xfrm>
            <a:off x="7516813" y="5584825"/>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eaLnBrk="0" hangingPunct="0"/>
            <a:r>
              <a:rPr lang="en-GB" sz="1600" b="1">
                <a:solidFill>
                  <a:srgbClr val="FFFFFF"/>
                </a:solidFill>
                <a:ea typeface="MS PGothic" pitchFamily="34" charset="-128"/>
              </a:rPr>
              <a:t>2.5</a:t>
            </a:r>
          </a:p>
        </p:txBody>
      </p:sp>
      <p:sp>
        <p:nvSpPr>
          <p:cNvPr id="124951" name="Text Box 23"/>
          <p:cNvSpPr txBox="1">
            <a:spLocks noChangeArrowheads="1"/>
          </p:cNvSpPr>
          <p:nvPr/>
        </p:nvSpPr>
        <p:spPr bwMode="auto">
          <a:xfrm rot="-21600000">
            <a:off x="831850" y="5116513"/>
            <a:ext cx="282575"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r" eaLnBrk="0" hangingPunct="0"/>
            <a:r>
              <a:rPr lang="en-GB" sz="1600" b="1">
                <a:solidFill>
                  <a:srgbClr val="FFFFFF"/>
                </a:solidFill>
                <a:ea typeface="MS PGothic" pitchFamily="34" charset="-128"/>
              </a:rPr>
              <a:t>0.0</a:t>
            </a:r>
          </a:p>
        </p:txBody>
      </p:sp>
      <p:grpSp>
        <p:nvGrpSpPr>
          <p:cNvPr id="124952" name="Group 24"/>
          <p:cNvGrpSpPr>
            <a:grpSpLocks/>
          </p:cNvGrpSpPr>
          <p:nvPr/>
        </p:nvGrpSpPr>
        <p:grpSpPr bwMode="auto">
          <a:xfrm>
            <a:off x="1216025" y="1358900"/>
            <a:ext cx="128588" cy="4075113"/>
            <a:chOff x="1022" y="856"/>
            <a:chExt cx="81" cy="2567"/>
          </a:xfrm>
        </p:grpSpPr>
        <p:sp>
          <p:nvSpPr>
            <p:cNvPr id="124953" name="Line 25"/>
            <p:cNvSpPr>
              <a:spLocks noChangeShapeType="1"/>
            </p:cNvSpPr>
            <p:nvPr/>
          </p:nvSpPr>
          <p:spPr bwMode="auto">
            <a:xfrm>
              <a:off x="1022" y="1446"/>
              <a:ext cx="8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54" name="Line 26"/>
            <p:cNvSpPr>
              <a:spLocks noChangeShapeType="1"/>
            </p:cNvSpPr>
            <p:nvPr/>
          </p:nvSpPr>
          <p:spPr bwMode="auto">
            <a:xfrm>
              <a:off x="1022" y="974"/>
              <a:ext cx="8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55" name="Line 27"/>
            <p:cNvSpPr>
              <a:spLocks noChangeShapeType="1"/>
            </p:cNvSpPr>
            <p:nvPr/>
          </p:nvSpPr>
          <p:spPr bwMode="auto">
            <a:xfrm>
              <a:off x="1023" y="1918"/>
              <a:ext cx="79"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56" name="Line 28"/>
            <p:cNvSpPr>
              <a:spLocks noChangeShapeType="1"/>
            </p:cNvSpPr>
            <p:nvPr/>
          </p:nvSpPr>
          <p:spPr bwMode="auto">
            <a:xfrm>
              <a:off x="1023" y="2390"/>
              <a:ext cx="79"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57" name="Line 29"/>
            <p:cNvSpPr>
              <a:spLocks noChangeShapeType="1"/>
            </p:cNvSpPr>
            <p:nvPr/>
          </p:nvSpPr>
          <p:spPr bwMode="auto">
            <a:xfrm>
              <a:off x="1023" y="2862"/>
              <a:ext cx="79"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58" name="Line 30"/>
            <p:cNvSpPr>
              <a:spLocks noChangeShapeType="1"/>
            </p:cNvSpPr>
            <p:nvPr/>
          </p:nvSpPr>
          <p:spPr bwMode="auto">
            <a:xfrm rot="-5400000">
              <a:off x="-181" y="2140"/>
              <a:ext cx="2567"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59" name="Line 31"/>
            <p:cNvSpPr>
              <a:spLocks noChangeShapeType="1"/>
            </p:cNvSpPr>
            <p:nvPr/>
          </p:nvSpPr>
          <p:spPr bwMode="auto">
            <a:xfrm>
              <a:off x="1023" y="3334"/>
              <a:ext cx="79"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grpSp>
      <p:grpSp>
        <p:nvGrpSpPr>
          <p:cNvPr id="124960" name="Group 32"/>
          <p:cNvGrpSpPr>
            <a:grpSpLocks/>
          </p:cNvGrpSpPr>
          <p:nvPr/>
        </p:nvGrpSpPr>
        <p:grpSpPr bwMode="auto">
          <a:xfrm>
            <a:off x="1349375" y="5435600"/>
            <a:ext cx="6532563" cy="101600"/>
            <a:chOff x="1106" y="3424"/>
            <a:chExt cx="4115" cy="64"/>
          </a:xfrm>
        </p:grpSpPr>
        <p:sp>
          <p:nvSpPr>
            <p:cNvPr id="124961" name="Line 33"/>
            <p:cNvSpPr>
              <a:spLocks noChangeShapeType="1"/>
            </p:cNvSpPr>
            <p:nvPr/>
          </p:nvSpPr>
          <p:spPr bwMode="auto">
            <a:xfrm>
              <a:off x="1106" y="3424"/>
              <a:ext cx="4115"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62" name="Line 34"/>
            <p:cNvSpPr>
              <a:spLocks noChangeShapeType="1"/>
            </p:cNvSpPr>
            <p:nvPr/>
          </p:nvSpPr>
          <p:spPr bwMode="auto">
            <a:xfrm rot="-5400000">
              <a:off x="1223" y="3456"/>
              <a:ext cx="64"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63" name="Line 35"/>
            <p:cNvSpPr>
              <a:spLocks noChangeShapeType="1"/>
            </p:cNvSpPr>
            <p:nvPr/>
          </p:nvSpPr>
          <p:spPr bwMode="auto">
            <a:xfrm rot="-5400000">
              <a:off x="4288" y="3456"/>
              <a:ext cx="64"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64" name="Line 36"/>
            <p:cNvSpPr>
              <a:spLocks noChangeShapeType="1"/>
            </p:cNvSpPr>
            <p:nvPr/>
          </p:nvSpPr>
          <p:spPr bwMode="auto">
            <a:xfrm rot="-5400000">
              <a:off x="3514" y="3456"/>
              <a:ext cx="64"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65" name="Line 37"/>
            <p:cNvSpPr>
              <a:spLocks noChangeShapeType="1"/>
            </p:cNvSpPr>
            <p:nvPr/>
          </p:nvSpPr>
          <p:spPr bwMode="auto">
            <a:xfrm rot="-5400000">
              <a:off x="5052" y="3456"/>
              <a:ext cx="64"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66" name="Line 38"/>
            <p:cNvSpPr>
              <a:spLocks noChangeShapeType="1"/>
            </p:cNvSpPr>
            <p:nvPr/>
          </p:nvSpPr>
          <p:spPr bwMode="auto">
            <a:xfrm rot="-5400000">
              <a:off x="2750" y="3456"/>
              <a:ext cx="64"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67" name="Line 39"/>
            <p:cNvSpPr>
              <a:spLocks noChangeShapeType="1"/>
            </p:cNvSpPr>
            <p:nvPr/>
          </p:nvSpPr>
          <p:spPr bwMode="auto">
            <a:xfrm rot="-5400000">
              <a:off x="1987" y="3456"/>
              <a:ext cx="64"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grpSp>
      <p:sp>
        <p:nvSpPr>
          <p:cNvPr id="124968" name="Text Box 40"/>
          <p:cNvSpPr txBox="1">
            <a:spLocks noChangeArrowheads="1"/>
          </p:cNvSpPr>
          <p:nvPr/>
        </p:nvSpPr>
        <p:spPr bwMode="auto">
          <a:xfrm>
            <a:off x="1782763" y="2638425"/>
            <a:ext cx="28733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1600" b="1">
                <a:solidFill>
                  <a:srgbClr val="FFFFFF"/>
                </a:solidFill>
                <a:ea typeface="MS PGothic" pitchFamily="34" charset="-128"/>
              </a:rPr>
              <a:t>Warfarin</a:t>
            </a:r>
          </a:p>
          <a:p>
            <a:pPr eaLnBrk="0" hangingPunct="0"/>
            <a:r>
              <a:rPr lang="en-GB" sz="1600" b="1">
                <a:solidFill>
                  <a:srgbClr val="FFFFFF"/>
                </a:solidFill>
                <a:ea typeface="MS PGothic" pitchFamily="34" charset="-128"/>
              </a:rPr>
              <a:t>Dabigatran etexilate 110 mg</a:t>
            </a:r>
          </a:p>
          <a:p>
            <a:pPr eaLnBrk="0" hangingPunct="0"/>
            <a:r>
              <a:rPr lang="en-GB" sz="1600" b="1">
                <a:solidFill>
                  <a:srgbClr val="FFFFFF"/>
                </a:solidFill>
                <a:ea typeface="MS PGothic" pitchFamily="34" charset="-128"/>
              </a:rPr>
              <a:t>Dabigatran etexilate 150 mg</a:t>
            </a:r>
          </a:p>
        </p:txBody>
      </p:sp>
      <p:sp>
        <p:nvSpPr>
          <p:cNvPr id="124969" name="Line 41"/>
          <p:cNvSpPr>
            <a:spLocks noChangeShapeType="1"/>
          </p:cNvSpPr>
          <p:nvPr/>
        </p:nvSpPr>
        <p:spPr bwMode="auto">
          <a:xfrm>
            <a:off x="1504950" y="2832100"/>
            <a:ext cx="314325"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70" name="Line 42"/>
          <p:cNvSpPr>
            <a:spLocks noChangeShapeType="1"/>
          </p:cNvSpPr>
          <p:nvPr/>
        </p:nvSpPr>
        <p:spPr bwMode="auto">
          <a:xfrm>
            <a:off x="1504950" y="3086100"/>
            <a:ext cx="314325" cy="0"/>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71" name="Line 43"/>
          <p:cNvSpPr>
            <a:spLocks noChangeShapeType="1"/>
          </p:cNvSpPr>
          <p:nvPr/>
        </p:nvSpPr>
        <p:spPr bwMode="auto">
          <a:xfrm>
            <a:off x="1504950" y="3327400"/>
            <a:ext cx="314325" cy="0"/>
          </a:xfrm>
          <a:prstGeom prst="line">
            <a:avLst/>
          </a:prstGeom>
          <a:noFill/>
          <a:ln w="28575">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grpSp>
        <p:nvGrpSpPr>
          <p:cNvPr id="124973" name="Group 45"/>
          <p:cNvGrpSpPr>
            <a:grpSpLocks/>
          </p:cNvGrpSpPr>
          <p:nvPr/>
        </p:nvGrpSpPr>
        <p:grpSpPr bwMode="auto">
          <a:xfrm>
            <a:off x="1597025" y="3203575"/>
            <a:ext cx="6273800" cy="2098675"/>
            <a:chOff x="1262" y="2018"/>
            <a:chExt cx="3952" cy="1322"/>
          </a:xfrm>
        </p:grpSpPr>
        <p:grpSp>
          <p:nvGrpSpPr>
            <p:cNvPr id="124974" name="Group 46"/>
            <p:cNvGrpSpPr>
              <a:grpSpLocks/>
            </p:cNvGrpSpPr>
            <p:nvPr/>
          </p:nvGrpSpPr>
          <p:grpSpPr bwMode="auto">
            <a:xfrm>
              <a:off x="1262" y="2238"/>
              <a:ext cx="3156" cy="1102"/>
              <a:chOff x="1262" y="2238"/>
              <a:chExt cx="3156" cy="1102"/>
            </a:xfrm>
          </p:grpSpPr>
          <p:sp>
            <p:nvSpPr>
              <p:cNvPr id="124975" name="Freeform 47"/>
              <p:cNvSpPr>
                <a:spLocks/>
              </p:cNvSpPr>
              <p:nvPr/>
            </p:nvSpPr>
            <p:spPr bwMode="auto">
              <a:xfrm>
                <a:off x="1262" y="2758"/>
                <a:ext cx="1592" cy="582"/>
              </a:xfrm>
              <a:custGeom>
                <a:avLst/>
                <a:gdLst>
                  <a:gd name="T0" fmla="*/ 0 w 1592"/>
                  <a:gd name="T1" fmla="*/ 582 h 582"/>
                  <a:gd name="T2" fmla="*/ 0 w 1592"/>
                  <a:gd name="T3" fmla="*/ 544 h 582"/>
                  <a:gd name="T4" fmla="*/ 34 w 1592"/>
                  <a:gd name="T5" fmla="*/ 544 h 582"/>
                  <a:gd name="T6" fmla="*/ 34 w 1592"/>
                  <a:gd name="T7" fmla="*/ 512 h 582"/>
                  <a:gd name="T8" fmla="*/ 66 w 1592"/>
                  <a:gd name="T9" fmla="*/ 512 h 582"/>
                  <a:gd name="T10" fmla="*/ 66 w 1592"/>
                  <a:gd name="T11" fmla="*/ 492 h 582"/>
                  <a:gd name="T12" fmla="*/ 198 w 1592"/>
                  <a:gd name="T13" fmla="*/ 492 h 582"/>
                  <a:gd name="T14" fmla="*/ 198 w 1592"/>
                  <a:gd name="T15" fmla="*/ 474 h 582"/>
                  <a:gd name="T16" fmla="*/ 258 w 1592"/>
                  <a:gd name="T17" fmla="*/ 474 h 582"/>
                  <a:gd name="T18" fmla="*/ 258 w 1592"/>
                  <a:gd name="T19" fmla="*/ 456 h 582"/>
                  <a:gd name="T20" fmla="*/ 326 w 1592"/>
                  <a:gd name="T21" fmla="*/ 456 h 582"/>
                  <a:gd name="T22" fmla="*/ 326 w 1592"/>
                  <a:gd name="T23" fmla="*/ 428 h 582"/>
                  <a:gd name="T24" fmla="*/ 376 w 1592"/>
                  <a:gd name="T25" fmla="*/ 428 h 582"/>
                  <a:gd name="T26" fmla="*/ 376 w 1592"/>
                  <a:gd name="T27" fmla="*/ 404 h 582"/>
                  <a:gd name="T28" fmla="*/ 426 w 1592"/>
                  <a:gd name="T29" fmla="*/ 404 h 582"/>
                  <a:gd name="T30" fmla="*/ 426 w 1592"/>
                  <a:gd name="T31" fmla="*/ 380 h 582"/>
                  <a:gd name="T32" fmla="*/ 464 w 1592"/>
                  <a:gd name="T33" fmla="*/ 380 h 582"/>
                  <a:gd name="T34" fmla="*/ 464 w 1592"/>
                  <a:gd name="T35" fmla="*/ 350 h 582"/>
                  <a:gd name="T36" fmla="*/ 506 w 1592"/>
                  <a:gd name="T37" fmla="*/ 350 h 582"/>
                  <a:gd name="T38" fmla="*/ 506 w 1592"/>
                  <a:gd name="T39" fmla="*/ 330 h 582"/>
                  <a:gd name="T40" fmla="*/ 538 w 1592"/>
                  <a:gd name="T41" fmla="*/ 330 h 582"/>
                  <a:gd name="T42" fmla="*/ 538 w 1592"/>
                  <a:gd name="T43" fmla="*/ 308 h 582"/>
                  <a:gd name="T44" fmla="*/ 678 w 1592"/>
                  <a:gd name="T45" fmla="*/ 308 h 582"/>
                  <a:gd name="T46" fmla="*/ 678 w 1592"/>
                  <a:gd name="T47" fmla="*/ 288 h 582"/>
                  <a:gd name="T48" fmla="*/ 700 w 1592"/>
                  <a:gd name="T49" fmla="*/ 288 h 582"/>
                  <a:gd name="T50" fmla="*/ 700 w 1592"/>
                  <a:gd name="T51" fmla="*/ 270 h 582"/>
                  <a:gd name="T52" fmla="*/ 804 w 1592"/>
                  <a:gd name="T53" fmla="*/ 270 h 582"/>
                  <a:gd name="T54" fmla="*/ 804 w 1592"/>
                  <a:gd name="T55" fmla="*/ 244 h 582"/>
                  <a:gd name="T56" fmla="*/ 882 w 1592"/>
                  <a:gd name="T57" fmla="*/ 244 h 582"/>
                  <a:gd name="T58" fmla="*/ 882 w 1592"/>
                  <a:gd name="T59" fmla="*/ 222 h 582"/>
                  <a:gd name="T60" fmla="*/ 906 w 1592"/>
                  <a:gd name="T61" fmla="*/ 222 h 582"/>
                  <a:gd name="T62" fmla="*/ 906 w 1592"/>
                  <a:gd name="T63" fmla="*/ 204 h 582"/>
                  <a:gd name="T64" fmla="*/ 950 w 1592"/>
                  <a:gd name="T65" fmla="*/ 204 h 582"/>
                  <a:gd name="T66" fmla="*/ 950 w 1592"/>
                  <a:gd name="T67" fmla="*/ 178 h 582"/>
                  <a:gd name="T68" fmla="*/ 1024 w 1592"/>
                  <a:gd name="T69" fmla="*/ 178 h 582"/>
                  <a:gd name="T70" fmla="*/ 1024 w 1592"/>
                  <a:gd name="T71" fmla="*/ 158 h 582"/>
                  <a:gd name="T72" fmla="*/ 1086 w 1592"/>
                  <a:gd name="T73" fmla="*/ 158 h 582"/>
                  <a:gd name="T74" fmla="*/ 1086 w 1592"/>
                  <a:gd name="T75" fmla="*/ 140 h 582"/>
                  <a:gd name="T76" fmla="*/ 1158 w 1592"/>
                  <a:gd name="T77" fmla="*/ 140 h 582"/>
                  <a:gd name="T78" fmla="*/ 1158 w 1592"/>
                  <a:gd name="T79" fmla="*/ 116 h 582"/>
                  <a:gd name="T80" fmla="*/ 1196 w 1592"/>
                  <a:gd name="T81" fmla="*/ 116 h 582"/>
                  <a:gd name="T82" fmla="*/ 1196 w 1592"/>
                  <a:gd name="T83" fmla="*/ 94 h 582"/>
                  <a:gd name="T84" fmla="*/ 1228 w 1592"/>
                  <a:gd name="T85" fmla="*/ 94 h 582"/>
                  <a:gd name="T86" fmla="*/ 1228 w 1592"/>
                  <a:gd name="T87" fmla="*/ 78 h 582"/>
                  <a:gd name="T88" fmla="*/ 1260 w 1592"/>
                  <a:gd name="T89" fmla="*/ 78 h 582"/>
                  <a:gd name="T90" fmla="*/ 1260 w 1592"/>
                  <a:gd name="T91" fmla="*/ 60 h 582"/>
                  <a:gd name="T92" fmla="*/ 1362 w 1592"/>
                  <a:gd name="T93" fmla="*/ 60 h 582"/>
                  <a:gd name="T94" fmla="*/ 1362 w 1592"/>
                  <a:gd name="T95" fmla="*/ 42 h 582"/>
                  <a:gd name="T96" fmla="*/ 1494 w 1592"/>
                  <a:gd name="T97" fmla="*/ 42 h 582"/>
                  <a:gd name="T98" fmla="*/ 1494 w 1592"/>
                  <a:gd name="T99" fmla="*/ 20 h 582"/>
                  <a:gd name="T100" fmla="*/ 1552 w 1592"/>
                  <a:gd name="T101" fmla="*/ 20 h 582"/>
                  <a:gd name="T102" fmla="*/ 1552 w 1592"/>
                  <a:gd name="T103" fmla="*/ 0 h 582"/>
                  <a:gd name="T104" fmla="*/ 1592 w 1592"/>
                  <a:gd name="T105"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92" h="582">
                    <a:moveTo>
                      <a:pt x="0" y="582"/>
                    </a:moveTo>
                    <a:lnTo>
                      <a:pt x="0" y="544"/>
                    </a:lnTo>
                    <a:lnTo>
                      <a:pt x="34" y="544"/>
                    </a:lnTo>
                    <a:lnTo>
                      <a:pt x="34" y="512"/>
                    </a:lnTo>
                    <a:lnTo>
                      <a:pt x="66" y="512"/>
                    </a:lnTo>
                    <a:lnTo>
                      <a:pt x="66" y="492"/>
                    </a:lnTo>
                    <a:lnTo>
                      <a:pt x="198" y="492"/>
                    </a:lnTo>
                    <a:lnTo>
                      <a:pt x="198" y="474"/>
                    </a:lnTo>
                    <a:lnTo>
                      <a:pt x="258" y="474"/>
                    </a:lnTo>
                    <a:lnTo>
                      <a:pt x="258" y="456"/>
                    </a:lnTo>
                    <a:lnTo>
                      <a:pt x="326" y="456"/>
                    </a:lnTo>
                    <a:lnTo>
                      <a:pt x="326" y="428"/>
                    </a:lnTo>
                    <a:lnTo>
                      <a:pt x="376" y="428"/>
                    </a:lnTo>
                    <a:lnTo>
                      <a:pt x="376" y="404"/>
                    </a:lnTo>
                    <a:lnTo>
                      <a:pt x="426" y="404"/>
                    </a:lnTo>
                    <a:lnTo>
                      <a:pt x="426" y="380"/>
                    </a:lnTo>
                    <a:lnTo>
                      <a:pt x="464" y="380"/>
                    </a:lnTo>
                    <a:lnTo>
                      <a:pt x="464" y="350"/>
                    </a:lnTo>
                    <a:lnTo>
                      <a:pt x="506" y="350"/>
                    </a:lnTo>
                    <a:lnTo>
                      <a:pt x="506" y="330"/>
                    </a:lnTo>
                    <a:lnTo>
                      <a:pt x="538" y="330"/>
                    </a:lnTo>
                    <a:lnTo>
                      <a:pt x="538" y="308"/>
                    </a:lnTo>
                    <a:lnTo>
                      <a:pt x="678" y="308"/>
                    </a:lnTo>
                    <a:lnTo>
                      <a:pt x="678" y="288"/>
                    </a:lnTo>
                    <a:lnTo>
                      <a:pt x="700" y="288"/>
                    </a:lnTo>
                    <a:lnTo>
                      <a:pt x="700" y="270"/>
                    </a:lnTo>
                    <a:lnTo>
                      <a:pt x="804" y="270"/>
                    </a:lnTo>
                    <a:lnTo>
                      <a:pt x="804" y="244"/>
                    </a:lnTo>
                    <a:lnTo>
                      <a:pt x="882" y="244"/>
                    </a:lnTo>
                    <a:lnTo>
                      <a:pt x="882" y="222"/>
                    </a:lnTo>
                    <a:lnTo>
                      <a:pt x="906" y="222"/>
                    </a:lnTo>
                    <a:lnTo>
                      <a:pt x="906" y="204"/>
                    </a:lnTo>
                    <a:lnTo>
                      <a:pt x="950" y="204"/>
                    </a:lnTo>
                    <a:lnTo>
                      <a:pt x="950" y="178"/>
                    </a:lnTo>
                    <a:lnTo>
                      <a:pt x="1024" y="178"/>
                    </a:lnTo>
                    <a:lnTo>
                      <a:pt x="1024" y="158"/>
                    </a:lnTo>
                    <a:lnTo>
                      <a:pt x="1086" y="158"/>
                    </a:lnTo>
                    <a:lnTo>
                      <a:pt x="1086" y="140"/>
                    </a:lnTo>
                    <a:lnTo>
                      <a:pt x="1158" y="140"/>
                    </a:lnTo>
                    <a:lnTo>
                      <a:pt x="1158" y="116"/>
                    </a:lnTo>
                    <a:lnTo>
                      <a:pt x="1196" y="116"/>
                    </a:lnTo>
                    <a:lnTo>
                      <a:pt x="1196" y="94"/>
                    </a:lnTo>
                    <a:lnTo>
                      <a:pt x="1228" y="94"/>
                    </a:lnTo>
                    <a:lnTo>
                      <a:pt x="1228" y="78"/>
                    </a:lnTo>
                    <a:lnTo>
                      <a:pt x="1260" y="78"/>
                    </a:lnTo>
                    <a:lnTo>
                      <a:pt x="1260" y="60"/>
                    </a:lnTo>
                    <a:lnTo>
                      <a:pt x="1362" y="60"/>
                    </a:lnTo>
                    <a:lnTo>
                      <a:pt x="1362" y="42"/>
                    </a:lnTo>
                    <a:lnTo>
                      <a:pt x="1494" y="42"/>
                    </a:lnTo>
                    <a:lnTo>
                      <a:pt x="1494" y="20"/>
                    </a:lnTo>
                    <a:lnTo>
                      <a:pt x="1552" y="20"/>
                    </a:lnTo>
                    <a:lnTo>
                      <a:pt x="1552" y="0"/>
                    </a:lnTo>
                    <a:lnTo>
                      <a:pt x="1592" y="0"/>
                    </a:lnTo>
                  </a:path>
                </a:pathLst>
              </a:custGeom>
              <a:noFill/>
              <a:ln w="28575" cmpd="sng">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76" name="Freeform 48"/>
              <p:cNvSpPr>
                <a:spLocks/>
              </p:cNvSpPr>
              <p:nvPr/>
            </p:nvSpPr>
            <p:spPr bwMode="auto">
              <a:xfrm>
                <a:off x="2854" y="2238"/>
                <a:ext cx="1564" cy="518"/>
              </a:xfrm>
              <a:custGeom>
                <a:avLst/>
                <a:gdLst>
                  <a:gd name="T0" fmla="*/ 0 w 1564"/>
                  <a:gd name="T1" fmla="*/ 518 h 518"/>
                  <a:gd name="T2" fmla="*/ 32 w 1564"/>
                  <a:gd name="T3" fmla="*/ 518 h 518"/>
                  <a:gd name="T4" fmla="*/ 32 w 1564"/>
                  <a:gd name="T5" fmla="*/ 492 h 518"/>
                  <a:gd name="T6" fmla="*/ 66 w 1564"/>
                  <a:gd name="T7" fmla="*/ 492 h 518"/>
                  <a:gd name="T8" fmla="*/ 66 w 1564"/>
                  <a:gd name="T9" fmla="*/ 466 h 518"/>
                  <a:gd name="T10" fmla="*/ 104 w 1564"/>
                  <a:gd name="T11" fmla="*/ 466 h 518"/>
                  <a:gd name="T12" fmla="*/ 104 w 1564"/>
                  <a:gd name="T13" fmla="*/ 448 h 518"/>
                  <a:gd name="T14" fmla="*/ 158 w 1564"/>
                  <a:gd name="T15" fmla="*/ 448 h 518"/>
                  <a:gd name="T16" fmla="*/ 158 w 1564"/>
                  <a:gd name="T17" fmla="*/ 428 h 518"/>
                  <a:gd name="T18" fmla="*/ 188 w 1564"/>
                  <a:gd name="T19" fmla="*/ 428 h 518"/>
                  <a:gd name="T20" fmla="*/ 188 w 1564"/>
                  <a:gd name="T21" fmla="*/ 402 h 518"/>
                  <a:gd name="T22" fmla="*/ 302 w 1564"/>
                  <a:gd name="T23" fmla="*/ 402 h 518"/>
                  <a:gd name="T24" fmla="*/ 302 w 1564"/>
                  <a:gd name="T25" fmla="*/ 370 h 518"/>
                  <a:gd name="T26" fmla="*/ 430 w 1564"/>
                  <a:gd name="T27" fmla="*/ 370 h 518"/>
                  <a:gd name="T28" fmla="*/ 430 w 1564"/>
                  <a:gd name="T29" fmla="*/ 342 h 518"/>
                  <a:gd name="T30" fmla="*/ 534 w 1564"/>
                  <a:gd name="T31" fmla="*/ 342 h 518"/>
                  <a:gd name="T32" fmla="*/ 534 w 1564"/>
                  <a:gd name="T33" fmla="*/ 318 h 518"/>
                  <a:gd name="T34" fmla="*/ 688 w 1564"/>
                  <a:gd name="T35" fmla="*/ 318 h 518"/>
                  <a:gd name="T36" fmla="*/ 688 w 1564"/>
                  <a:gd name="T37" fmla="*/ 278 h 518"/>
                  <a:gd name="T38" fmla="*/ 762 w 1564"/>
                  <a:gd name="T39" fmla="*/ 278 h 518"/>
                  <a:gd name="T40" fmla="*/ 762 w 1564"/>
                  <a:gd name="T41" fmla="*/ 254 h 518"/>
                  <a:gd name="T42" fmla="*/ 820 w 1564"/>
                  <a:gd name="T43" fmla="*/ 254 h 518"/>
                  <a:gd name="T44" fmla="*/ 820 w 1564"/>
                  <a:gd name="T45" fmla="*/ 236 h 518"/>
                  <a:gd name="T46" fmla="*/ 1122 w 1564"/>
                  <a:gd name="T47" fmla="*/ 236 h 518"/>
                  <a:gd name="T48" fmla="*/ 1122 w 1564"/>
                  <a:gd name="T49" fmla="*/ 214 h 518"/>
                  <a:gd name="T50" fmla="*/ 1160 w 1564"/>
                  <a:gd name="T51" fmla="*/ 214 h 518"/>
                  <a:gd name="T52" fmla="*/ 1160 w 1564"/>
                  <a:gd name="T53" fmla="*/ 184 h 518"/>
                  <a:gd name="T54" fmla="*/ 1186 w 1564"/>
                  <a:gd name="T55" fmla="*/ 184 h 518"/>
                  <a:gd name="T56" fmla="*/ 1186 w 1564"/>
                  <a:gd name="T57" fmla="*/ 158 h 518"/>
                  <a:gd name="T58" fmla="*/ 1224 w 1564"/>
                  <a:gd name="T59" fmla="*/ 158 h 518"/>
                  <a:gd name="T60" fmla="*/ 1224 w 1564"/>
                  <a:gd name="T61" fmla="*/ 132 h 518"/>
                  <a:gd name="T62" fmla="*/ 1288 w 1564"/>
                  <a:gd name="T63" fmla="*/ 132 h 518"/>
                  <a:gd name="T64" fmla="*/ 1288 w 1564"/>
                  <a:gd name="T65" fmla="*/ 86 h 518"/>
                  <a:gd name="T66" fmla="*/ 1392 w 1564"/>
                  <a:gd name="T67" fmla="*/ 86 h 518"/>
                  <a:gd name="T68" fmla="*/ 1392 w 1564"/>
                  <a:gd name="T69" fmla="*/ 66 h 518"/>
                  <a:gd name="T70" fmla="*/ 1490 w 1564"/>
                  <a:gd name="T71" fmla="*/ 66 h 518"/>
                  <a:gd name="T72" fmla="*/ 1490 w 1564"/>
                  <a:gd name="T73" fmla="*/ 20 h 518"/>
                  <a:gd name="T74" fmla="*/ 1534 w 1564"/>
                  <a:gd name="T75" fmla="*/ 20 h 518"/>
                  <a:gd name="T76" fmla="*/ 1534 w 1564"/>
                  <a:gd name="T77" fmla="*/ 0 h 518"/>
                  <a:gd name="T78" fmla="*/ 1564 w 1564"/>
                  <a:gd name="T79"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64" h="518">
                    <a:moveTo>
                      <a:pt x="0" y="518"/>
                    </a:moveTo>
                    <a:lnTo>
                      <a:pt x="32" y="518"/>
                    </a:lnTo>
                    <a:lnTo>
                      <a:pt x="32" y="492"/>
                    </a:lnTo>
                    <a:lnTo>
                      <a:pt x="66" y="492"/>
                    </a:lnTo>
                    <a:lnTo>
                      <a:pt x="66" y="466"/>
                    </a:lnTo>
                    <a:lnTo>
                      <a:pt x="104" y="466"/>
                    </a:lnTo>
                    <a:lnTo>
                      <a:pt x="104" y="448"/>
                    </a:lnTo>
                    <a:lnTo>
                      <a:pt x="158" y="448"/>
                    </a:lnTo>
                    <a:lnTo>
                      <a:pt x="158" y="428"/>
                    </a:lnTo>
                    <a:lnTo>
                      <a:pt x="188" y="428"/>
                    </a:lnTo>
                    <a:lnTo>
                      <a:pt x="188" y="402"/>
                    </a:lnTo>
                    <a:lnTo>
                      <a:pt x="302" y="402"/>
                    </a:lnTo>
                    <a:lnTo>
                      <a:pt x="302" y="370"/>
                    </a:lnTo>
                    <a:lnTo>
                      <a:pt x="430" y="370"/>
                    </a:lnTo>
                    <a:lnTo>
                      <a:pt x="430" y="342"/>
                    </a:lnTo>
                    <a:lnTo>
                      <a:pt x="534" y="342"/>
                    </a:lnTo>
                    <a:lnTo>
                      <a:pt x="534" y="318"/>
                    </a:lnTo>
                    <a:lnTo>
                      <a:pt x="688" y="318"/>
                    </a:lnTo>
                    <a:lnTo>
                      <a:pt x="688" y="278"/>
                    </a:lnTo>
                    <a:lnTo>
                      <a:pt x="762" y="278"/>
                    </a:lnTo>
                    <a:lnTo>
                      <a:pt x="762" y="254"/>
                    </a:lnTo>
                    <a:lnTo>
                      <a:pt x="820" y="254"/>
                    </a:lnTo>
                    <a:lnTo>
                      <a:pt x="820" y="236"/>
                    </a:lnTo>
                    <a:lnTo>
                      <a:pt x="1122" y="236"/>
                    </a:lnTo>
                    <a:lnTo>
                      <a:pt x="1122" y="214"/>
                    </a:lnTo>
                    <a:lnTo>
                      <a:pt x="1160" y="214"/>
                    </a:lnTo>
                    <a:lnTo>
                      <a:pt x="1160" y="184"/>
                    </a:lnTo>
                    <a:lnTo>
                      <a:pt x="1186" y="184"/>
                    </a:lnTo>
                    <a:lnTo>
                      <a:pt x="1186" y="158"/>
                    </a:lnTo>
                    <a:lnTo>
                      <a:pt x="1224" y="158"/>
                    </a:lnTo>
                    <a:lnTo>
                      <a:pt x="1224" y="132"/>
                    </a:lnTo>
                    <a:lnTo>
                      <a:pt x="1288" y="132"/>
                    </a:lnTo>
                    <a:lnTo>
                      <a:pt x="1288" y="86"/>
                    </a:lnTo>
                    <a:lnTo>
                      <a:pt x="1392" y="86"/>
                    </a:lnTo>
                    <a:lnTo>
                      <a:pt x="1392" y="66"/>
                    </a:lnTo>
                    <a:lnTo>
                      <a:pt x="1490" y="66"/>
                    </a:lnTo>
                    <a:lnTo>
                      <a:pt x="1490" y="20"/>
                    </a:lnTo>
                    <a:lnTo>
                      <a:pt x="1534" y="20"/>
                    </a:lnTo>
                    <a:lnTo>
                      <a:pt x="1534" y="0"/>
                    </a:lnTo>
                    <a:lnTo>
                      <a:pt x="1564" y="0"/>
                    </a:lnTo>
                  </a:path>
                </a:pathLst>
              </a:custGeom>
              <a:noFill/>
              <a:ln w="28575" cmpd="sng">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grpSp>
        <p:sp>
          <p:nvSpPr>
            <p:cNvPr id="124977" name="Freeform 49"/>
            <p:cNvSpPr>
              <a:spLocks/>
            </p:cNvSpPr>
            <p:nvPr/>
          </p:nvSpPr>
          <p:spPr bwMode="auto">
            <a:xfrm>
              <a:off x="4418" y="2018"/>
              <a:ext cx="796" cy="220"/>
            </a:xfrm>
            <a:custGeom>
              <a:avLst/>
              <a:gdLst>
                <a:gd name="T0" fmla="*/ 0 w 796"/>
                <a:gd name="T1" fmla="*/ 220 h 220"/>
                <a:gd name="T2" fmla="*/ 0 w 796"/>
                <a:gd name="T3" fmla="*/ 182 h 220"/>
                <a:gd name="T4" fmla="*/ 122 w 796"/>
                <a:gd name="T5" fmla="*/ 182 h 220"/>
                <a:gd name="T6" fmla="*/ 122 w 796"/>
                <a:gd name="T7" fmla="*/ 158 h 220"/>
                <a:gd name="T8" fmla="*/ 208 w 796"/>
                <a:gd name="T9" fmla="*/ 158 h 220"/>
                <a:gd name="T10" fmla="*/ 208 w 796"/>
                <a:gd name="T11" fmla="*/ 132 h 220"/>
                <a:gd name="T12" fmla="*/ 252 w 796"/>
                <a:gd name="T13" fmla="*/ 132 h 220"/>
                <a:gd name="T14" fmla="*/ 252 w 796"/>
                <a:gd name="T15" fmla="*/ 106 h 220"/>
                <a:gd name="T16" fmla="*/ 280 w 796"/>
                <a:gd name="T17" fmla="*/ 106 h 220"/>
                <a:gd name="T18" fmla="*/ 280 w 796"/>
                <a:gd name="T19" fmla="*/ 80 h 220"/>
                <a:gd name="T20" fmla="*/ 336 w 796"/>
                <a:gd name="T21" fmla="*/ 80 h 220"/>
                <a:gd name="T22" fmla="*/ 336 w 796"/>
                <a:gd name="T23" fmla="*/ 56 h 220"/>
                <a:gd name="T24" fmla="*/ 410 w 796"/>
                <a:gd name="T25" fmla="*/ 56 h 220"/>
                <a:gd name="T26" fmla="*/ 410 w 796"/>
                <a:gd name="T27" fmla="*/ 28 h 220"/>
                <a:gd name="T28" fmla="*/ 606 w 796"/>
                <a:gd name="T29" fmla="*/ 28 h 220"/>
                <a:gd name="T30" fmla="*/ 606 w 796"/>
                <a:gd name="T31" fmla="*/ 0 h 220"/>
                <a:gd name="T32" fmla="*/ 796 w 796"/>
                <a:gd name="T3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6" h="220">
                  <a:moveTo>
                    <a:pt x="0" y="220"/>
                  </a:moveTo>
                  <a:lnTo>
                    <a:pt x="0" y="182"/>
                  </a:lnTo>
                  <a:lnTo>
                    <a:pt x="122" y="182"/>
                  </a:lnTo>
                  <a:lnTo>
                    <a:pt x="122" y="158"/>
                  </a:lnTo>
                  <a:lnTo>
                    <a:pt x="208" y="158"/>
                  </a:lnTo>
                  <a:lnTo>
                    <a:pt x="208" y="132"/>
                  </a:lnTo>
                  <a:lnTo>
                    <a:pt x="252" y="132"/>
                  </a:lnTo>
                  <a:lnTo>
                    <a:pt x="252" y="106"/>
                  </a:lnTo>
                  <a:lnTo>
                    <a:pt x="280" y="106"/>
                  </a:lnTo>
                  <a:lnTo>
                    <a:pt x="280" y="80"/>
                  </a:lnTo>
                  <a:lnTo>
                    <a:pt x="336" y="80"/>
                  </a:lnTo>
                  <a:lnTo>
                    <a:pt x="336" y="56"/>
                  </a:lnTo>
                  <a:lnTo>
                    <a:pt x="410" y="56"/>
                  </a:lnTo>
                  <a:lnTo>
                    <a:pt x="410" y="28"/>
                  </a:lnTo>
                  <a:lnTo>
                    <a:pt x="606" y="28"/>
                  </a:lnTo>
                  <a:lnTo>
                    <a:pt x="606" y="0"/>
                  </a:lnTo>
                  <a:lnTo>
                    <a:pt x="796" y="0"/>
                  </a:lnTo>
                </a:path>
              </a:pathLst>
            </a:custGeom>
            <a:noFill/>
            <a:ln w="28575" cmpd="sng">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grpSp>
      <p:grpSp>
        <p:nvGrpSpPr>
          <p:cNvPr id="124978" name="Group 50"/>
          <p:cNvGrpSpPr>
            <a:grpSpLocks/>
          </p:cNvGrpSpPr>
          <p:nvPr/>
        </p:nvGrpSpPr>
        <p:grpSpPr bwMode="auto">
          <a:xfrm>
            <a:off x="1587500" y="1974850"/>
            <a:ext cx="6292850" cy="3324225"/>
            <a:chOff x="1256" y="1244"/>
            <a:chExt cx="3964" cy="2094"/>
          </a:xfrm>
        </p:grpSpPr>
        <p:sp>
          <p:nvSpPr>
            <p:cNvPr id="124979" name="Freeform 51"/>
            <p:cNvSpPr>
              <a:spLocks/>
            </p:cNvSpPr>
            <p:nvPr/>
          </p:nvSpPr>
          <p:spPr bwMode="auto">
            <a:xfrm>
              <a:off x="1256" y="2532"/>
              <a:ext cx="1538" cy="806"/>
            </a:xfrm>
            <a:custGeom>
              <a:avLst/>
              <a:gdLst>
                <a:gd name="T0" fmla="*/ 0 w 1538"/>
                <a:gd name="T1" fmla="*/ 806 h 806"/>
                <a:gd name="T2" fmla="*/ 0 w 1538"/>
                <a:gd name="T3" fmla="*/ 764 h 806"/>
                <a:gd name="T4" fmla="*/ 46 w 1538"/>
                <a:gd name="T5" fmla="*/ 764 h 806"/>
                <a:gd name="T6" fmla="*/ 46 w 1538"/>
                <a:gd name="T7" fmla="*/ 732 h 806"/>
                <a:gd name="T8" fmla="*/ 84 w 1538"/>
                <a:gd name="T9" fmla="*/ 732 h 806"/>
                <a:gd name="T10" fmla="*/ 84 w 1538"/>
                <a:gd name="T11" fmla="*/ 708 h 806"/>
                <a:gd name="T12" fmla="*/ 134 w 1538"/>
                <a:gd name="T13" fmla="*/ 708 h 806"/>
                <a:gd name="T14" fmla="*/ 134 w 1538"/>
                <a:gd name="T15" fmla="*/ 684 h 806"/>
                <a:gd name="T16" fmla="*/ 190 w 1538"/>
                <a:gd name="T17" fmla="*/ 684 h 806"/>
                <a:gd name="T18" fmla="*/ 190 w 1538"/>
                <a:gd name="T19" fmla="*/ 656 h 806"/>
                <a:gd name="T20" fmla="*/ 246 w 1538"/>
                <a:gd name="T21" fmla="*/ 656 h 806"/>
                <a:gd name="T22" fmla="*/ 246 w 1538"/>
                <a:gd name="T23" fmla="*/ 632 h 806"/>
                <a:gd name="T24" fmla="*/ 304 w 1538"/>
                <a:gd name="T25" fmla="*/ 632 h 806"/>
                <a:gd name="T26" fmla="*/ 304 w 1538"/>
                <a:gd name="T27" fmla="*/ 604 h 806"/>
                <a:gd name="T28" fmla="*/ 340 w 1538"/>
                <a:gd name="T29" fmla="*/ 604 h 806"/>
                <a:gd name="T30" fmla="*/ 340 w 1538"/>
                <a:gd name="T31" fmla="*/ 576 h 806"/>
                <a:gd name="T32" fmla="*/ 378 w 1538"/>
                <a:gd name="T33" fmla="*/ 576 h 806"/>
                <a:gd name="T34" fmla="*/ 378 w 1538"/>
                <a:gd name="T35" fmla="*/ 548 h 806"/>
                <a:gd name="T36" fmla="*/ 438 w 1538"/>
                <a:gd name="T37" fmla="*/ 548 h 806"/>
                <a:gd name="T38" fmla="*/ 438 w 1538"/>
                <a:gd name="T39" fmla="*/ 528 h 806"/>
                <a:gd name="T40" fmla="*/ 480 w 1538"/>
                <a:gd name="T41" fmla="*/ 528 h 806"/>
                <a:gd name="T42" fmla="*/ 480 w 1538"/>
                <a:gd name="T43" fmla="*/ 502 h 806"/>
                <a:gd name="T44" fmla="*/ 546 w 1538"/>
                <a:gd name="T45" fmla="*/ 502 h 806"/>
                <a:gd name="T46" fmla="*/ 546 w 1538"/>
                <a:gd name="T47" fmla="*/ 480 h 806"/>
                <a:gd name="T48" fmla="*/ 594 w 1538"/>
                <a:gd name="T49" fmla="*/ 480 h 806"/>
                <a:gd name="T50" fmla="*/ 594 w 1538"/>
                <a:gd name="T51" fmla="*/ 458 h 806"/>
                <a:gd name="T52" fmla="*/ 632 w 1538"/>
                <a:gd name="T53" fmla="*/ 458 h 806"/>
                <a:gd name="T54" fmla="*/ 632 w 1538"/>
                <a:gd name="T55" fmla="*/ 424 h 806"/>
                <a:gd name="T56" fmla="*/ 666 w 1538"/>
                <a:gd name="T57" fmla="*/ 424 h 806"/>
                <a:gd name="T58" fmla="*/ 666 w 1538"/>
                <a:gd name="T59" fmla="*/ 400 h 806"/>
                <a:gd name="T60" fmla="*/ 708 w 1538"/>
                <a:gd name="T61" fmla="*/ 400 h 806"/>
                <a:gd name="T62" fmla="*/ 708 w 1538"/>
                <a:gd name="T63" fmla="*/ 366 h 806"/>
                <a:gd name="T64" fmla="*/ 740 w 1538"/>
                <a:gd name="T65" fmla="*/ 366 h 806"/>
                <a:gd name="T66" fmla="*/ 740 w 1538"/>
                <a:gd name="T67" fmla="*/ 328 h 806"/>
                <a:gd name="T68" fmla="*/ 874 w 1538"/>
                <a:gd name="T69" fmla="*/ 328 h 806"/>
                <a:gd name="T70" fmla="*/ 874 w 1538"/>
                <a:gd name="T71" fmla="*/ 304 h 806"/>
                <a:gd name="T72" fmla="*/ 928 w 1538"/>
                <a:gd name="T73" fmla="*/ 304 h 806"/>
                <a:gd name="T74" fmla="*/ 928 w 1538"/>
                <a:gd name="T75" fmla="*/ 276 h 806"/>
                <a:gd name="T76" fmla="*/ 980 w 1538"/>
                <a:gd name="T77" fmla="*/ 276 h 806"/>
                <a:gd name="T78" fmla="*/ 980 w 1538"/>
                <a:gd name="T79" fmla="*/ 248 h 806"/>
                <a:gd name="T80" fmla="*/ 1030 w 1538"/>
                <a:gd name="T81" fmla="*/ 248 h 806"/>
                <a:gd name="T82" fmla="*/ 1030 w 1538"/>
                <a:gd name="T83" fmla="*/ 224 h 806"/>
                <a:gd name="T84" fmla="*/ 1094 w 1538"/>
                <a:gd name="T85" fmla="*/ 224 h 806"/>
                <a:gd name="T86" fmla="*/ 1094 w 1538"/>
                <a:gd name="T87" fmla="*/ 196 h 806"/>
                <a:gd name="T88" fmla="*/ 1120 w 1538"/>
                <a:gd name="T89" fmla="*/ 196 h 806"/>
                <a:gd name="T90" fmla="*/ 1120 w 1538"/>
                <a:gd name="T91" fmla="*/ 158 h 806"/>
                <a:gd name="T92" fmla="*/ 1168 w 1538"/>
                <a:gd name="T93" fmla="*/ 158 h 806"/>
                <a:gd name="T94" fmla="*/ 1168 w 1538"/>
                <a:gd name="T95" fmla="*/ 134 h 806"/>
                <a:gd name="T96" fmla="*/ 1202 w 1538"/>
                <a:gd name="T97" fmla="*/ 134 h 806"/>
                <a:gd name="T98" fmla="*/ 1202 w 1538"/>
                <a:gd name="T99" fmla="*/ 114 h 806"/>
                <a:gd name="T100" fmla="*/ 1252 w 1538"/>
                <a:gd name="T101" fmla="*/ 114 h 806"/>
                <a:gd name="T102" fmla="*/ 1252 w 1538"/>
                <a:gd name="T103" fmla="*/ 88 h 806"/>
                <a:gd name="T104" fmla="*/ 1278 w 1538"/>
                <a:gd name="T105" fmla="*/ 88 h 806"/>
                <a:gd name="T106" fmla="*/ 1278 w 1538"/>
                <a:gd name="T107" fmla="*/ 66 h 806"/>
                <a:gd name="T108" fmla="*/ 1336 w 1538"/>
                <a:gd name="T109" fmla="*/ 66 h 806"/>
                <a:gd name="T110" fmla="*/ 1336 w 1538"/>
                <a:gd name="T111" fmla="*/ 40 h 806"/>
                <a:gd name="T112" fmla="*/ 1488 w 1538"/>
                <a:gd name="T113" fmla="*/ 40 h 806"/>
                <a:gd name="T114" fmla="*/ 1488 w 1538"/>
                <a:gd name="T115" fmla="*/ 0 h 806"/>
                <a:gd name="T116" fmla="*/ 1538 w 1538"/>
                <a:gd name="T117"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8" h="806">
                  <a:moveTo>
                    <a:pt x="0" y="806"/>
                  </a:moveTo>
                  <a:lnTo>
                    <a:pt x="0" y="764"/>
                  </a:lnTo>
                  <a:lnTo>
                    <a:pt x="46" y="764"/>
                  </a:lnTo>
                  <a:lnTo>
                    <a:pt x="46" y="732"/>
                  </a:lnTo>
                  <a:lnTo>
                    <a:pt x="84" y="732"/>
                  </a:lnTo>
                  <a:lnTo>
                    <a:pt x="84" y="708"/>
                  </a:lnTo>
                  <a:lnTo>
                    <a:pt x="134" y="708"/>
                  </a:lnTo>
                  <a:lnTo>
                    <a:pt x="134" y="684"/>
                  </a:lnTo>
                  <a:lnTo>
                    <a:pt x="190" y="684"/>
                  </a:lnTo>
                  <a:lnTo>
                    <a:pt x="190" y="656"/>
                  </a:lnTo>
                  <a:lnTo>
                    <a:pt x="246" y="656"/>
                  </a:lnTo>
                  <a:lnTo>
                    <a:pt x="246" y="632"/>
                  </a:lnTo>
                  <a:lnTo>
                    <a:pt x="304" y="632"/>
                  </a:lnTo>
                  <a:lnTo>
                    <a:pt x="304" y="604"/>
                  </a:lnTo>
                  <a:lnTo>
                    <a:pt x="340" y="604"/>
                  </a:lnTo>
                  <a:lnTo>
                    <a:pt x="340" y="576"/>
                  </a:lnTo>
                  <a:lnTo>
                    <a:pt x="378" y="576"/>
                  </a:lnTo>
                  <a:lnTo>
                    <a:pt x="378" y="548"/>
                  </a:lnTo>
                  <a:lnTo>
                    <a:pt x="438" y="548"/>
                  </a:lnTo>
                  <a:lnTo>
                    <a:pt x="438" y="528"/>
                  </a:lnTo>
                  <a:lnTo>
                    <a:pt x="480" y="528"/>
                  </a:lnTo>
                  <a:lnTo>
                    <a:pt x="480" y="502"/>
                  </a:lnTo>
                  <a:lnTo>
                    <a:pt x="546" y="502"/>
                  </a:lnTo>
                  <a:lnTo>
                    <a:pt x="546" y="480"/>
                  </a:lnTo>
                  <a:lnTo>
                    <a:pt x="594" y="480"/>
                  </a:lnTo>
                  <a:lnTo>
                    <a:pt x="594" y="458"/>
                  </a:lnTo>
                  <a:lnTo>
                    <a:pt x="632" y="458"/>
                  </a:lnTo>
                  <a:lnTo>
                    <a:pt x="632" y="424"/>
                  </a:lnTo>
                  <a:lnTo>
                    <a:pt x="666" y="424"/>
                  </a:lnTo>
                  <a:lnTo>
                    <a:pt x="666" y="400"/>
                  </a:lnTo>
                  <a:lnTo>
                    <a:pt x="708" y="400"/>
                  </a:lnTo>
                  <a:lnTo>
                    <a:pt x="708" y="366"/>
                  </a:lnTo>
                  <a:lnTo>
                    <a:pt x="740" y="366"/>
                  </a:lnTo>
                  <a:lnTo>
                    <a:pt x="740" y="328"/>
                  </a:lnTo>
                  <a:lnTo>
                    <a:pt x="874" y="328"/>
                  </a:lnTo>
                  <a:lnTo>
                    <a:pt x="874" y="304"/>
                  </a:lnTo>
                  <a:lnTo>
                    <a:pt x="928" y="304"/>
                  </a:lnTo>
                  <a:lnTo>
                    <a:pt x="928" y="276"/>
                  </a:lnTo>
                  <a:lnTo>
                    <a:pt x="980" y="276"/>
                  </a:lnTo>
                  <a:lnTo>
                    <a:pt x="980" y="248"/>
                  </a:lnTo>
                  <a:lnTo>
                    <a:pt x="1030" y="248"/>
                  </a:lnTo>
                  <a:lnTo>
                    <a:pt x="1030" y="224"/>
                  </a:lnTo>
                  <a:lnTo>
                    <a:pt x="1094" y="224"/>
                  </a:lnTo>
                  <a:lnTo>
                    <a:pt x="1094" y="196"/>
                  </a:lnTo>
                  <a:lnTo>
                    <a:pt x="1120" y="196"/>
                  </a:lnTo>
                  <a:lnTo>
                    <a:pt x="1120" y="158"/>
                  </a:lnTo>
                  <a:lnTo>
                    <a:pt x="1168" y="158"/>
                  </a:lnTo>
                  <a:lnTo>
                    <a:pt x="1168" y="134"/>
                  </a:lnTo>
                  <a:lnTo>
                    <a:pt x="1202" y="134"/>
                  </a:lnTo>
                  <a:lnTo>
                    <a:pt x="1202" y="114"/>
                  </a:lnTo>
                  <a:lnTo>
                    <a:pt x="1252" y="114"/>
                  </a:lnTo>
                  <a:lnTo>
                    <a:pt x="1252" y="88"/>
                  </a:lnTo>
                  <a:lnTo>
                    <a:pt x="1278" y="88"/>
                  </a:lnTo>
                  <a:lnTo>
                    <a:pt x="1278" y="66"/>
                  </a:lnTo>
                  <a:lnTo>
                    <a:pt x="1336" y="66"/>
                  </a:lnTo>
                  <a:lnTo>
                    <a:pt x="1336" y="40"/>
                  </a:lnTo>
                  <a:lnTo>
                    <a:pt x="1488" y="40"/>
                  </a:lnTo>
                  <a:lnTo>
                    <a:pt x="1488" y="0"/>
                  </a:lnTo>
                  <a:lnTo>
                    <a:pt x="1538" y="0"/>
                  </a:lnTo>
                </a:path>
              </a:pathLst>
            </a:custGeom>
            <a:noFill/>
            <a:ln w="28575"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80" name="Freeform 52"/>
            <p:cNvSpPr>
              <a:spLocks/>
            </p:cNvSpPr>
            <p:nvPr/>
          </p:nvSpPr>
          <p:spPr bwMode="auto">
            <a:xfrm>
              <a:off x="2790" y="1696"/>
              <a:ext cx="1472" cy="836"/>
            </a:xfrm>
            <a:custGeom>
              <a:avLst/>
              <a:gdLst>
                <a:gd name="T0" fmla="*/ 0 w 1472"/>
                <a:gd name="T1" fmla="*/ 836 h 836"/>
                <a:gd name="T2" fmla="*/ 106 w 1472"/>
                <a:gd name="T3" fmla="*/ 836 h 836"/>
                <a:gd name="T4" fmla="*/ 106 w 1472"/>
                <a:gd name="T5" fmla="*/ 814 h 836"/>
                <a:gd name="T6" fmla="*/ 144 w 1472"/>
                <a:gd name="T7" fmla="*/ 814 h 836"/>
                <a:gd name="T8" fmla="*/ 144 w 1472"/>
                <a:gd name="T9" fmla="*/ 772 h 836"/>
                <a:gd name="T10" fmla="*/ 232 w 1472"/>
                <a:gd name="T11" fmla="*/ 772 h 836"/>
                <a:gd name="T12" fmla="*/ 232 w 1472"/>
                <a:gd name="T13" fmla="*/ 750 h 836"/>
                <a:gd name="T14" fmla="*/ 278 w 1472"/>
                <a:gd name="T15" fmla="*/ 750 h 836"/>
                <a:gd name="T16" fmla="*/ 278 w 1472"/>
                <a:gd name="T17" fmla="*/ 716 h 836"/>
                <a:gd name="T18" fmla="*/ 310 w 1472"/>
                <a:gd name="T19" fmla="*/ 716 h 836"/>
                <a:gd name="T20" fmla="*/ 310 w 1472"/>
                <a:gd name="T21" fmla="*/ 692 h 836"/>
                <a:gd name="T22" fmla="*/ 392 w 1472"/>
                <a:gd name="T23" fmla="*/ 692 h 836"/>
                <a:gd name="T24" fmla="*/ 392 w 1472"/>
                <a:gd name="T25" fmla="*/ 664 h 836"/>
                <a:gd name="T26" fmla="*/ 426 w 1472"/>
                <a:gd name="T27" fmla="*/ 664 h 836"/>
                <a:gd name="T28" fmla="*/ 426 w 1472"/>
                <a:gd name="T29" fmla="*/ 638 h 836"/>
                <a:gd name="T30" fmla="*/ 514 w 1472"/>
                <a:gd name="T31" fmla="*/ 638 h 836"/>
                <a:gd name="T32" fmla="*/ 514 w 1472"/>
                <a:gd name="T33" fmla="*/ 616 h 836"/>
                <a:gd name="T34" fmla="*/ 566 w 1472"/>
                <a:gd name="T35" fmla="*/ 616 h 836"/>
                <a:gd name="T36" fmla="*/ 566 w 1472"/>
                <a:gd name="T37" fmla="*/ 572 h 836"/>
                <a:gd name="T38" fmla="*/ 648 w 1472"/>
                <a:gd name="T39" fmla="*/ 572 h 836"/>
                <a:gd name="T40" fmla="*/ 648 w 1472"/>
                <a:gd name="T41" fmla="*/ 546 h 836"/>
                <a:gd name="T42" fmla="*/ 680 w 1472"/>
                <a:gd name="T43" fmla="*/ 546 h 836"/>
                <a:gd name="T44" fmla="*/ 680 w 1472"/>
                <a:gd name="T45" fmla="*/ 520 h 836"/>
                <a:gd name="T46" fmla="*/ 812 w 1472"/>
                <a:gd name="T47" fmla="*/ 520 h 836"/>
                <a:gd name="T48" fmla="*/ 812 w 1472"/>
                <a:gd name="T49" fmla="*/ 496 h 836"/>
                <a:gd name="T50" fmla="*/ 838 w 1472"/>
                <a:gd name="T51" fmla="*/ 496 h 836"/>
                <a:gd name="T52" fmla="*/ 838 w 1472"/>
                <a:gd name="T53" fmla="*/ 472 h 836"/>
                <a:gd name="T54" fmla="*/ 912 w 1472"/>
                <a:gd name="T55" fmla="*/ 472 h 836"/>
                <a:gd name="T56" fmla="*/ 912 w 1472"/>
                <a:gd name="T57" fmla="*/ 448 h 836"/>
                <a:gd name="T58" fmla="*/ 944 w 1472"/>
                <a:gd name="T59" fmla="*/ 448 h 836"/>
                <a:gd name="T60" fmla="*/ 944 w 1472"/>
                <a:gd name="T61" fmla="*/ 424 h 836"/>
                <a:gd name="T62" fmla="*/ 992 w 1472"/>
                <a:gd name="T63" fmla="*/ 424 h 836"/>
                <a:gd name="T64" fmla="*/ 992 w 1472"/>
                <a:gd name="T65" fmla="*/ 398 h 836"/>
                <a:gd name="T66" fmla="*/ 1016 w 1472"/>
                <a:gd name="T67" fmla="*/ 398 h 836"/>
                <a:gd name="T68" fmla="*/ 1016 w 1472"/>
                <a:gd name="T69" fmla="*/ 366 h 836"/>
                <a:gd name="T70" fmla="*/ 1040 w 1472"/>
                <a:gd name="T71" fmla="*/ 366 h 836"/>
                <a:gd name="T72" fmla="*/ 1040 w 1472"/>
                <a:gd name="T73" fmla="*/ 340 h 836"/>
                <a:gd name="T74" fmla="*/ 1078 w 1472"/>
                <a:gd name="T75" fmla="*/ 340 h 836"/>
                <a:gd name="T76" fmla="*/ 1078 w 1472"/>
                <a:gd name="T77" fmla="*/ 318 h 836"/>
                <a:gd name="T78" fmla="*/ 1170 w 1472"/>
                <a:gd name="T79" fmla="*/ 318 h 836"/>
                <a:gd name="T80" fmla="*/ 1170 w 1472"/>
                <a:gd name="T81" fmla="*/ 256 h 836"/>
                <a:gd name="T82" fmla="*/ 1192 w 1472"/>
                <a:gd name="T83" fmla="*/ 256 h 836"/>
                <a:gd name="T84" fmla="*/ 1192 w 1472"/>
                <a:gd name="T85" fmla="*/ 212 h 836"/>
                <a:gd name="T86" fmla="*/ 1208 w 1472"/>
                <a:gd name="T87" fmla="*/ 208 h 836"/>
                <a:gd name="T88" fmla="*/ 1208 w 1472"/>
                <a:gd name="T89" fmla="*/ 174 h 836"/>
                <a:gd name="T90" fmla="*/ 1238 w 1472"/>
                <a:gd name="T91" fmla="*/ 174 h 836"/>
                <a:gd name="T92" fmla="*/ 1238 w 1472"/>
                <a:gd name="T93" fmla="*/ 132 h 836"/>
                <a:gd name="T94" fmla="*/ 1310 w 1472"/>
                <a:gd name="T95" fmla="*/ 132 h 836"/>
                <a:gd name="T96" fmla="*/ 1310 w 1472"/>
                <a:gd name="T97" fmla="*/ 104 h 836"/>
                <a:gd name="T98" fmla="*/ 1344 w 1472"/>
                <a:gd name="T99" fmla="*/ 104 h 836"/>
                <a:gd name="T100" fmla="*/ 1344 w 1472"/>
                <a:gd name="T101" fmla="*/ 66 h 836"/>
                <a:gd name="T102" fmla="*/ 1378 w 1472"/>
                <a:gd name="T103" fmla="*/ 66 h 836"/>
                <a:gd name="T104" fmla="*/ 1378 w 1472"/>
                <a:gd name="T105" fmla="*/ 28 h 836"/>
                <a:gd name="T106" fmla="*/ 1440 w 1472"/>
                <a:gd name="T107" fmla="*/ 28 h 836"/>
                <a:gd name="T108" fmla="*/ 1440 w 1472"/>
                <a:gd name="T109" fmla="*/ 0 h 836"/>
                <a:gd name="T110" fmla="*/ 1472 w 1472"/>
                <a:gd name="T111" fmla="*/ 0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72" h="836">
                  <a:moveTo>
                    <a:pt x="0" y="836"/>
                  </a:moveTo>
                  <a:lnTo>
                    <a:pt x="106" y="836"/>
                  </a:lnTo>
                  <a:lnTo>
                    <a:pt x="106" y="814"/>
                  </a:lnTo>
                  <a:lnTo>
                    <a:pt x="144" y="814"/>
                  </a:lnTo>
                  <a:lnTo>
                    <a:pt x="144" y="772"/>
                  </a:lnTo>
                  <a:lnTo>
                    <a:pt x="232" y="772"/>
                  </a:lnTo>
                  <a:lnTo>
                    <a:pt x="232" y="750"/>
                  </a:lnTo>
                  <a:lnTo>
                    <a:pt x="278" y="750"/>
                  </a:lnTo>
                  <a:lnTo>
                    <a:pt x="278" y="716"/>
                  </a:lnTo>
                  <a:lnTo>
                    <a:pt x="310" y="716"/>
                  </a:lnTo>
                  <a:lnTo>
                    <a:pt x="310" y="692"/>
                  </a:lnTo>
                  <a:lnTo>
                    <a:pt x="392" y="692"/>
                  </a:lnTo>
                  <a:lnTo>
                    <a:pt x="392" y="664"/>
                  </a:lnTo>
                  <a:lnTo>
                    <a:pt x="426" y="664"/>
                  </a:lnTo>
                  <a:lnTo>
                    <a:pt x="426" y="638"/>
                  </a:lnTo>
                  <a:lnTo>
                    <a:pt x="514" y="638"/>
                  </a:lnTo>
                  <a:lnTo>
                    <a:pt x="514" y="616"/>
                  </a:lnTo>
                  <a:lnTo>
                    <a:pt x="566" y="616"/>
                  </a:lnTo>
                  <a:lnTo>
                    <a:pt x="566" y="572"/>
                  </a:lnTo>
                  <a:lnTo>
                    <a:pt x="648" y="572"/>
                  </a:lnTo>
                  <a:lnTo>
                    <a:pt x="648" y="546"/>
                  </a:lnTo>
                  <a:lnTo>
                    <a:pt x="680" y="546"/>
                  </a:lnTo>
                  <a:lnTo>
                    <a:pt x="680" y="520"/>
                  </a:lnTo>
                  <a:lnTo>
                    <a:pt x="812" y="520"/>
                  </a:lnTo>
                  <a:lnTo>
                    <a:pt x="812" y="496"/>
                  </a:lnTo>
                  <a:lnTo>
                    <a:pt x="838" y="496"/>
                  </a:lnTo>
                  <a:lnTo>
                    <a:pt x="838" y="472"/>
                  </a:lnTo>
                  <a:lnTo>
                    <a:pt x="912" y="472"/>
                  </a:lnTo>
                  <a:lnTo>
                    <a:pt x="912" y="448"/>
                  </a:lnTo>
                  <a:lnTo>
                    <a:pt x="944" y="448"/>
                  </a:lnTo>
                  <a:lnTo>
                    <a:pt x="944" y="424"/>
                  </a:lnTo>
                  <a:lnTo>
                    <a:pt x="992" y="424"/>
                  </a:lnTo>
                  <a:lnTo>
                    <a:pt x="992" y="398"/>
                  </a:lnTo>
                  <a:lnTo>
                    <a:pt x="1016" y="398"/>
                  </a:lnTo>
                  <a:lnTo>
                    <a:pt x="1016" y="366"/>
                  </a:lnTo>
                  <a:lnTo>
                    <a:pt x="1040" y="366"/>
                  </a:lnTo>
                  <a:lnTo>
                    <a:pt x="1040" y="340"/>
                  </a:lnTo>
                  <a:lnTo>
                    <a:pt x="1078" y="340"/>
                  </a:lnTo>
                  <a:lnTo>
                    <a:pt x="1078" y="318"/>
                  </a:lnTo>
                  <a:lnTo>
                    <a:pt x="1170" y="318"/>
                  </a:lnTo>
                  <a:lnTo>
                    <a:pt x="1170" y="256"/>
                  </a:lnTo>
                  <a:lnTo>
                    <a:pt x="1192" y="256"/>
                  </a:lnTo>
                  <a:lnTo>
                    <a:pt x="1192" y="212"/>
                  </a:lnTo>
                  <a:lnTo>
                    <a:pt x="1208" y="208"/>
                  </a:lnTo>
                  <a:lnTo>
                    <a:pt x="1208" y="174"/>
                  </a:lnTo>
                  <a:lnTo>
                    <a:pt x="1238" y="174"/>
                  </a:lnTo>
                  <a:lnTo>
                    <a:pt x="1238" y="132"/>
                  </a:lnTo>
                  <a:lnTo>
                    <a:pt x="1310" y="132"/>
                  </a:lnTo>
                  <a:lnTo>
                    <a:pt x="1310" y="104"/>
                  </a:lnTo>
                  <a:lnTo>
                    <a:pt x="1344" y="104"/>
                  </a:lnTo>
                  <a:lnTo>
                    <a:pt x="1344" y="66"/>
                  </a:lnTo>
                  <a:lnTo>
                    <a:pt x="1378" y="66"/>
                  </a:lnTo>
                  <a:lnTo>
                    <a:pt x="1378" y="28"/>
                  </a:lnTo>
                  <a:lnTo>
                    <a:pt x="1440" y="28"/>
                  </a:lnTo>
                  <a:lnTo>
                    <a:pt x="1440" y="0"/>
                  </a:lnTo>
                  <a:lnTo>
                    <a:pt x="1472" y="0"/>
                  </a:lnTo>
                </a:path>
              </a:pathLst>
            </a:custGeom>
            <a:noFill/>
            <a:ln w="28575"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81" name="Freeform 53"/>
            <p:cNvSpPr>
              <a:spLocks/>
            </p:cNvSpPr>
            <p:nvPr/>
          </p:nvSpPr>
          <p:spPr bwMode="auto">
            <a:xfrm>
              <a:off x="4264" y="1244"/>
              <a:ext cx="956" cy="452"/>
            </a:xfrm>
            <a:custGeom>
              <a:avLst/>
              <a:gdLst>
                <a:gd name="T0" fmla="*/ 0 w 956"/>
                <a:gd name="T1" fmla="*/ 452 h 452"/>
                <a:gd name="T2" fmla="*/ 0 w 956"/>
                <a:gd name="T3" fmla="*/ 410 h 452"/>
                <a:gd name="T4" fmla="*/ 92 w 956"/>
                <a:gd name="T5" fmla="*/ 410 h 452"/>
                <a:gd name="T6" fmla="*/ 92 w 956"/>
                <a:gd name="T7" fmla="*/ 378 h 452"/>
                <a:gd name="T8" fmla="*/ 150 w 956"/>
                <a:gd name="T9" fmla="*/ 378 h 452"/>
                <a:gd name="T10" fmla="*/ 150 w 956"/>
                <a:gd name="T11" fmla="*/ 354 h 452"/>
                <a:gd name="T12" fmla="*/ 216 w 956"/>
                <a:gd name="T13" fmla="*/ 354 h 452"/>
                <a:gd name="T14" fmla="*/ 216 w 956"/>
                <a:gd name="T15" fmla="*/ 324 h 452"/>
                <a:gd name="T16" fmla="*/ 242 w 956"/>
                <a:gd name="T17" fmla="*/ 324 h 452"/>
                <a:gd name="T18" fmla="*/ 242 w 956"/>
                <a:gd name="T19" fmla="*/ 230 h 452"/>
                <a:gd name="T20" fmla="*/ 310 w 956"/>
                <a:gd name="T21" fmla="*/ 230 h 452"/>
                <a:gd name="T22" fmla="*/ 310 w 956"/>
                <a:gd name="T23" fmla="*/ 202 h 452"/>
                <a:gd name="T24" fmla="*/ 344 w 956"/>
                <a:gd name="T25" fmla="*/ 202 h 452"/>
                <a:gd name="T26" fmla="*/ 344 w 956"/>
                <a:gd name="T27" fmla="*/ 174 h 452"/>
                <a:gd name="T28" fmla="*/ 484 w 956"/>
                <a:gd name="T29" fmla="*/ 174 h 452"/>
                <a:gd name="T30" fmla="*/ 484 w 956"/>
                <a:gd name="T31" fmla="*/ 106 h 452"/>
                <a:gd name="T32" fmla="*/ 632 w 956"/>
                <a:gd name="T33" fmla="*/ 106 h 452"/>
                <a:gd name="T34" fmla="*/ 632 w 956"/>
                <a:gd name="T35" fmla="*/ 64 h 452"/>
                <a:gd name="T36" fmla="*/ 676 w 956"/>
                <a:gd name="T37" fmla="*/ 64 h 452"/>
                <a:gd name="T38" fmla="*/ 676 w 956"/>
                <a:gd name="T39" fmla="*/ 38 h 452"/>
                <a:gd name="T40" fmla="*/ 828 w 956"/>
                <a:gd name="T41" fmla="*/ 38 h 452"/>
                <a:gd name="T42" fmla="*/ 828 w 956"/>
                <a:gd name="T43" fmla="*/ 0 h 452"/>
                <a:gd name="T44" fmla="*/ 956 w 956"/>
                <a:gd name="T45"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6" h="452">
                  <a:moveTo>
                    <a:pt x="0" y="452"/>
                  </a:moveTo>
                  <a:lnTo>
                    <a:pt x="0" y="410"/>
                  </a:lnTo>
                  <a:lnTo>
                    <a:pt x="92" y="410"/>
                  </a:lnTo>
                  <a:lnTo>
                    <a:pt x="92" y="378"/>
                  </a:lnTo>
                  <a:lnTo>
                    <a:pt x="150" y="378"/>
                  </a:lnTo>
                  <a:lnTo>
                    <a:pt x="150" y="354"/>
                  </a:lnTo>
                  <a:lnTo>
                    <a:pt x="216" y="354"/>
                  </a:lnTo>
                  <a:lnTo>
                    <a:pt x="216" y="324"/>
                  </a:lnTo>
                  <a:lnTo>
                    <a:pt x="242" y="324"/>
                  </a:lnTo>
                  <a:lnTo>
                    <a:pt x="242" y="230"/>
                  </a:lnTo>
                  <a:lnTo>
                    <a:pt x="310" y="230"/>
                  </a:lnTo>
                  <a:lnTo>
                    <a:pt x="310" y="202"/>
                  </a:lnTo>
                  <a:lnTo>
                    <a:pt x="344" y="202"/>
                  </a:lnTo>
                  <a:lnTo>
                    <a:pt x="344" y="174"/>
                  </a:lnTo>
                  <a:lnTo>
                    <a:pt x="484" y="174"/>
                  </a:lnTo>
                  <a:lnTo>
                    <a:pt x="484" y="106"/>
                  </a:lnTo>
                  <a:lnTo>
                    <a:pt x="632" y="106"/>
                  </a:lnTo>
                  <a:lnTo>
                    <a:pt x="632" y="64"/>
                  </a:lnTo>
                  <a:lnTo>
                    <a:pt x="676" y="64"/>
                  </a:lnTo>
                  <a:lnTo>
                    <a:pt x="676" y="38"/>
                  </a:lnTo>
                  <a:lnTo>
                    <a:pt x="828" y="38"/>
                  </a:lnTo>
                  <a:lnTo>
                    <a:pt x="828" y="0"/>
                  </a:lnTo>
                  <a:lnTo>
                    <a:pt x="956" y="0"/>
                  </a:lnTo>
                </a:path>
              </a:pathLst>
            </a:custGeom>
            <a:noFill/>
            <a:ln w="28575"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grpSp>
      <p:grpSp>
        <p:nvGrpSpPr>
          <p:cNvPr id="124982" name="Group 54"/>
          <p:cNvGrpSpPr>
            <a:grpSpLocks/>
          </p:cNvGrpSpPr>
          <p:nvPr/>
        </p:nvGrpSpPr>
        <p:grpSpPr bwMode="auto">
          <a:xfrm>
            <a:off x="1597025" y="2000250"/>
            <a:ext cx="6276975" cy="3289300"/>
            <a:chOff x="1262" y="1260"/>
            <a:chExt cx="3954" cy="2072"/>
          </a:xfrm>
        </p:grpSpPr>
        <p:grpSp>
          <p:nvGrpSpPr>
            <p:cNvPr id="124983" name="Group 55"/>
            <p:cNvGrpSpPr>
              <a:grpSpLocks/>
            </p:cNvGrpSpPr>
            <p:nvPr/>
          </p:nvGrpSpPr>
          <p:grpSpPr bwMode="auto">
            <a:xfrm>
              <a:off x="1262" y="2058"/>
              <a:ext cx="2824" cy="1274"/>
              <a:chOff x="1262" y="2058"/>
              <a:chExt cx="2824" cy="1274"/>
            </a:xfrm>
          </p:grpSpPr>
          <p:sp>
            <p:nvSpPr>
              <p:cNvPr id="124984" name="Freeform 56"/>
              <p:cNvSpPr>
                <a:spLocks/>
              </p:cNvSpPr>
              <p:nvPr/>
            </p:nvSpPr>
            <p:spPr bwMode="auto">
              <a:xfrm>
                <a:off x="1262" y="2692"/>
                <a:ext cx="1356" cy="640"/>
              </a:xfrm>
              <a:custGeom>
                <a:avLst/>
                <a:gdLst>
                  <a:gd name="T0" fmla="*/ 0 w 1356"/>
                  <a:gd name="T1" fmla="*/ 640 h 640"/>
                  <a:gd name="T2" fmla="*/ 0 w 1356"/>
                  <a:gd name="T3" fmla="*/ 612 h 640"/>
                  <a:gd name="T4" fmla="*/ 60 w 1356"/>
                  <a:gd name="T5" fmla="*/ 612 h 640"/>
                  <a:gd name="T6" fmla="*/ 58 w 1356"/>
                  <a:gd name="T7" fmla="*/ 578 h 640"/>
                  <a:gd name="T8" fmla="*/ 80 w 1356"/>
                  <a:gd name="T9" fmla="*/ 578 h 640"/>
                  <a:gd name="T10" fmla="*/ 80 w 1356"/>
                  <a:gd name="T11" fmla="*/ 550 h 640"/>
                  <a:gd name="T12" fmla="*/ 112 w 1356"/>
                  <a:gd name="T13" fmla="*/ 550 h 640"/>
                  <a:gd name="T14" fmla="*/ 112 w 1356"/>
                  <a:gd name="T15" fmla="*/ 532 h 640"/>
                  <a:gd name="T16" fmla="*/ 174 w 1356"/>
                  <a:gd name="T17" fmla="*/ 532 h 640"/>
                  <a:gd name="T18" fmla="*/ 174 w 1356"/>
                  <a:gd name="T19" fmla="*/ 514 h 640"/>
                  <a:gd name="T20" fmla="*/ 210 w 1356"/>
                  <a:gd name="T21" fmla="*/ 514 h 640"/>
                  <a:gd name="T22" fmla="*/ 210 w 1356"/>
                  <a:gd name="T23" fmla="*/ 496 h 640"/>
                  <a:gd name="T24" fmla="*/ 262 w 1356"/>
                  <a:gd name="T25" fmla="*/ 496 h 640"/>
                  <a:gd name="T26" fmla="*/ 262 w 1356"/>
                  <a:gd name="T27" fmla="*/ 452 h 640"/>
                  <a:gd name="T28" fmla="*/ 344 w 1356"/>
                  <a:gd name="T29" fmla="*/ 452 h 640"/>
                  <a:gd name="T30" fmla="*/ 344 w 1356"/>
                  <a:gd name="T31" fmla="*/ 416 h 640"/>
                  <a:gd name="T32" fmla="*/ 484 w 1356"/>
                  <a:gd name="T33" fmla="*/ 416 h 640"/>
                  <a:gd name="T34" fmla="*/ 484 w 1356"/>
                  <a:gd name="T35" fmla="*/ 384 h 640"/>
                  <a:gd name="T36" fmla="*/ 538 w 1356"/>
                  <a:gd name="T37" fmla="*/ 384 h 640"/>
                  <a:gd name="T38" fmla="*/ 538 w 1356"/>
                  <a:gd name="T39" fmla="*/ 354 h 640"/>
                  <a:gd name="T40" fmla="*/ 592 w 1356"/>
                  <a:gd name="T41" fmla="*/ 354 h 640"/>
                  <a:gd name="T42" fmla="*/ 592 w 1356"/>
                  <a:gd name="T43" fmla="*/ 334 h 640"/>
                  <a:gd name="T44" fmla="*/ 620 w 1356"/>
                  <a:gd name="T45" fmla="*/ 334 h 640"/>
                  <a:gd name="T46" fmla="*/ 620 w 1356"/>
                  <a:gd name="T47" fmla="*/ 316 h 640"/>
                  <a:gd name="T48" fmla="*/ 658 w 1356"/>
                  <a:gd name="T49" fmla="*/ 316 h 640"/>
                  <a:gd name="T50" fmla="*/ 658 w 1356"/>
                  <a:gd name="T51" fmla="*/ 294 h 640"/>
                  <a:gd name="T52" fmla="*/ 686 w 1356"/>
                  <a:gd name="T53" fmla="*/ 294 h 640"/>
                  <a:gd name="T54" fmla="*/ 686 w 1356"/>
                  <a:gd name="T55" fmla="*/ 272 h 640"/>
                  <a:gd name="T56" fmla="*/ 730 w 1356"/>
                  <a:gd name="T57" fmla="*/ 272 h 640"/>
                  <a:gd name="T58" fmla="*/ 730 w 1356"/>
                  <a:gd name="T59" fmla="*/ 248 h 640"/>
                  <a:gd name="T60" fmla="*/ 756 w 1356"/>
                  <a:gd name="T61" fmla="*/ 248 h 640"/>
                  <a:gd name="T62" fmla="*/ 756 w 1356"/>
                  <a:gd name="T63" fmla="*/ 234 h 640"/>
                  <a:gd name="T64" fmla="*/ 828 w 1356"/>
                  <a:gd name="T65" fmla="*/ 234 h 640"/>
                  <a:gd name="T66" fmla="*/ 828 w 1356"/>
                  <a:gd name="T67" fmla="*/ 216 h 640"/>
                  <a:gd name="T68" fmla="*/ 864 w 1356"/>
                  <a:gd name="T69" fmla="*/ 216 h 640"/>
                  <a:gd name="T70" fmla="*/ 864 w 1356"/>
                  <a:gd name="T71" fmla="*/ 198 h 640"/>
                  <a:gd name="T72" fmla="*/ 922 w 1356"/>
                  <a:gd name="T73" fmla="*/ 198 h 640"/>
                  <a:gd name="T74" fmla="*/ 922 w 1356"/>
                  <a:gd name="T75" fmla="*/ 180 h 640"/>
                  <a:gd name="T76" fmla="*/ 970 w 1356"/>
                  <a:gd name="T77" fmla="*/ 180 h 640"/>
                  <a:gd name="T78" fmla="*/ 970 w 1356"/>
                  <a:gd name="T79" fmla="*/ 154 h 640"/>
                  <a:gd name="T80" fmla="*/ 1084 w 1356"/>
                  <a:gd name="T81" fmla="*/ 154 h 640"/>
                  <a:gd name="T82" fmla="*/ 1084 w 1356"/>
                  <a:gd name="T83" fmla="*/ 134 h 640"/>
                  <a:gd name="T84" fmla="*/ 1128 w 1356"/>
                  <a:gd name="T85" fmla="*/ 134 h 640"/>
                  <a:gd name="T86" fmla="*/ 1128 w 1356"/>
                  <a:gd name="T87" fmla="*/ 112 h 640"/>
                  <a:gd name="T88" fmla="*/ 1190 w 1356"/>
                  <a:gd name="T89" fmla="*/ 112 h 640"/>
                  <a:gd name="T90" fmla="*/ 1190 w 1356"/>
                  <a:gd name="T91" fmla="*/ 96 h 640"/>
                  <a:gd name="T92" fmla="*/ 1228 w 1356"/>
                  <a:gd name="T93" fmla="*/ 96 h 640"/>
                  <a:gd name="T94" fmla="*/ 1228 w 1356"/>
                  <a:gd name="T95" fmla="*/ 80 h 640"/>
                  <a:gd name="T96" fmla="*/ 1278 w 1356"/>
                  <a:gd name="T97" fmla="*/ 80 h 640"/>
                  <a:gd name="T98" fmla="*/ 1278 w 1356"/>
                  <a:gd name="T99" fmla="*/ 30 h 640"/>
                  <a:gd name="T100" fmla="*/ 1326 w 1356"/>
                  <a:gd name="T101" fmla="*/ 30 h 640"/>
                  <a:gd name="T102" fmla="*/ 1326 w 1356"/>
                  <a:gd name="T103" fmla="*/ 0 h 640"/>
                  <a:gd name="T104" fmla="*/ 1356 w 1356"/>
                  <a:gd name="T105"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6" h="640">
                    <a:moveTo>
                      <a:pt x="0" y="640"/>
                    </a:moveTo>
                    <a:lnTo>
                      <a:pt x="0" y="612"/>
                    </a:lnTo>
                    <a:lnTo>
                      <a:pt x="60" y="612"/>
                    </a:lnTo>
                    <a:lnTo>
                      <a:pt x="58" y="578"/>
                    </a:lnTo>
                    <a:lnTo>
                      <a:pt x="80" y="578"/>
                    </a:lnTo>
                    <a:lnTo>
                      <a:pt x="80" y="550"/>
                    </a:lnTo>
                    <a:lnTo>
                      <a:pt x="112" y="550"/>
                    </a:lnTo>
                    <a:lnTo>
                      <a:pt x="112" y="532"/>
                    </a:lnTo>
                    <a:lnTo>
                      <a:pt x="174" y="532"/>
                    </a:lnTo>
                    <a:lnTo>
                      <a:pt x="174" y="514"/>
                    </a:lnTo>
                    <a:lnTo>
                      <a:pt x="210" y="514"/>
                    </a:lnTo>
                    <a:lnTo>
                      <a:pt x="210" y="496"/>
                    </a:lnTo>
                    <a:lnTo>
                      <a:pt x="262" y="496"/>
                    </a:lnTo>
                    <a:lnTo>
                      <a:pt x="262" y="452"/>
                    </a:lnTo>
                    <a:lnTo>
                      <a:pt x="344" y="452"/>
                    </a:lnTo>
                    <a:lnTo>
                      <a:pt x="344" y="416"/>
                    </a:lnTo>
                    <a:lnTo>
                      <a:pt x="484" y="416"/>
                    </a:lnTo>
                    <a:lnTo>
                      <a:pt x="484" y="384"/>
                    </a:lnTo>
                    <a:lnTo>
                      <a:pt x="538" y="384"/>
                    </a:lnTo>
                    <a:lnTo>
                      <a:pt x="538" y="354"/>
                    </a:lnTo>
                    <a:lnTo>
                      <a:pt x="592" y="354"/>
                    </a:lnTo>
                    <a:lnTo>
                      <a:pt x="592" y="334"/>
                    </a:lnTo>
                    <a:lnTo>
                      <a:pt x="620" y="334"/>
                    </a:lnTo>
                    <a:lnTo>
                      <a:pt x="620" y="316"/>
                    </a:lnTo>
                    <a:lnTo>
                      <a:pt x="658" y="316"/>
                    </a:lnTo>
                    <a:lnTo>
                      <a:pt x="658" y="294"/>
                    </a:lnTo>
                    <a:lnTo>
                      <a:pt x="686" y="294"/>
                    </a:lnTo>
                    <a:lnTo>
                      <a:pt x="686" y="272"/>
                    </a:lnTo>
                    <a:lnTo>
                      <a:pt x="730" y="272"/>
                    </a:lnTo>
                    <a:lnTo>
                      <a:pt x="730" y="248"/>
                    </a:lnTo>
                    <a:lnTo>
                      <a:pt x="756" y="248"/>
                    </a:lnTo>
                    <a:lnTo>
                      <a:pt x="756" y="234"/>
                    </a:lnTo>
                    <a:lnTo>
                      <a:pt x="828" y="234"/>
                    </a:lnTo>
                    <a:lnTo>
                      <a:pt x="828" y="216"/>
                    </a:lnTo>
                    <a:lnTo>
                      <a:pt x="864" y="216"/>
                    </a:lnTo>
                    <a:lnTo>
                      <a:pt x="864" y="198"/>
                    </a:lnTo>
                    <a:lnTo>
                      <a:pt x="922" y="198"/>
                    </a:lnTo>
                    <a:lnTo>
                      <a:pt x="922" y="180"/>
                    </a:lnTo>
                    <a:lnTo>
                      <a:pt x="970" y="180"/>
                    </a:lnTo>
                    <a:lnTo>
                      <a:pt x="970" y="154"/>
                    </a:lnTo>
                    <a:lnTo>
                      <a:pt x="1084" y="154"/>
                    </a:lnTo>
                    <a:lnTo>
                      <a:pt x="1084" y="134"/>
                    </a:lnTo>
                    <a:lnTo>
                      <a:pt x="1128" y="134"/>
                    </a:lnTo>
                    <a:lnTo>
                      <a:pt x="1128" y="112"/>
                    </a:lnTo>
                    <a:lnTo>
                      <a:pt x="1190" y="112"/>
                    </a:lnTo>
                    <a:lnTo>
                      <a:pt x="1190" y="96"/>
                    </a:lnTo>
                    <a:lnTo>
                      <a:pt x="1228" y="96"/>
                    </a:lnTo>
                    <a:lnTo>
                      <a:pt x="1228" y="80"/>
                    </a:lnTo>
                    <a:lnTo>
                      <a:pt x="1278" y="80"/>
                    </a:lnTo>
                    <a:lnTo>
                      <a:pt x="1278" y="30"/>
                    </a:lnTo>
                    <a:lnTo>
                      <a:pt x="1326" y="30"/>
                    </a:lnTo>
                    <a:lnTo>
                      <a:pt x="1326" y="0"/>
                    </a:lnTo>
                    <a:lnTo>
                      <a:pt x="1356" y="0"/>
                    </a:lnTo>
                  </a:path>
                </a:pathLst>
              </a:custGeom>
              <a:noFill/>
              <a:ln w="28575" cmpd="sng">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85" name="Freeform 57"/>
              <p:cNvSpPr>
                <a:spLocks/>
              </p:cNvSpPr>
              <p:nvPr/>
            </p:nvSpPr>
            <p:spPr bwMode="auto">
              <a:xfrm>
                <a:off x="2618" y="2058"/>
                <a:ext cx="1468" cy="634"/>
              </a:xfrm>
              <a:custGeom>
                <a:avLst/>
                <a:gdLst>
                  <a:gd name="T0" fmla="*/ 0 w 1468"/>
                  <a:gd name="T1" fmla="*/ 634 h 634"/>
                  <a:gd name="T2" fmla="*/ 34 w 1468"/>
                  <a:gd name="T3" fmla="*/ 634 h 634"/>
                  <a:gd name="T4" fmla="*/ 34 w 1468"/>
                  <a:gd name="T5" fmla="*/ 606 h 634"/>
                  <a:gd name="T6" fmla="*/ 68 w 1468"/>
                  <a:gd name="T7" fmla="*/ 606 h 634"/>
                  <a:gd name="T8" fmla="*/ 68 w 1468"/>
                  <a:gd name="T9" fmla="*/ 576 h 634"/>
                  <a:gd name="T10" fmla="*/ 122 w 1468"/>
                  <a:gd name="T11" fmla="*/ 576 h 634"/>
                  <a:gd name="T12" fmla="*/ 122 w 1468"/>
                  <a:gd name="T13" fmla="*/ 556 h 634"/>
                  <a:gd name="T14" fmla="*/ 152 w 1468"/>
                  <a:gd name="T15" fmla="*/ 556 h 634"/>
                  <a:gd name="T16" fmla="*/ 152 w 1468"/>
                  <a:gd name="T17" fmla="*/ 536 h 634"/>
                  <a:gd name="T18" fmla="*/ 226 w 1468"/>
                  <a:gd name="T19" fmla="*/ 536 h 634"/>
                  <a:gd name="T20" fmla="*/ 226 w 1468"/>
                  <a:gd name="T21" fmla="*/ 516 h 634"/>
                  <a:gd name="T22" fmla="*/ 274 w 1468"/>
                  <a:gd name="T23" fmla="*/ 516 h 634"/>
                  <a:gd name="T24" fmla="*/ 274 w 1468"/>
                  <a:gd name="T25" fmla="*/ 500 h 634"/>
                  <a:gd name="T26" fmla="*/ 320 w 1468"/>
                  <a:gd name="T27" fmla="*/ 500 h 634"/>
                  <a:gd name="T28" fmla="*/ 320 w 1468"/>
                  <a:gd name="T29" fmla="*/ 484 h 634"/>
                  <a:gd name="T30" fmla="*/ 360 w 1468"/>
                  <a:gd name="T31" fmla="*/ 484 h 634"/>
                  <a:gd name="T32" fmla="*/ 360 w 1468"/>
                  <a:gd name="T33" fmla="*/ 456 h 634"/>
                  <a:gd name="T34" fmla="*/ 486 w 1468"/>
                  <a:gd name="T35" fmla="*/ 456 h 634"/>
                  <a:gd name="T36" fmla="*/ 486 w 1468"/>
                  <a:gd name="T37" fmla="*/ 420 h 634"/>
                  <a:gd name="T38" fmla="*/ 538 w 1468"/>
                  <a:gd name="T39" fmla="*/ 420 h 634"/>
                  <a:gd name="T40" fmla="*/ 538 w 1468"/>
                  <a:gd name="T41" fmla="*/ 386 h 634"/>
                  <a:gd name="T42" fmla="*/ 572 w 1468"/>
                  <a:gd name="T43" fmla="*/ 386 h 634"/>
                  <a:gd name="T44" fmla="*/ 572 w 1468"/>
                  <a:gd name="T45" fmla="*/ 368 h 634"/>
                  <a:gd name="T46" fmla="*/ 600 w 1468"/>
                  <a:gd name="T47" fmla="*/ 368 h 634"/>
                  <a:gd name="T48" fmla="*/ 600 w 1468"/>
                  <a:gd name="T49" fmla="*/ 346 h 634"/>
                  <a:gd name="T50" fmla="*/ 644 w 1468"/>
                  <a:gd name="T51" fmla="*/ 346 h 634"/>
                  <a:gd name="T52" fmla="*/ 644 w 1468"/>
                  <a:gd name="T53" fmla="*/ 326 h 634"/>
                  <a:gd name="T54" fmla="*/ 680 w 1468"/>
                  <a:gd name="T55" fmla="*/ 326 h 634"/>
                  <a:gd name="T56" fmla="*/ 680 w 1468"/>
                  <a:gd name="T57" fmla="*/ 290 h 634"/>
                  <a:gd name="T58" fmla="*/ 712 w 1468"/>
                  <a:gd name="T59" fmla="*/ 290 h 634"/>
                  <a:gd name="T60" fmla="*/ 712 w 1468"/>
                  <a:gd name="T61" fmla="*/ 254 h 634"/>
                  <a:gd name="T62" fmla="*/ 738 w 1468"/>
                  <a:gd name="T63" fmla="*/ 254 h 634"/>
                  <a:gd name="T64" fmla="*/ 738 w 1468"/>
                  <a:gd name="T65" fmla="*/ 228 h 634"/>
                  <a:gd name="T66" fmla="*/ 888 w 1468"/>
                  <a:gd name="T67" fmla="*/ 228 h 634"/>
                  <a:gd name="T68" fmla="*/ 888 w 1468"/>
                  <a:gd name="T69" fmla="*/ 204 h 634"/>
                  <a:gd name="T70" fmla="*/ 924 w 1468"/>
                  <a:gd name="T71" fmla="*/ 204 h 634"/>
                  <a:gd name="T72" fmla="*/ 924 w 1468"/>
                  <a:gd name="T73" fmla="*/ 184 h 634"/>
                  <a:gd name="T74" fmla="*/ 972 w 1468"/>
                  <a:gd name="T75" fmla="*/ 184 h 634"/>
                  <a:gd name="T76" fmla="*/ 972 w 1468"/>
                  <a:gd name="T77" fmla="*/ 168 h 634"/>
                  <a:gd name="T78" fmla="*/ 1044 w 1468"/>
                  <a:gd name="T79" fmla="*/ 168 h 634"/>
                  <a:gd name="T80" fmla="*/ 1044 w 1468"/>
                  <a:gd name="T81" fmla="*/ 148 h 634"/>
                  <a:gd name="T82" fmla="*/ 1106 w 1468"/>
                  <a:gd name="T83" fmla="*/ 148 h 634"/>
                  <a:gd name="T84" fmla="*/ 1106 w 1468"/>
                  <a:gd name="T85" fmla="*/ 122 h 634"/>
                  <a:gd name="T86" fmla="*/ 1138 w 1468"/>
                  <a:gd name="T87" fmla="*/ 122 h 634"/>
                  <a:gd name="T88" fmla="*/ 1138 w 1468"/>
                  <a:gd name="T89" fmla="*/ 96 h 634"/>
                  <a:gd name="T90" fmla="*/ 1310 w 1468"/>
                  <a:gd name="T91" fmla="*/ 96 h 634"/>
                  <a:gd name="T92" fmla="*/ 1310 w 1468"/>
                  <a:gd name="T93" fmla="*/ 64 h 634"/>
                  <a:gd name="T94" fmla="*/ 1374 w 1468"/>
                  <a:gd name="T95" fmla="*/ 64 h 634"/>
                  <a:gd name="T96" fmla="*/ 1374 w 1468"/>
                  <a:gd name="T97" fmla="*/ 44 h 634"/>
                  <a:gd name="T98" fmla="*/ 1468 w 1468"/>
                  <a:gd name="T99" fmla="*/ 44 h 634"/>
                  <a:gd name="T100" fmla="*/ 1468 w 1468"/>
                  <a:gd name="T101" fmla="*/ 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68" h="634">
                    <a:moveTo>
                      <a:pt x="0" y="634"/>
                    </a:moveTo>
                    <a:lnTo>
                      <a:pt x="34" y="634"/>
                    </a:lnTo>
                    <a:lnTo>
                      <a:pt x="34" y="606"/>
                    </a:lnTo>
                    <a:lnTo>
                      <a:pt x="68" y="606"/>
                    </a:lnTo>
                    <a:lnTo>
                      <a:pt x="68" y="576"/>
                    </a:lnTo>
                    <a:lnTo>
                      <a:pt x="122" y="576"/>
                    </a:lnTo>
                    <a:lnTo>
                      <a:pt x="122" y="556"/>
                    </a:lnTo>
                    <a:lnTo>
                      <a:pt x="152" y="556"/>
                    </a:lnTo>
                    <a:lnTo>
                      <a:pt x="152" y="536"/>
                    </a:lnTo>
                    <a:lnTo>
                      <a:pt x="226" y="536"/>
                    </a:lnTo>
                    <a:lnTo>
                      <a:pt x="226" y="516"/>
                    </a:lnTo>
                    <a:lnTo>
                      <a:pt x="274" y="516"/>
                    </a:lnTo>
                    <a:lnTo>
                      <a:pt x="274" y="500"/>
                    </a:lnTo>
                    <a:lnTo>
                      <a:pt x="320" y="500"/>
                    </a:lnTo>
                    <a:lnTo>
                      <a:pt x="320" y="484"/>
                    </a:lnTo>
                    <a:lnTo>
                      <a:pt x="360" y="484"/>
                    </a:lnTo>
                    <a:lnTo>
                      <a:pt x="360" y="456"/>
                    </a:lnTo>
                    <a:lnTo>
                      <a:pt x="486" y="456"/>
                    </a:lnTo>
                    <a:lnTo>
                      <a:pt x="486" y="420"/>
                    </a:lnTo>
                    <a:lnTo>
                      <a:pt x="538" y="420"/>
                    </a:lnTo>
                    <a:lnTo>
                      <a:pt x="538" y="386"/>
                    </a:lnTo>
                    <a:lnTo>
                      <a:pt x="572" y="386"/>
                    </a:lnTo>
                    <a:lnTo>
                      <a:pt x="572" y="368"/>
                    </a:lnTo>
                    <a:lnTo>
                      <a:pt x="600" y="368"/>
                    </a:lnTo>
                    <a:lnTo>
                      <a:pt x="600" y="346"/>
                    </a:lnTo>
                    <a:lnTo>
                      <a:pt x="644" y="346"/>
                    </a:lnTo>
                    <a:lnTo>
                      <a:pt x="644" y="326"/>
                    </a:lnTo>
                    <a:lnTo>
                      <a:pt x="680" y="326"/>
                    </a:lnTo>
                    <a:lnTo>
                      <a:pt x="680" y="290"/>
                    </a:lnTo>
                    <a:lnTo>
                      <a:pt x="712" y="290"/>
                    </a:lnTo>
                    <a:lnTo>
                      <a:pt x="712" y="254"/>
                    </a:lnTo>
                    <a:lnTo>
                      <a:pt x="738" y="254"/>
                    </a:lnTo>
                    <a:lnTo>
                      <a:pt x="738" y="228"/>
                    </a:lnTo>
                    <a:lnTo>
                      <a:pt x="888" y="228"/>
                    </a:lnTo>
                    <a:lnTo>
                      <a:pt x="888" y="204"/>
                    </a:lnTo>
                    <a:lnTo>
                      <a:pt x="924" y="204"/>
                    </a:lnTo>
                    <a:lnTo>
                      <a:pt x="924" y="184"/>
                    </a:lnTo>
                    <a:lnTo>
                      <a:pt x="972" y="184"/>
                    </a:lnTo>
                    <a:lnTo>
                      <a:pt x="972" y="168"/>
                    </a:lnTo>
                    <a:lnTo>
                      <a:pt x="1044" y="168"/>
                    </a:lnTo>
                    <a:lnTo>
                      <a:pt x="1044" y="148"/>
                    </a:lnTo>
                    <a:lnTo>
                      <a:pt x="1106" y="148"/>
                    </a:lnTo>
                    <a:lnTo>
                      <a:pt x="1106" y="122"/>
                    </a:lnTo>
                    <a:lnTo>
                      <a:pt x="1138" y="122"/>
                    </a:lnTo>
                    <a:lnTo>
                      <a:pt x="1138" y="96"/>
                    </a:lnTo>
                    <a:lnTo>
                      <a:pt x="1310" y="96"/>
                    </a:lnTo>
                    <a:lnTo>
                      <a:pt x="1310" y="64"/>
                    </a:lnTo>
                    <a:lnTo>
                      <a:pt x="1374" y="64"/>
                    </a:lnTo>
                    <a:lnTo>
                      <a:pt x="1374" y="44"/>
                    </a:lnTo>
                    <a:lnTo>
                      <a:pt x="1468" y="44"/>
                    </a:lnTo>
                    <a:lnTo>
                      <a:pt x="1468" y="0"/>
                    </a:lnTo>
                  </a:path>
                </a:pathLst>
              </a:custGeom>
              <a:noFill/>
              <a:ln w="28575" cmpd="sng">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grpSp>
        <p:sp>
          <p:nvSpPr>
            <p:cNvPr id="124986" name="Freeform 58"/>
            <p:cNvSpPr>
              <a:spLocks/>
            </p:cNvSpPr>
            <p:nvPr/>
          </p:nvSpPr>
          <p:spPr bwMode="auto">
            <a:xfrm>
              <a:off x="4086" y="1260"/>
              <a:ext cx="1130" cy="798"/>
            </a:xfrm>
            <a:custGeom>
              <a:avLst/>
              <a:gdLst>
                <a:gd name="T0" fmla="*/ 0 w 1130"/>
                <a:gd name="T1" fmla="*/ 798 h 798"/>
                <a:gd name="T2" fmla="*/ 110 w 1130"/>
                <a:gd name="T3" fmla="*/ 798 h 798"/>
                <a:gd name="T4" fmla="*/ 110 w 1130"/>
                <a:gd name="T5" fmla="*/ 768 h 798"/>
                <a:gd name="T6" fmla="*/ 154 w 1130"/>
                <a:gd name="T7" fmla="*/ 768 h 798"/>
                <a:gd name="T8" fmla="*/ 154 w 1130"/>
                <a:gd name="T9" fmla="*/ 720 h 798"/>
                <a:gd name="T10" fmla="*/ 190 w 1130"/>
                <a:gd name="T11" fmla="*/ 720 h 798"/>
                <a:gd name="T12" fmla="*/ 190 w 1130"/>
                <a:gd name="T13" fmla="*/ 698 h 798"/>
                <a:gd name="T14" fmla="*/ 256 w 1130"/>
                <a:gd name="T15" fmla="*/ 698 h 798"/>
                <a:gd name="T16" fmla="*/ 256 w 1130"/>
                <a:gd name="T17" fmla="*/ 678 h 798"/>
                <a:gd name="T18" fmla="*/ 314 w 1130"/>
                <a:gd name="T19" fmla="*/ 678 h 798"/>
                <a:gd name="T20" fmla="*/ 314 w 1130"/>
                <a:gd name="T21" fmla="*/ 656 h 798"/>
                <a:gd name="T22" fmla="*/ 394 w 1130"/>
                <a:gd name="T23" fmla="*/ 656 h 798"/>
                <a:gd name="T24" fmla="*/ 394 w 1130"/>
                <a:gd name="T25" fmla="*/ 572 h 798"/>
                <a:gd name="T26" fmla="*/ 432 w 1130"/>
                <a:gd name="T27" fmla="*/ 572 h 798"/>
                <a:gd name="T28" fmla="*/ 432 w 1130"/>
                <a:gd name="T29" fmla="*/ 550 h 798"/>
                <a:gd name="T30" fmla="*/ 516 w 1130"/>
                <a:gd name="T31" fmla="*/ 550 h 798"/>
                <a:gd name="T32" fmla="*/ 516 w 1130"/>
                <a:gd name="T33" fmla="*/ 508 h 798"/>
                <a:gd name="T34" fmla="*/ 564 w 1130"/>
                <a:gd name="T35" fmla="*/ 508 h 798"/>
                <a:gd name="T36" fmla="*/ 564 w 1130"/>
                <a:gd name="T37" fmla="*/ 484 h 798"/>
                <a:gd name="T38" fmla="*/ 594 w 1130"/>
                <a:gd name="T39" fmla="*/ 484 h 798"/>
                <a:gd name="T40" fmla="*/ 594 w 1130"/>
                <a:gd name="T41" fmla="*/ 448 h 798"/>
                <a:gd name="T42" fmla="*/ 644 w 1130"/>
                <a:gd name="T43" fmla="*/ 448 h 798"/>
                <a:gd name="T44" fmla="*/ 644 w 1130"/>
                <a:gd name="T45" fmla="*/ 424 h 798"/>
                <a:gd name="T46" fmla="*/ 680 w 1130"/>
                <a:gd name="T47" fmla="*/ 424 h 798"/>
                <a:gd name="T48" fmla="*/ 680 w 1130"/>
                <a:gd name="T49" fmla="*/ 400 h 798"/>
                <a:gd name="T50" fmla="*/ 714 w 1130"/>
                <a:gd name="T51" fmla="*/ 400 h 798"/>
                <a:gd name="T52" fmla="*/ 714 w 1130"/>
                <a:gd name="T53" fmla="*/ 364 h 798"/>
                <a:gd name="T54" fmla="*/ 778 w 1130"/>
                <a:gd name="T55" fmla="*/ 364 h 798"/>
                <a:gd name="T56" fmla="*/ 778 w 1130"/>
                <a:gd name="T57" fmla="*/ 330 h 798"/>
                <a:gd name="T58" fmla="*/ 844 w 1130"/>
                <a:gd name="T59" fmla="*/ 330 h 798"/>
                <a:gd name="T60" fmla="*/ 844 w 1130"/>
                <a:gd name="T61" fmla="*/ 250 h 798"/>
                <a:gd name="T62" fmla="*/ 862 w 1130"/>
                <a:gd name="T63" fmla="*/ 250 h 798"/>
                <a:gd name="T64" fmla="*/ 862 w 1130"/>
                <a:gd name="T65" fmla="*/ 208 h 798"/>
                <a:gd name="T66" fmla="*/ 948 w 1130"/>
                <a:gd name="T67" fmla="*/ 208 h 798"/>
                <a:gd name="T68" fmla="*/ 948 w 1130"/>
                <a:gd name="T69" fmla="*/ 174 h 798"/>
                <a:gd name="T70" fmla="*/ 980 w 1130"/>
                <a:gd name="T71" fmla="*/ 174 h 798"/>
                <a:gd name="T72" fmla="*/ 980 w 1130"/>
                <a:gd name="T73" fmla="*/ 108 h 798"/>
                <a:gd name="T74" fmla="*/ 1018 w 1130"/>
                <a:gd name="T75" fmla="*/ 108 h 798"/>
                <a:gd name="T76" fmla="*/ 1018 w 1130"/>
                <a:gd name="T77" fmla="*/ 80 h 798"/>
                <a:gd name="T78" fmla="*/ 1042 w 1130"/>
                <a:gd name="T79" fmla="*/ 80 h 798"/>
                <a:gd name="T80" fmla="*/ 1042 w 1130"/>
                <a:gd name="T81" fmla="*/ 44 h 798"/>
                <a:gd name="T82" fmla="*/ 1064 w 1130"/>
                <a:gd name="T83" fmla="*/ 44 h 798"/>
                <a:gd name="T84" fmla="*/ 1064 w 1130"/>
                <a:gd name="T85" fmla="*/ 0 h 798"/>
                <a:gd name="T86" fmla="*/ 1130 w 1130"/>
                <a:gd name="T87"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0" h="798">
                  <a:moveTo>
                    <a:pt x="0" y="798"/>
                  </a:moveTo>
                  <a:lnTo>
                    <a:pt x="110" y="798"/>
                  </a:lnTo>
                  <a:lnTo>
                    <a:pt x="110" y="768"/>
                  </a:lnTo>
                  <a:lnTo>
                    <a:pt x="154" y="768"/>
                  </a:lnTo>
                  <a:lnTo>
                    <a:pt x="154" y="720"/>
                  </a:lnTo>
                  <a:lnTo>
                    <a:pt x="190" y="720"/>
                  </a:lnTo>
                  <a:lnTo>
                    <a:pt x="190" y="698"/>
                  </a:lnTo>
                  <a:lnTo>
                    <a:pt x="256" y="698"/>
                  </a:lnTo>
                  <a:lnTo>
                    <a:pt x="256" y="678"/>
                  </a:lnTo>
                  <a:lnTo>
                    <a:pt x="314" y="678"/>
                  </a:lnTo>
                  <a:lnTo>
                    <a:pt x="314" y="656"/>
                  </a:lnTo>
                  <a:lnTo>
                    <a:pt x="394" y="656"/>
                  </a:lnTo>
                  <a:lnTo>
                    <a:pt x="394" y="572"/>
                  </a:lnTo>
                  <a:lnTo>
                    <a:pt x="432" y="572"/>
                  </a:lnTo>
                  <a:lnTo>
                    <a:pt x="432" y="550"/>
                  </a:lnTo>
                  <a:lnTo>
                    <a:pt x="516" y="550"/>
                  </a:lnTo>
                  <a:lnTo>
                    <a:pt x="516" y="508"/>
                  </a:lnTo>
                  <a:lnTo>
                    <a:pt x="564" y="508"/>
                  </a:lnTo>
                  <a:lnTo>
                    <a:pt x="564" y="484"/>
                  </a:lnTo>
                  <a:lnTo>
                    <a:pt x="594" y="484"/>
                  </a:lnTo>
                  <a:lnTo>
                    <a:pt x="594" y="448"/>
                  </a:lnTo>
                  <a:lnTo>
                    <a:pt x="644" y="448"/>
                  </a:lnTo>
                  <a:lnTo>
                    <a:pt x="644" y="424"/>
                  </a:lnTo>
                  <a:lnTo>
                    <a:pt x="680" y="424"/>
                  </a:lnTo>
                  <a:lnTo>
                    <a:pt x="680" y="400"/>
                  </a:lnTo>
                  <a:lnTo>
                    <a:pt x="714" y="400"/>
                  </a:lnTo>
                  <a:lnTo>
                    <a:pt x="714" y="364"/>
                  </a:lnTo>
                  <a:lnTo>
                    <a:pt x="778" y="364"/>
                  </a:lnTo>
                  <a:lnTo>
                    <a:pt x="778" y="330"/>
                  </a:lnTo>
                  <a:lnTo>
                    <a:pt x="844" y="330"/>
                  </a:lnTo>
                  <a:lnTo>
                    <a:pt x="844" y="250"/>
                  </a:lnTo>
                  <a:lnTo>
                    <a:pt x="862" y="250"/>
                  </a:lnTo>
                  <a:lnTo>
                    <a:pt x="862" y="208"/>
                  </a:lnTo>
                  <a:lnTo>
                    <a:pt x="948" y="208"/>
                  </a:lnTo>
                  <a:lnTo>
                    <a:pt x="948" y="174"/>
                  </a:lnTo>
                  <a:lnTo>
                    <a:pt x="980" y="174"/>
                  </a:lnTo>
                  <a:lnTo>
                    <a:pt x="980" y="108"/>
                  </a:lnTo>
                  <a:lnTo>
                    <a:pt x="1018" y="108"/>
                  </a:lnTo>
                  <a:lnTo>
                    <a:pt x="1018" y="80"/>
                  </a:lnTo>
                  <a:lnTo>
                    <a:pt x="1042" y="80"/>
                  </a:lnTo>
                  <a:lnTo>
                    <a:pt x="1042" y="44"/>
                  </a:lnTo>
                  <a:lnTo>
                    <a:pt x="1064" y="44"/>
                  </a:lnTo>
                  <a:lnTo>
                    <a:pt x="1064" y="0"/>
                  </a:lnTo>
                  <a:lnTo>
                    <a:pt x="1130" y="0"/>
                  </a:lnTo>
                </a:path>
              </a:pathLst>
            </a:custGeom>
            <a:noFill/>
            <a:ln w="28575" cmpd="sng">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grpSp>
      <p:sp>
        <p:nvSpPr>
          <p:cNvPr id="124989" name="Rectangle 61"/>
          <p:cNvSpPr>
            <a:spLocks noChangeArrowheads="1"/>
          </p:cNvSpPr>
          <p:nvPr/>
        </p:nvSpPr>
        <p:spPr bwMode="auto">
          <a:xfrm>
            <a:off x="8027988" y="2176463"/>
            <a:ext cx="933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GB" b="1">
                <a:solidFill>
                  <a:srgbClr val="FFFFFF"/>
                </a:solidFill>
                <a:ea typeface="MS PGothic" pitchFamily="34" charset="-128"/>
              </a:rPr>
              <a:t>RRR</a:t>
            </a:r>
          </a:p>
          <a:p>
            <a:pPr algn="ctr" eaLnBrk="0" hangingPunct="0"/>
            <a:r>
              <a:rPr lang="en-GB" b="1">
                <a:solidFill>
                  <a:srgbClr val="FFFFFF"/>
                </a:solidFill>
                <a:ea typeface="MS PGothic" pitchFamily="34" charset="-128"/>
              </a:rPr>
              <a:t>34%</a:t>
            </a:r>
            <a:endParaRPr lang="en-US" b="1">
              <a:solidFill>
                <a:srgbClr val="FFFFFF"/>
              </a:solidFill>
              <a:ea typeface="MS PGothic" pitchFamily="34" charset="-128"/>
            </a:endParaRPr>
          </a:p>
        </p:txBody>
      </p:sp>
      <p:sp>
        <p:nvSpPr>
          <p:cNvPr id="124990" name="Line 62"/>
          <p:cNvSpPr>
            <a:spLocks noChangeShapeType="1"/>
          </p:cNvSpPr>
          <p:nvPr/>
        </p:nvSpPr>
        <p:spPr bwMode="auto">
          <a:xfrm flipH="1">
            <a:off x="8115300" y="1989138"/>
            <a:ext cx="12700" cy="1065212"/>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4992" name="Text Box 64"/>
          <p:cNvSpPr txBox="1">
            <a:spLocks noChangeArrowheads="1"/>
          </p:cNvSpPr>
          <p:nvPr/>
        </p:nvSpPr>
        <p:spPr bwMode="auto">
          <a:xfrm>
            <a:off x="117475" y="6437313"/>
            <a:ext cx="8785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sz="1400">
                <a:solidFill>
                  <a:srgbClr val="000000"/>
                </a:solidFill>
              </a:rPr>
              <a:t>N Engl J Med 2009;361.</a:t>
            </a:r>
          </a:p>
        </p:txBody>
      </p:sp>
    </p:spTree>
    <p:extLst>
      <p:ext uri="{BB962C8B-B14F-4D97-AF65-F5344CB8AC3E}">
        <p14:creationId xmlns:p14="http://schemas.microsoft.com/office/powerpoint/2010/main" val="10818431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166688" y="115888"/>
            <a:ext cx="878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solidFill>
                  <a:srgbClr val="000000"/>
                </a:solidFill>
              </a:rPr>
              <a:t>Re-LY – Intracranial Bleeding</a:t>
            </a:r>
          </a:p>
        </p:txBody>
      </p:sp>
      <p:sp>
        <p:nvSpPr>
          <p:cNvPr id="126979" name="Line 3"/>
          <p:cNvSpPr>
            <a:spLocks noChangeShapeType="1"/>
          </p:cNvSpPr>
          <p:nvPr/>
        </p:nvSpPr>
        <p:spPr bwMode="auto">
          <a:xfrm>
            <a:off x="323850" y="647700"/>
            <a:ext cx="8464550" cy="6350"/>
          </a:xfrm>
          <a:prstGeom prst="line">
            <a:avLst/>
          </a:prstGeom>
          <a:noFill/>
          <a:ln w="317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6980" name="Text Box 4"/>
          <p:cNvSpPr txBox="1">
            <a:spLocks noChangeArrowheads="1"/>
          </p:cNvSpPr>
          <p:nvPr/>
        </p:nvSpPr>
        <p:spPr bwMode="auto">
          <a:xfrm>
            <a:off x="117475" y="6437313"/>
            <a:ext cx="8785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sz="1400">
                <a:solidFill>
                  <a:srgbClr val="000000"/>
                </a:solidFill>
              </a:rPr>
              <a:t>Conolly S, ESC 2009</a:t>
            </a:r>
          </a:p>
        </p:txBody>
      </p:sp>
      <p:pic>
        <p:nvPicPr>
          <p:cNvPr id="1269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901700"/>
            <a:ext cx="7635875"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9050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166688" y="115888"/>
            <a:ext cx="878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solidFill>
                  <a:srgbClr val="000000"/>
                </a:solidFill>
              </a:rPr>
              <a:t>Re-LY </a:t>
            </a:r>
            <a:r>
              <a:rPr lang="en-US" sz="2400" b="1" smtClean="0">
                <a:solidFill>
                  <a:srgbClr val="000000"/>
                </a:solidFill>
              </a:rPr>
              <a:t>– Bleeding events</a:t>
            </a:r>
            <a:endParaRPr lang="en-US" sz="2400" b="1">
              <a:solidFill>
                <a:srgbClr val="000000"/>
              </a:solidFill>
            </a:endParaRPr>
          </a:p>
        </p:txBody>
      </p:sp>
      <p:sp>
        <p:nvSpPr>
          <p:cNvPr id="126979" name="Line 3"/>
          <p:cNvSpPr>
            <a:spLocks noChangeShapeType="1"/>
          </p:cNvSpPr>
          <p:nvPr/>
        </p:nvSpPr>
        <p:spPr bwMode="auto">
          <a:xfrm>
            <a:off x="323850" y="647700"/>
            <a:ext cx="8464550" cy="6350"/>
          </a:xfrm>
          <a:prstGeom prst="line">
            <a:avLst/>
          </a:prstGeom>
          <a:noFill/>
          <a:ln w="317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26980" name="Text Box 4"/>
          <p:cNvSpPr txBox="1">
            <a:spLocks noChangeArrowheads="1"/>
          </p:cNvSpPr>
          <p:nvPr/>
        </p:nvSpPr>
        <p:spPr bwMode="auto">
          <a:xfrm>
            <a:off x="117475" y="6437313"/>
            <a:ext cx="8785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sz="1400">
                <a:solidFill>
                  <a:srgbClr val="000000"/>
                </a:solidFill>
              </a:rPr>
              <a:t>Conolly </a:t>
            </a:r>
            <a:r>
              <a:rPr lang="en-US" sz="1400" smtClean="0">
                <a:solidFill>
                  <a:srgbClr val="000000"/>
                </a:solidFill>
              </a:rPr>
              <a:t>et al., NEJM 2009</a:t>
            </a:r>
            <a:endParaRPr lang="en-US" sz="1400">
              <a:solidFill>
                <a:srgbClr val="000000"/>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5461"/>
          <a:stretch/>
        </p:blipFill>
        <p:spPr bwMode="auto">
          <a:xfrm>
            <a:off x="153541" y="2013576"/>
            <a:ext cx="8824662" cy="341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50"/>
          <p:cNvSpPr>
            <a:spLocks noChangeArrowheads="1"/>
          </p:cNvSpPr>
          <p:nvPr/>
        </p:nvSpPr>
        <p:spPr bwMode="auto">
          <a:xfrm>
            <a:off x="8433038" y="3888105"/>
            <a:ext cx="470932" cy="19067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8" name="Oval 50"/>
          <p:cNvSpPr>
            <a:spLocks noChangeArrowheads="1"/>
          </p:cNvSpPr>
          <p:nvPr/>
        </p:nvSpPr>
        <p:spPr bwMode="auto">
          <a:xfrm>
            <a:off x="8417798" y="4579620"/>
            <a:ext cx="539512" cy="190679"/>
          </a:xfrm>
          <a:prstGeom prst="ellipse">
            <a:avLst/>
          </a:pr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9" name="Oval 50"/>
          <p:cNvSpPr>
            <a:spLocks noChangeArrowheads="1"/>
          </p:cNvSpPr>
          <p:nvPr/>
        </p:nvSpPr>
        <p:spPr bwMode="auto">
          <a:xfrm>
            <a:off x="6760448" y="4579620"/>
            <a:ext cx="539512" cy="190679"/>
          </a:xfrm>
          <a:prstGeom prst="ellipse">
            <a:avLst/>
          </a:pr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 name="Oval 50"/>
          <p:cNvSpPr>
            <a:spLocks noChangeArrowheads="1"/>
          </p:cNvSpPr>
          <p:nvPr/>
        </p:nvSpPr>
        <p:spPr bwMode="auto">
          <a:xfrm>
            <a:off x="8408273" y="3408045"/>
            <a:ext cx="539512" cy="190679"/>
          </a:xfrm>
          <a:prstGeom prst="ellipse">
            <a:avLst/>
          </a:pr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1" name="Oval 50"/>
          <p:cNvSpPr>
            <a:spLocks noChangeArrowheads="1"/>
          </p:cNvSpPr>
          <p:nvPr/>
        </p:nvSpPr>
        <p:spPr bwMode="auto">
          <a:xfrm>
            <a:off x="6712823" y="3408045"/>
            <a:ext cx="539512" cy="190679"/>
          </a:xfrm>
          <a:prstGeom prst="ellipse">
            <a:avLst/>
          </a:pr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 name="Oval 50"/>
          <p:cNvSpPr>
            <a:spLocks noChangeArrowheads="1"/>
          </p:cNvSpPr>
          <p:nvPr/>
        </p:nvSpPr>
        <p:spPr bwMode="auto">
          <a:xfrm>
            <a:off x="340598" y="3408045"/>
            <a:ext cx="1135058" cy="190679"/>
          </a:xfrm>
          <a:prstGeom prst="ellipse">
            <a:avLst/>
          </a:pr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3" name="Oval 50"/>
          <p:cNvSpPr>
            <a:spLocks noChangeArrowheads="1"/>
          </p:cNvSpPr>
          <p:nvPr/>
        </p:nvSpPr>
        <p:spPr bwMode="auto">
          <a:xfrm>
            <a:off x="268208" y="3888105"/>
            <a:ext cx="1362472" cy="19067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Tree>
    <p:extLst>
      <p:ext uri="{BB962C8B-B14F-4D97-AF65-F5344CB8AC3E}">
        <p14:creationId xmlns:p14="http://schemas.microsoft.com/office/powerpoint/2010/main" val="7158100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Line 7"/>
          <p:cNvSpPr>
            <a:spLocks noChangeShapeType="1"/>
          </p:cNvSpPr>
          <p:nvPr/>
        </p:nvSpPr>
        <p:spPr bwMode="auto">
          <a:xfrm>
            <a:off x="557213" y="6227763"/>
            <a:ext cx="8101012" cy="7937"/>
          </a:xfrm>
          <a:prstGeom prst="line">
            <a:avLst/>
          </a:prstGeom>
          <a:noFill/>
          <a:ln w="12700" cap="rnd">
            <a:solidFill>
              <a:srgbClr val="A0A1A0"/>
            </a:solidFill>
            <a:prstDash val="sysDot"/>
            <a:miter lim="800000"/>
            <a:headEnd/>
            <a:tailEnd/>
          </a:ln>
        </p:spPr>
        <p:txBody>
          <a:bodyPr lIns="0" tIns="0" rIns="0" bIns="0"/>
          <a:lstStyle/>
          <a:p>
            <a:pPr defTabSz="457200"/>
            <a:endParaRPr lang="de-DE">
              <a:solidFill>
                <a:prstClr val="black"/>
              </a:solidFill>
              <a:latin typeface="Arial" charset="0"/>
            </a:endParaRPr>
          </a:p>
        </p:txBody>
      </p:sp>
      <p:pic>
        <p:nvPicPr>
          <p:cNvPr id="272389" name="Bild 1" descr="Bayer_Xarelto_03_Slide_01.eps"/>
          <p:cNvPicPr>
            <a:picLocks noChangeAspect="1"/>
          </p:cNvPicPr>
          <p:nvPr/>
        </p:nvPicPr>
        <p:blipFill>
          <a:blip r:embed="rId3"/>
          <a:srcRect/>
          <a:stretch>
            <a:fillRect/>
          </a:stretch>
        </p:blipFill>
        <p:spPr bwMode="auto">
          <a:xfrm>
            <a:off x="1163638" y="1563688"/>
            <a:ext cx="6591300" cy="4457700"/>
          </a:xfrm>
          <a:prstGeom prst="rect">
            <a:avLst/>
          </a:prstGeom>
          <a:noFill/>
          <a:ln w="9525">
            <a:noFill/>
            <a:miter lim="800000"/>
            <a:headEnd/>
            <a:tailEnd/>
          </a:ln>
        </p:spPr>
      </p:pic>
      <p:sp>
        <p:nvSpPr>
          <p:cNvPr id="272390" name="Textfeld 9"/>
          <p:cNvSpPr txBox="1">
            <a:spLocks noChangeArrowheads="1"/>
          </p:cNvSpPr>
          <p:nvPr/>
        </p:nvSpPr>
        <p:spPr bwMode="auto">
          <a:xfrm>
            <a:off x="1093788" y="1052513"/>
            <a:ext cx="5795962" cy="369887"/>
          </a:xfrm>
          <a:prstGeom prst="rect">
            <a:avLst/>
          </a:prstGeom>
          <a:noFill/>
          <a:ln w="9525">
            <a:noFill/>
            <a:miter lim="800000"/>
            <a:headEnd/>
            <a:tailEnd/>
          </a:ln>
        </p:spPr>
        <p:txBody>
          <a:bodyPr>
            <a:spAutoFit/>
          </a:bodyPr>
          <a:lstStyle/>
          <a:p>
            <a:pPr defTabSz="457200"/>
            <a:r>
              <a:rPr lang="de-CH">
                <a:solidFill>
                  <a:srgbClr val="F1007A"/>
                </a:solidFill>
                <a:latin typeface="Franklin Gothic Medium" pitchFamily="34" charset="0"/>
                <a:ea typeface="Franklin Gothic Medium" pitchFamily="34" charset="0"/>
                <a:cs typeface="Arial Bold"/>
                <a:sym typeface="Franklin Gothic Medium" pitchFamily="34" charset="0"/>
              </a:rPr>
              <a:t>Stroke or Systemic Embolism</a:t>
            </a:r>
          </a:p>
        </p:txBody>
      </p:sp>
      <p:sp>
        <p:nvSpPr>
          <p:cNvPr id="272392" name="Rectangle 11"/>
          <p:cNvSpPr>
            <a:spLocks noChangeArrowheads="1"/>
          </p:cNvSpPr>
          <p:nvPr/>
        </p:nvSpPr>
        <p:spPr bwMode="auto">
          <a:xfrm>
            <a:off x="5969000" y="2925763"/>
            <a:ext cx="2017713" cy="790575"/>
          </a:xfrm>
          <a:prstGeom prst="rect">
            <a:avLst/>
          </a:prstGeom>
          <a:noFill/>
          <a:ln w="9525">
            <a:noFill/>
            <a:miter lim="800000"/>
            <a:headEnd/>
            <a:tailEnd/>
          </a:ln>
          <a:effectLst>
            <a:prstShdw prst="shdw17" dist="17961" dir="2700000">
              <a:srgbClr val="2F4D71"/>
            </a:prstShdw>
          </a:effectLst>
        </p:spPr>
        <p:txBody>
          <a:bodyPr wrap="none" anchor="ctr"/>
          <a:lstStyle/>
          <a:p>
            <a:pPr>
              <a:lnSpc>
                <a:spcPct val="120000"/>
              </a:lnSpc>
            </a:pPr>
            <a:r>
              <a:rPr lang="de-CH" sz="1600" b="1">
                <a:solidFill>
                  <a:prstClr val="black"/>
                </a:solidFill>
                <a:latin typeface="Arial" charset="0"/>
              </a:rPr>
              <a:t>NNT = ca. 200</a:t>
            </a:r>
            <a:endParaRPr lang="en-US" sz="1600" b="1">
              <a:solidFill>
                <a:prstClr val="black"/>
              </a:solidFill>
              <a:latin typeface="Arial" charset="0"/>
            </a:endParaRPr>
          </a:p>
        </p:txBody>
      </p:sp>
      <p:sp>
        <p:nvSpPr>
          <p:cNvPr id="272394" name="AutoShape 14"/>
          <p:cNvSpPr>
            <a:spLocks noChangeArrowheads="1"/>
          </p:cNvSpPr>
          <p:nvPr/>
        </p:nvSpPr>
        <p:spPr bwMode="auto">
          <a:xfrm>
            <a:off x="6102350" y="2403475"/>
            <a:ext cx="215900" cy="295275"/>
          </a:xfrm>
          <a:prstGeom prst="downArrow">
            <a:avLst>
              <a:gd name="adj1" fmla="val 50000"/>
              <a:gd name="adj2" fmla="val 34191"/>
            </a:avLst>
          </a:prstGeom>
          <a:solidFill>
            <a:srgbClr val="F1007A"/>
          </a:solidFill>
          <a:ln w="9525">
            <a:noFill/>
            <a:miter lim="800000"/>
            <a:headEnd/>
            <a:tailEnd/>
          </a:ln>
          <a:effectLst>
            <a:prstShdw prst="shdw17" dist="17961" dir="2700000">
              <a:srgbClr val="009900"/>
            </a:prstShdw>
          </a:effectLst>
        </p:spPr>
        <p:txBody>
          <a:bodyPr vert="eaVert" wrap="none" anchor="ctr"/>
          <a:lstStyle/>
          <a:p>
            <a:pPr defTabSz="457200"/>
            <a:endParaRPr lang="en-US">
              <a:solidFill>
                <a:prstClr val="black"/>
              </a:solidFill>
              <a:latin typeface="Arial" charset="0"/>
            </a:endParaRPr>
          </a:p>
        </p:txBody>
      </p:sp>
      <p:sp>
        <p:nvSpPr>
          <p:cNvPr id="64527" name="Text Box 15"/>
          <p:cNvSpPr txBox="1">
            <a:spLocks noChangeArrowheads="1"/>
          </p:cNvSpPr>
          <p:nvPr/>
        </p:nvSpPr>
        <p:spPr bwMode="auto">
          <a:xfrm>
            <a:off x="5868988" y="1616075"/>
            <a:ext cx="1354137" cy="58102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defTabSz="457200">
              <a:defRPr/>
            </a:pPr>
            <a:r>
              <a:rPr lang="de-CH" sz="1600">
                <a:solidFill>
                  <a:prstClr val="black"/>
                </a:solidFill>
                <a:latin typeface="Arial" charset="0"/>
              </a:rPr>
              <a:t>21% event reduction</a:t>
            </a:r>
            <a:endParaRPr lang="en-US" sz="1600">
              <a:solidFill>
                <a:prstClr val="black"/>
              </a:solidFill>
              <a:latin typeface="Arial" charset="0"/>
            </a:endParaRPr>
          </a:p>
        </p:txBody>
      </p:sp>
      <p:sp>
        <p:nvSpPr>
          <p:cNvPr id="11" name="Text Box 161"/>
          <p:cNvSpPr txBox="1">
            <a:spLocks noChangeArrowheads="1"/>
          </p:cNvSpPr>
          <p:nvPr/>
        </p:nvSpPr>
        <p:spPr bwMode="auto">
          <a:xfrm>
            <a:off x="166688" y="115888"/>
            <a:ext cx="878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smtClean="0">
                <a:solidFill>
                  <a:srgbClr val="000000"/>
                </a:solidFill>
              </a:rPr>
              <a:t>ROCKET-AF – Primary efficacy outcome</a:t>
            </a:r>
            <a:endParaRPr lang="en-US" sz="2400" b="1" dirty="0">
              <a:solidFill>
                <a:srgbClr val="000000"/>
              </a:solidFill>
            </a:endParaRPr>
          </a:p>
        </p:txBody>
      </p:sp>
      <p:sp>
        <p:nvSpPr>
          <p:cNvPr id="12" name="Line 162"/>
          <p:cNvSpPr>
            <a:spLocks noChangeShapeType="1"/>
          </p:cNvSpPr>
          <p:nvPr/>
        </p:nvSpPr>
        <p:spPr bwMode="auto">
          <a:xfrm>
            <a:off x="323850" y="647700"/>
            <a:ext cx="8464550" cy="0"/>
          </a:xfrm>
          <a:prstGeom prst="line">
            <a:avLst/>
          </a:prstGeom>
          <a:noFill/>
          <a:ln w="317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3" name="Fußzeilenplatzhalter 7"/>
          <p:cNvSpPr txBox="1">
            <a:spLocks noGrp="1"/>
          </p:cNvSpPr>
          <p:nvPr/>
        </p:nvSpPr>
        <p:spPr bwMode="auto">
          <a:xfrm>
            <a:off x="6188075" y="6473825"/>
            <a:ext cx="2452688" cy="179388"/>
          </a:xfrm>
          <a:prstGeom prst="rect">
            <a:avLst/>
          </a:prstGeom>
          <a:noFill/>
          <a:ln w="12700">
            <a:noFill/>
            <a:miter lim="800000"/>
            <a:headEnd/>
            <a:tailEnd/>
          </a:ln>
        </p:spPr>
        <p:txBody>
          <a:bodyPr lIns="0" tIns="0" rIns="0" bIns="0"/>
          <a:lstStyle/>
          <a:p>
            <a:pPr defTabSz="457200">
              <a:lnSpc>
                <a:spcPct val="90000"/>
              </a:lnSpc>
            </a:pPr>
            <a:r>
              <a:rPr lang="de-CH" sz="1000">
                <a:solidFill>
                  <a:srgbClr val="A0A1A0"/>
                </a:solidFill>
                <a:latin typeface="Franklin Gothic Medium" pitchFamily="34" charset="0"/>
                <a:sym typeface="Franklin Gothic Medium" pitchFamily="34" charset="0"/>
              </a:rPr>
              <a:t>Patel et al 10.1056/NEJMoa1009638 2011</a:t>
            </a:r>
            <a:endParaRPr lang="de-DE" sz="1000">
              <a:solidFill>
                <a:srgbClr val="A0A1A0"/>
              </a:solidFill>
              <a:latin typeface="Franklin Gothic Medium" pitchFamily="34" charset="0"/>
              <a:sym typeface="Franklin Gothic Medium" pitchFamily="34" charset="0"/>
            </a:endParaRPr>
          </a:p>
        </p:txBody>
      </p:sp>
    </p:spTree>
    <p:extLst>
      <p:ext uri="{BB962C8B-B14F-4D97-AF65-F5344CB8AC3E}">
        <p14:creationId xmlns:p14="http://schemas.microsoft.com/office/powerpoint/2010/main" val="33415145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677019" y="283030"/>
            <a:ext cx="7950935" cy="965124"/>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a:defRPr/>
            </a:pPr>
            <a:endParaRPr lang="es-ES_tradnl" sz="2000" b="1" dirty="0" smtClean="0">
              <a:solidFill>
                <a:schemeClr val="accent1">
                  <a:lumMod val="50000"/>
                </a:schemeClr>
              </a:solidFill>
              <a:latin typeface="Arial"/>
              <a:cs typeface="Arial"/>
            </a:endParaRPr>
          </a:p>
          <a:p>
            <a:r>
              <a:rPr lang="es-ES_tradnl" sz="2400" b="1" dirty="0" smtClean="0">
                <a:solidFill>
                  <a:schemeClr val="tx2">
                    <a:lumMod val="75000"/>
                  </a:schemeClr>
                </a:solidFill>
              </a:rPr>
              <a:t>NEW </a:t>
            </a:r>
            <a:r>
              <a:rPr lang="es-ES_tradnl" sz="2400" b="1" dirty="0">
                <a:solidFill>
                  <a:schemeClr val="tx2">
                    <a:lumMod val="75000"/>
                  </a:schemeClr>
                </a:solidFill>
              </a:rPr>
              <a:t>ORAL ANTICOAGULANTS (NOAC) AND FITNESS TO FLY</a:t>
            </a:r>
          </a:p>
          <a:p>
            <a:endParaRPr lang="de-DE" sz="2000" dirty="0"/>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5" name="Bild 4" descr="Bildschirmfoto 2014-03-07 um 19.39.2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2" y="6019094"/>
            <a:ext cx="9299141" cy="873506"/>
          </a:xfrm>
          <a:prstGeom prst="rect">
            <a:avLst/>
          </a:prstGeom>
        </p:spPr>
      </p:pic>
      <p:pic>
        <p:nvPicPr>
          <p:cNvPr id="6" name="Bild 5" descr="Bildschirmfoto 2014-03-07 um 19.28.4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65" y="5800104"/>
            <a:ext cx="888810" cy="1092496"/>
          </a:xfrm>
          <a:prstGeom prst="rect">
            <a:avLst/>
          </a:prstGeom>
        </p:spPr>
      </p:pic>
      <p:sp>
        <p:nvSpPr>
          <p:cNvPr id="15" name="Text Box 4"/>
          <p:cNvSpPr txBox="1">
            <a:spLocks noChangeArrowheads="1"/>
          </p:cNvSpPr>
          <p:nvPr/>
        </p:nvSpPr>
        <p:spPr bwMode="auto">
          <a:xfrm>
            <a:off x="1651271" y="6112570"/>
            <a:ext cx="2021822" cy="5991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b="1" kern="0" dirty="0">
                <a:effectLst/>
                <a:latin typeface="Trebuchet MS"/>
                <a:ea typeface="Times New Roman"/>
                <a:cs typeface="Times New Roman"/>
              </a:rPr>
              <a:t>Symposium 2014 AMABEL</a:t>
            </a:r>
            <a:endParaRPr lang="de-DE" b="1" kern="0" dirty="0">
              <a:effectLst/>
              <a:latin typeface="Trebuchet MS"/>
              <a:ea typeface="Times New Roman"/>
              <a:cs typeface="Times New Roman"/>
            </a:endParaRPr>
          </a:p>
        </p:txBody>
      </p:sp>
      <p:pic>
        <p:nvPicPr>
          <p:cNvPr id="13" name="Bild 12" descr="Bildschirmfoto 2014-03-07 um 19.45.19.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5125" y="6381689"/>
            <a:ext cx="3341750" cy="330049"/>
          </a:xfrm>
          <a:prstGeom prst="rect">
            <a:avLst/>
          </a:prstGeom>
        </p:spPr>
      </p:pic>
      <p:sp>
        <p:nvSpPr>
          <p:cNvPr id="19" name="Inhaltsplatzhalter 7"/>
          <p:cNvSpPr txBox="1">
            <a:spLocks/>
          </p:cNvSpPr>
          <p:nvPr/>
        </p:nvSpPr>
        <p:spPr>
          <a:xfrm>
            <a:off x="431765" y="2194369"/>
            <a:ext cx="3533996" cy="298723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pPr>
            <a:r>
              <a:rPr lang="de-DE" sz="2000" dirty="0" err="1" smtClean="0"/>
              <a:t>Introduction</a:t>
            </a:r>
            <a:endParaRPr lang="de-DE" sz="2000" dirty="0" smtClean="0"/>
          </a:p>
          <a:p>
            <a:pPr>
              <a:buClr>
                <a:srgbClr val="FF0000"/>
              </a:buClr>
            </a:pPr>
            <a:r>
              <a:rPr lang="de-DE" sz="2000" dirty="0" smtClean="0"/>
              <a:t>NOAC </a:t>
            </a:r>
            <a:r>
              <a:rPr lang="de-DE" sz="2000" dirty="0" err="1" smtClean="0"/>
              <a:t>and</a:t>
            </a:r>
            <a:r>
              <a:rPr lang="de-DE" sz="2000" dirty="0" smtClean="0"/>
              <a:t> EASA </a:t>
            </a:r>
            <a:r>
              <a:rPr lang="de-DE" sz="2000" dirty="0" err="1" smtClean="0"/>
              <a:t>until</a:t>
            </a:r>
            <a:r>
              <a:rPr lang="de-DE" sz="2000" dirty="0" smtClean="0"/>
              <a:t> 11/13</a:t>
            </a:r>
          </a:p>
          <a:p>
            <a:pPr>
              <a:buClr>
                <a:srgbClr val="FF0000"/>
              </a:buClr>
            </a:pPr>
            <a:r>
              <a:rPr lang="de-DE" sz="2000" dirty="0" smtClean="0"/>
              <a:t>Scientific </a:t>
            </a:r>
            <a:r>
              <a:rPr lang="de-DE" sz="2000" dirty="0" err="1" smtClean="0"/>
              <a:t>basis</a:t>
            </a:r>
            <a:endParaRPr lang="de-DE" sz="2000" dirty="0" smtClean="0"/>
          </a:p>
          <a:p>
            <a:pPr>
              <a:buClr>
                <a:srgbClr val="FF0000"/>
              </a:buClr>
            </a:pPr>
            <a:r>
              <a:rPr lang="de-DE" sz="2000" dirty="0" err="1" smtClean="0"/>
              <a:t>Use</a:t>
            </a:r>
            <a:r>
              <a:rPr lang="de-DE" sz="2000" dirty="0" smtClean="0"/>
              <a:t> </a:t>
            </a:r>
            <a:r>
              <a:rPr lang="de-DE" sz="2000" dirty="0" err="1" smtClean="0"/>
              <a:t>of</a:t>
            </a:r>
            <a:r>
              <a:rPr lang="de-DE" sz="2000" dirty="0" smtClean="0"/>
              <a:t> NOAC</a:t>
            </a:r>
          </a:p>
          <a:p>
            <a:pPr>
              <a:buClr>
                <a:srgbClr val="FF0000"/>
              </a:buClr>
            </a:pPr>
            <a:r>
              <a:rPr lang="de-DE" sz="2000" dirty="0" smtClean="0"/>
              <a:t>Swiss </a:t>
            </a:r>
            <a:r>
              <a:rPr lang="de-DE" sz="2000" dirty="0" err="1" smtClean="0"/>
              <a:t>experience</a:t>
            </a:r>
            <a:endParaRPr lang="de-DE" sz="2000" dirty="0" smtClean="0"/>
          </a:p>
          <a:p>
            <a:pPr>
              <a:buClr>
                <a:srgbClr val="FF0000"/>
              </a:buClr>
            </a:pPr>
            <a:r>
              <a:rPr lang="de-DE" sz="2000" dirty="0" smtClean="0"/>
              <a:t>NOAC </a:t>
            </a:r>
            <a:r>
              <a:rPr lang="de-DE" sz="2000" dirty="0" err="1" smtClean="0"/>
              <a:t>and</a:t>
            </a:r>
            <a:r>
              <a:rPr lang="de-DE" sz="2000" dirty="0" smtClean="0"/>
              <a:t> EASA </a:t>
            </a:r>
            <a:r>
              <a:rPr lang="de-DE" sz="2000" dirty="0" err="1" smtClean="0"/>
              <a:t>now</a:t>
            </a:r>
            <a:endParaRPr lang="de-DE" sz="2000" dirty="0" smtClean="0"/>
          </a:p>
          <a:p>
            <a:pPr>
              <a:buClr>
                <a:srgbClr val="FF0000"/>
              </a:buClr>
            </a:pPr>
            <a:r>
              <a:rPr lang="de-DE" sz="2000" dirty="0" err="1" smtClean="0"/>
              <a:t>Conclusions</a:t>
            </a:r>
            <a:endParaRPr lang="de-DE" sz="2000" dirty="0" smtClean="0"/>
          </a:p>
        </p:txBody>
      </p:sp>
      <p:pic>
        <p:nvPicPr>
          <p:cNvPr id="20" name="Bild 19" descr="Bildschirmfoto 2013-09-02 um 20.30.56.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3278" y="2194369"/>
            <a:ext cx="4356454" cy="2596112"/>
          </a:xfrm>
          <a:prstGeom prst="rect">
            <a:avLst/>
          </a:prstGeom>
        </p:spPr>
      </p:pic>
    </p:spTree>
    <p:extLst>
      <p:ext uri="{BB962C8B-B14F-4D97-AF65-F5344CB8AC3E}">
        <p14:creationId xmlns:p14="http://schemas.microsoft.com/office/powerpoint/2010/main" val="4270482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05743" y="5517232"/>
            <a:ext cx="8937576" cy="29231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solidFill>
                <a:srgbClr val="FFFFFF"/>
              </a:solidFill>
            </a:endParaRPr>
          </a:p>
        </p:txBody>
      </p:sp>
      <p:pic>
        <p:nvPicPr>
          <p:cNvPr id="2856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98"/>
          <a:stretch/>
        </p:blipFill>
        <p:spPr bwMode="auto">
          <a:xfrm>
            <a:off x="105743" y="1700808"/>
            <a:ext cx="8937576" cy="3753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Oval 50"/>
          <p:cNvSpPr>
            <a:spLocks noChangeArrowheads="1"/>
          </p:cNvSpPr>
          <p:nvPr/>
        </p:nvSpPr>
        <p:spPr bwMode="auto">
          <a:xfrm>
            <a:off x="8360648" y="3832860"/>
            <a:ext cx="470932" cy="19067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4" name="Text Box 161"/>
          <p:cNvSpPr txBox="1">
            <a:spLocks noChangeArrowheads="1"/>
          </p:cNvSpPr>
          <p:nvPr/>
        </p:nvSpPr>
        <p:spPr bwMode="auto">
          <a:xfrm>
            <a:off x="166688" y="115888"/>
            <a:ext cx="878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smtClean="0">
                <a:solidFill>
                  <a:srgbClr val="000000"/>
                </a:solidFill>
              </a:rPr>
              <a:t>ROCKET-AF – Bleeding events</a:t>
            </a:r>
            <a:endParaRPr lang="en-US" sz="2400" b="1" dirty="0">
              <a:solidFill>
                <a:srgbClr val="000000"/>
              </a:solidFill>
            </a:endParaRPr>
          </a:p>
        </p:txBody>
      </p:sp>
      <p:sp>
        <p:nvSpPr>
          <p:cNvPr id="5" name="Line 162"/>
          <p:cNvSpPr>
            <a:spLocks noChangeShapeType="1"/>
          </p:cNvSpPr>
          <p:nvPr/>
        </p:nvSpPr>
        <p:spPr bwMode="auto">
          <a:xfrm>
            <a:off x="323850" y="647700"/>
            <a:ext cx="8464550" cy="0"/>
          </a:xfrm>
          <a:prstGeom prst="line">
            <a:avLst/>
          </a:prstGeom>
          <a:noFill/>
          <a:ln w="317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6" name="Oval 50"/>
          <p:cNvSpPr>
            <a:spLocks noChangeArrowheads="1"/>
          </p:cNvSpPr>
          <p:nvPr/>
        </p:nvSpPr>
        <p:spPr bwMode="auto">
          <a:xfrm>
            <a:off x="8360648" y="4091940"/>
            <a:ext cx="470932" cy="190679"/>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 name="Oval 50"/>
          <p:cNvSpPr>
            <a:spLocks noChangeArrowheads="1"/>
          </p:cNvSpPr>
          <p:nvPr/>
        </p:nvSpPr>
        <p:spPr bwMode="auto">
          <a:xfrm>
            <a:off x="8360648" y="4351020"/>
            <a:ext cx="539512" cy="190679"/>
          </a:xfrm>
          <a:prstGeom prst="ellipse">
            <a:avLst/>
          </a:pr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9" name="Oval 50"/>
          <p:cNvSpPr>
            <a:spLocks noChangeArrowheads="1"/>
          </p:cNvSpPr>
          <p:nvPr/>
        </p:nvSpPr>
        <p:spPr bwMode="auto">
          <a:xfrm>
            <a:off x="8360648" y="4610100"/>
            <a:ext cx="539512" cy="190679"/>
          </a:xfrm>
          <a:prstGeom prst="ellipse">
            <a:avLst/>
          </a:pr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 name="Oval 50"/>
          <p:cNvSpPr>
            <a:spLocks noChangeArrowheads="1"/>
          </p:cNvSpPr>
          <p:nvPr/>
        </p:nvSpPr>
        <p:spPr bwMode="auto">
          <a:xfrm>
            <a:off x="8360648" y="4869180"/>
            <a:ext cx="470932" cy="190679"/>
          </a:xfrm>
          <a:prstGeom prst="ellipse">
            <a:avLst/>
          </a:pr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2" name="Textfeld 1"/>
          <p:cNvSpPr txBox="1"/>
          <p:nvPr/>
        </p:nvSpPr>
        <p:spPr>
          <a:xfrm>
            <a:off x="292523" y="5532550"/>
            <a:ext cx="8791894" cy="276999"/>
          </a:xfrm>
          <a:prstGeom prst="rect">
            <a:avLst/>
          </a:prstGeom>
        </p:spPr>
        <p:txBody>
          <a:bodyPr vert="horz" wrap="none" rtlCol="0" anchor="t">
            <a:spAutoFit/>
          </a:bodyPr>
          <a:lstStyle/>
          <a:p>
            <a:pPr defTabSz="457200" fontAlgn="auto">
              <a:spcAft>
                <a:spcPts val="0"/>
              </a:spcAft>
            </a:pPr>
            <a:r>
              <a:rPr lang="en-US" sz="1200">
                <a:solidFill>
                  <a:srgbClr val="000000"/>
                </a:solidFill>
              </a:rPr>
              <a:t>Gastrointestinal (upper, lower, and </a:t>
            </a:r>
            <a:r>
              <a:rPr lang="en-US" sz="1200" smtClean="0">
                <a:solidFill>
                  <a:srgbClr val="000000"/>
                </a:solidFill>
              </a:rPr>
              <a:t>rectal)     224 </a:t>
            </a:r>
            <a:r>
              <a:rPr lang="en-US" sz="1200">
                <a:solidFill>
                  <a:srgbClr val="000000"/>
                </a:solidFill>
              </a:rPr>
              <a:t>(3.15) </a:t>
            </a:r>
            <a:r>
              <a:rPr lang="en-US" sz="1200" smtClean="0">
                <a:solidFill>
                  <a:srgbClr val="000000"/>
                </a:solidFill>
              </a:rPr>
              <a:t>                         154 </a:t>
            </a:r>
            <a:r>
              <a:rPr lang="en-US" sz="1200">
                <a:solidFill>
                  <a:srgbClr val="000000"/>
                </a:solidFill>
              </a:rPr>
              <a:t>(2.16</a:t>
            </a:r>
            <a:r>
              <a:rPr lang="en-US" sz="1200" smtClean="0">
                <a:solidFill>
                  <a:srgbClr val="000000"/>
                </a:solidFill>
              </a:rPr>
              <a:t>)                                                           &lt; 0.001</a:t>
            </a:r>
          </a:p>
        </p:txBody>
      </p:sp>
      <p:sp>
        <p:nvSpPr>
          <p:cNvPr id="12" name="Oval 50"/>
          <p:cNvSpPr>
            <a:spLocks noChangeArrowheads="1"/>
          </p:cNvSpPr>
          <p:nvPr/>
        </p:nvSpPr>
        <p:spPr bwMode="auto">
          <a:xfrm>
            <a:off x="8344021" y="5572505"/>
            <a:ext cx="658661" cy="20782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4" name="Fußzeilenplatzhalter 7"/>
          <p:cNvSpPr txBox="1">
            <a:spLocks noGrp="1"/>
          </p:cNvSpPr>
          <p:nvPr/>
        </p:nvSpPr>
        <p:spPr bwMode="auto">
          <a:xfrm>
            <a:off x="6188075" y="6473825"/>
            <a:ext cx="2452688" cy="179388"/>
          </a:xfrm>
          <a:prstGeom prst="rect">
            <a:avLst/>
          </a:prstGeom>
          <a:noFill/>
          <a:ln w="12700">
            <a:noFill/>
            <a:miter lim="800000"/>
            <a:headEnd/>
            <a:tailEnd/>
          </a:ln>
        </p:spPr>
        <p:txBody>
          <a:bodyPr lIns="0" tIns="0" rIns="0" bIns="0"/>
          <a:lstStyle/>
          <a:p>
            <a:pPr defTabSz="457200">
              <a:lnSpc>
                <a:spcPct val="90000"/>
              </a:lnSpc>
            </a:pPr>
            <a:r>
              <a:rPr lang="de-CH" sz="1000">
                <a:solidFill>
                  <a:srgbClr val="A0A1A0"/>
                </a:solidFill>
                <a:latin typeface="Franklin Gothic Medium" pitchFamily="34" charset="0"/>
                <a:sym typeface="Franklin Gothic Medium" pitchFamily="34" charset="0"/>
              </a:rPr>
              <a:t>Patel et al 10.1056/NEJMoa1009638 2011</a:t>
            </a:r>
            <a:endParaRPr lang="de-DE" sz="1000">
              <a:solidFill>
                <a:srgbClr val="A0A1A0"/>
              </a:solidFill>
              <a:latin typeface="Franklin Gothic Medium" pitchFamily="34" charset="0"/>
              <a:sym typeface="Franklin Gothic Medium" pitchFamily="34" charset="0"/>
            </a:endParaRPr>
          </a:p>
        </p:txBody>
      </p:sp>
    </p:spTree>
    <p:extLst>
      <p:ext uri="{BB962C8B-B14F-4D97-AF65-F5344CB8AC3E}">
        <p14:creationId xmlns:p14="http://schemas.microsoft.com/office/powerpoint/2010/main" val="230093568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45" name="Text Box 161"/>
          <p:cNvSpPr txBox="1">
            <a:spLocks noChangeArrowheads="1"/>
          </p:cNvSpPr>
          <p:nvPr/>
        </p:nvSpPr>
        <p:spPr bwMode="auto">
          <a:xfrm>
            <a:off x="166688" y="115888"/>
            <a:ext cx="878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solidFill>
                  <a:srgbClr val="000000"/>
                </a:solidFill>
              </a:rPr>
              <a:t>ARISTOTLE – </a:t>
            </a:r>
            <a:r>
              <a:rPr lang="en-US" sz="2400" b="1" smtClean="0">
                <a:solidFill>
                  <a:srgbClr val="000000"/>
                </a:solidFill>
              </a:rPr>
              <a:t>Stroke or systemic embolism</a:t>
            </a:r>
            <a:endParaRPr lang="en-US" sz="2400" b="1" dirty="0">
              <a:solidFill>
                <a:srgbClr val="00000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9" y="1118557"/>
            <a:ext cx="7056784" cy="4620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 name="Line 162"/>
          <p:cNvSpPr>
            <a:spLocks noChangeShapeType="1"/>
          </p:cNvSpPr>
          <p:nvPr/>
        </p:nvSpPr>
        <p:spPr bwMode="auto">
          <a:xfrm>
            <a:off x="323850" y="647700"/>
            <a:ext cx="8464550" cy="0"/>
          </a:xfrm>
          <a:prstGeom prst="line">
            <a:avLst/>
          </a:prstGeom>
          <a:noFill/>
          <a:ln w="317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65" name="Text Box 446"/>
          <p:cNvSpPr txBox="1">
            <a:spLocks noChangeArrowheads="1"/>
          </p:cNvSpPr>
          <p:nvPr/>
        </p:nvSpPr>
        <p:spPr bwMode="auto">
          <a:xfrm>
            <a:off x="3852862" y="6639163"/>
            <a:ext cx="53276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en-US" sz="1000" b="1" smtClean="0">
                <a:solidFill>
                  <a:srgbClr val="000000"/>
                </a:solidFill>
              </a:rPr>
              <a:t>Granger et al., NEJM 2011</a:t>
            </a:r>
            <a:endParaRPr lang="en-US" sz="1000" b="1" dirty="0">
              <a:solidFill>
                <a:srgbClr val="000000"/>
              </a:solidFill>
            </a:endParaRPr>
          </a:p>
        </p:txBody>
      </p:sp>
      <p:sp>
        <p:nvSpPr>
          <p:cNvPr id="6" name="Oval 15"/>
          <p:cNvSpPr>
            <a:spLocks noChangeArrowheads="1"/>
          </p:cNvSpPr>
          <p:nvPr/>
        </p:nvSpPr>
        <p:spPr bwMode="auto">
          <a:xfrm>
            <a:off x="3524235" y="4180497"/>
            <a:ext cx="581040" cy="277203"/>
          </a:xfrm>
          <a:prstGeom prst="ellipse">
            <a:avLst/>
          </a:prstGeom>
          <a:noFill/>
          <a:ln w="317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spTree>
    <p:extLst>
      <p:ext uri="{BB962C8B-B14F-4D97-AF65-F5344CB8AC3E}">
        <p14:creationId xmlns:p14="http://schemas.microsoft.com/office/powerpoint/2010/main" val="39487181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786" name="Group 2"/>
          <p:cNvGrpSpPr>
            <a:grpSpLocks/>
          </p:cNvGrpSpPr>
          <p:nvPr/>
        </p:nvGrpSpPr>
        <p:grpSpPr bwMode="auto">
          <a:xfrm>
            <a:off x="771525" y="0"/>
            <a:ext cx="7473950" cy="6875463"/>
            <a:chOff x="486" y="0"/>
            <a:chExt cx="4708" cy="4331"/>
          </a:xfrm>
        </p:grpSpPr>
        <p:sp>
          <p:nvSpPr>
            <p:cNvPr id="118787" name="Rectangle 3"/>
            <p:cNvSpPr>
              <a:spLocks noChangeArrowheads="1"/>
            </p:cNvSpPr>
            <p:nvPr/>
          </p:nvSpPr>
          <p:spPr bwMode="auto">
            <a:xfrm>
              <a:off x="583" y="572"/>
              <a:ext cx="3598" cy="3748"/>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grpSp>
          <p:nvGrpSpPr>
            <p:cNvPr id="118788" name="Group 857"/>
            <p:cNvGrpSpPr>
              <a:grpSpLocks/>
            </p:cNvGrpSpPr>
            <p:nvPr/>
          </p:nvGrpSpPr>
          <p:grpSpPr bwMode="auto">
            <a:xfrm rot="-25100043">
              <a:off x="3015" y="3903"/>
              <a:ext cx="710" cy="146"/>
              <a:chOff x="5534" y="4355"/>
              <a:chExt cx="1271" cy="204"/>
            </a:xfrm>
          </p:grpSpPr>
          <p:sp>
            <p:nvSpPr>
              <p:cNvPr id="118789"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790"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791" name="Group 857"/>
            <p:cNvGrpSpPr>
              <a:grpSpLocks/>
            </p:cNvGrpSpPr>
            <p:nvPr/>
          </p:nvGrpSpPr>
          <p:grpSpPr bwMode="auto">
            <a:xfrm rot="-38763450">
              <a:off x="2656" y="806"/>
              <a:ext cx="691" cy="216"/>
              <a:chOff x="5534" y="4355"/>
              <a:chExt cx="1271" cy="204"/>
            </a:xfrm>
          </p:grpSpPr>
          <p:sp>
            <p:nvSpPr>
              <p:cNvPr id="118792"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793"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794" name="Group 857"/>
            <p:cNvGrpSpPr>
              <a:grpSpLocks/>
            </p:cNvGrpSpPr>
            <p:nvPr/>
          </p:nvGrpSpPr>
          <p:grpSpPr bwMode="auto">
            <a:xfrm rot="-38564835">
              <a:off x="2113" y="3265"/>
              <a:ext cx="979" cy="217"/>
              <a:chOff x="5534" y="4355"/>
              <a:chExt cx="1271" cy="204"/>
            </a:xfrm>
          </p:grpSpPr>
          <p:sp>
            <p:nvSpPr>
              <p:cNvPr id="118795"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796"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sp>
          <p:nvSpPr>
            <p:cNvPr id="118797" name="Freeform 843"/>
            <p:cNvSpPr>
              <a:spLocks/>
            </p:cNvSpPr>
            <p:nvPr/>
          </p:nvSpPr>
          <p:spPr bwMode="auto">
            <a:xfrm rot="-23521967">
              <a:off x="2789" y="436"/>
              <a:ext cx="393" cy="1307"/>
            </a:xfrm>
            <a:custGeom>
              <a:avLst/>
              <a:gdLst>
                <a:gd name="T0" fmla="*/ 2147483647 w 168"/>
                <a:gd name="T1" fmla="*/ 2147483647 h 1729"/>
                <a:gd name="T2" fmla="*/ 2147483647 w 168"/>
                <a:gd name="T3" fmla="*/ 2147483647 h 1729"/>
                <a:gd name="T4" fmla="*/ 2147483647 w 168"/>
                <a:gd name="T5" fmla="*/ 2147483647 h 1729"/>
                <a:gd name="T6" fmla="*/ 2147483647 w 168"/>
                <a:gd name="T7" fmla="*/ 2147483647 h 1729"/>
                <a:gd name="T8" fmla="*/ 2147483647 w 168"/>
                <a:gd name="T9" fmla="*/ 2147483647 h 1729"/>
                <a:gd name="T10" fmla="*/ 2147483647 w 168"/>
                <a:gd name="T11" fmla="*/ 2147483647 h 1729"/>
                <a:gd name="T12" fmla="*/ 2147483647 w 168"/>
                <a:gd name="T13" fmla="*/ 2147483647 h 1729"/>
                <a:gd name="T14" fmla="*/ 2147483647 w 168"/>
                <a:gd name="T15" fmla="*/ 2147483647 h 1729"/>
                <a:gd name="T16" fmla="*/ 2147483647 w 168"/>
                <a:gd name="T17" fmla="*/ 2147483647 h 1729"/>
                <a:gd name="T18" fmla="*/ 2147483647 w 168"/>
                <a:gd name="T19" fmla="*/ 2147483647 h 1729"/>
                <a:gd name="T20" fmla="*/ 2147483647 w 168"/>
                <a:gd name="T21" fmla="*/ 2147483647 h 1729"/>
                <a:gd name="T22" fmla="*/ 2147483647 w 168"/>
                <a:gd name="T23" fmla="*/ 2147483647 h 17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729"/>
                <a:gd name="T38" fmla="*/ 168 w 168"/>
                <a:gd name="T39" fmla="*/ 1729 h 17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729">
                  <a:moveTo>
                    <a:pt x="74" y="1215"/>
                  </a:moveTo>
                  <a:cubicBezTo>
                    <a:pt x="76" y="1301"/>
                    <a:pt x="90" y="1421"/>
                    <a:pt x="104" y="1503"/>
                  </a:cubicBezTo>
                  <a:cubicBezTo>
                    <a:pt x="119" y="1584"/>
                    <a:pt x="168" y="1729"/>
                    <a:pt x="167" y="1704"/>
                  </a:cubicBezTo>
                  <a:cubicBezTo>
                    <a:pt x="168" y="1705"/>
                    <a:pt x="115" y="1446"/>
                    <a:pt x="101" y="1349"/>
                  </a:cubicBezTo>
                  <a:cubicBezTo>
                    <a:pt x="88" y="1251"/>
                    <a:pt x="88" y="1214"/>
                    <a:pt x="86" y="1119"/>
                  </a:cubicBezTo>
                  <a:cubicBezTo>
                    <a:pt x="82" y="1025"/>
                    <a:pt x="93" y="904"/>
                    <a:pt x="83" y="782"/>
                  </a:cubicBezTo>
                  <a:cubicBezTo>
                    <a:pt x="73" y="660"/>
                    <a:pt x="31" y="518"/>
                    <a:pt x="29" y="389"/>
                  </a:cubicBezTo>
                  <a:cubicBezTo>
                    <a:pt x="27" y="260"/>
                    <a:pt x="78" y="10"/>
                    <a:pt x="73" y="5"/>
                  </a:cubicBezTo>
                  <a:cubicBezTo>
                    <a:pt x="68" y="0"/>
                    <a:pt x="2" y="229"/>
                    <a:pt x="1" y="361"/>
                  </a:cubicBezTo>
                  <a:cubicBezTo>
                    <a:pt x="0" y="493"/>
                    <a:pt x="54" y="692"/>
                    <a:pt x="66" y="796"/>
                  </a:cubicBezTo>
                  <a:cubicBezTo>
                    <a:pt x="78" y="900"/>
                    <a:pt x="70" y="914"/>
                    <a:pt x="72" y="983"/>
                  </a:cubicBezTo>
                  <a:cubicBezTo>
                    <a:pt x="75" y="1054"/>
                    <a:pt x="70" y="1139"/>
                    <a:pt x="74" y="1215"/>
                  </a:cubicBezTo>
                  <a:close/>
                </a:path>
              </a:pathLst>
            </a:custGeom>
            <a:solidFill>
              <a:srgbClr val="FF9900"/>
            </a:solidFill>
            <a:ln w="12700">
              <a:solidFill>
                <a:srgbClr val="FF6600"/>
              </a:solidFill>
              <a:round/>
              <a:headEnd/>
              <a:tailEnd/>
            </a:ln>
          </p:spPr>
          <p:txBody>
            <a:bodyPr vert="eaVert"/>
            <a:lstStyle/>
            <a:p>
              <a:endParaRPr lang="de-DE">
                <a:solidFill>
                  <a:srgbClr val="000000"/>
                </a:solidFill>
                <a:latin typeface="Calibri" pitchFamily="34" charset="0"/>
              </a:endParaRPr>
            </a:p>
          </p:txBody>
        </p:sp>
        <p:sp>
          <p:nvSpPr>
            <p:cNvPr id="118798" name="Freeform 843"/>
            <p:cNvSpPr>
              <a:spLocks/>
            </p:cNvSpPr>
            <p:nvPr/>
          </p:nvSpPr>
          <p:spPr bwMode="auto">
            <a:xfrm rot="-23521967">
              <a:off x="2916" y="277"/>
              <a:ext cx="393" cy="1092"/>
            </a:xfrm>
            <a:custGeom>
              <a:avLst/>
              <a:gdLst>
                <a:gd name="T0" fmla="*/ 2147483647 w 168"/>
                <a:gd name="T1" fmla="*/ 2147483647 h 1729"/>
                <a:gd name="T2" fmla="*/ 2147483647 w 168"/>
                <a:gd name="T3" fmla="*/ 2147483647 h 1729"/>
                <a:gd name="T4" fmla="*/ 2147483647 w 168"/>
                <a:gd name="T5" fmla="*/ 2147483647 h 1729"/>
                <a:gd name="T6" fmla="*/ 2147483647 w 168"/>
                <a:gd name="T7" fmla="*/ 2147483647 h 1729"/>
                <a:gd name="T8" fmla="*/ 2147483647 w 168"/>
                <a:gd name="T9" fmla="*/ 2147483647 h 1729"/>
                <a:gd name="T10" fmla="*/ 2147483647 w 168"/>
                <a:gd name="T11" fmla="*/ 2147483647 h 1729"/>
                <a:gd name="T12" fmla="*/ 2147483647 w 168"/>
                <a:gd name="T13" fmla="*/ 2147483647 h 1729"/>
                <a:gd name="T14" fmla="*/ 2147483647 w 168"/>
                <a:gd name="T15" fmla="*/ 2147483647 h 1729"/>
                <a:gd name="T16" fmla="*/ 2147483647 w 168"/>
                <a:gd name="T17" fmla="*/ 2147483647 h 1729"/>
                <a:gd name="T18" fmla="*/ 2147483647 w 168"/>
                <a:gd name="T19" fmla="*/ 2147483647 h 1729"/>
                <a:gd name="T20" fmla="*/ 2147483647 w 168"/>
                <a:gd name="T21" fmla="*/ 2147483647 h 1729"/>
                <a:gd name="T22" fmla="*/ 2147483647 w 168"/>
                <a:gd name="T23" fmla="*/ 2147483647 h 17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729"/>
                <a:gd name="T38" fmla="*/ 168 w 168"/>
                <a:gd name="T39" fmla="*/ 1729 h 17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729">
                  <a:moveTo>
                    <a:pt x="74" y="1215"/>
                  </a:moveTo>
                  <a:cubicBezTo>
                    <a:pt x="76" y="1301"/>
                    <a:pt x="90" y="1421"/>
                    <a:pt x="104" y="1503"/>
                  </a:cubicBezTo>
                  <a:cubicBezTo>
                    <a:pt x="119" y="1584"/>
                    <a:pt x="168" y="1729"/>
                    <a:pt x="167" y="1704"/>
                  </a:cubicBezTo>
                  <a:cubicBezTo>
                    <a:pt x="168" y="1705"/>
                    <a:pt x="115" y="1446"/>
                    <a:pt x="101" y="1349"/>
                  </a:cubicBezTo>
                  <a:cubicBezTo>
                    <a:pt x="88" y="1251"/>
                    <a:pt x="88" y="1214"/>
                    <a:pt x="86" y="1119"/>
                  </a:cubicBezTo>
                  <a:cubicBezTo>
                    <a:pt x="82" y="1025"/>
                    <a:pt x="93" y="904"/>
                    <a:pt x="83" y="782"/>
                  </a:cubicBezTo>
                  <a:cubicBezTo>
                    <a:pt x="73" y="660"/>
                    <a:pt x="31" y="518"/>
                    <a:pt x="29" y="389"/>
                  </a:cubicBezTo>
                  <a:cubicBezTo>
                    <a:pt x="27" y="260"/>
                    <a:pt x="78" y="10"/>
                    <a:pt x="73" y="5"/>
                  </a:cubicBezTo>
                  <a:cubicBezTo>
                    <a:pt x="68" y="0"/>
                    <a:pt x="2" y="229"/>
                    <a:pt x="1" y="361"/>
                  </a:cubicBezTo>
                  <a:cubicBezTo>
                    <a:pt x="0" y="493"/>
                    <a:pt x="54" y="692"/>
                    <a:pt x="66" y="796"/>
                  </a:cubicBezTo>
                  <a:cubicBezTo>
                    <a:pt x="78" y="900"/>
                    <a:pt x="70" y="914"/>
                    <a:pt x="72" y="983"/>
                  </a:cubicBezTo>
                  <a:cubicBezTo>
                    <a:pt x="75" y="1054"/>
                    <a:pt x="70" y="1139"/>
                    <a:pt x="74" y="1215"/>
                  </a:cubicBezTo>
                  <a:close/>
                </a:path>
              </a:pathLst>
            </a:custGeom>
            <a:solidFill>
              <a:srgbClr val="FF9900"/>
            </a:solidFill>
            <a:ln w="12700">
              <a:solidFill>
                <a:srgbClr val="FF6600"/>
              </a:solidFill>
              <a:round/>
              <a:headEnd/>
              <a:tailEnd/>
            </a:ln>
          </p:spPr>
          <p:txBody>
            <a:bodyPr vert="eaVert"/>
            <a:lstStyle/>
            <a:p>
              <a:endParaRPr lang="de-DE">
                <a:solidFill>
                  <a:srgbClr val="000000"/>
                </a:solidFill>
                <a:latin typeface="Calibri" pitchFamily="34" charset="0"/>
              </a:endParaRPr>
            </a:p>
          </p:txBody>
        </p:sp>
        <p:sp>
          <p:nvSpPr>
            <p:cNvPr id="118799" name="Freeform 843"/>
            <p:cNvSpPr>
              <a:spLocks/>
            </p:cNvSpPr>
            <p:nvPr/>
          </p:nvSpPr>
          <p:spPr bwMode="auto">
            <a:xfrm rot="-22630812">
              <a:off x="2970" y="838"/>
              <a:ext cx="393" cy="1309"/>
            </a:xfrm>
            <a:custGeom>
              <a:avLst/>
              <a:gdLst>
                <a:gd name="T0" fmla="*/ 2147483647 w 168"/>
                <a:gd name="T1" fmla="*/ 2147483647 h 1729"/>
                <a:gd name="T2" fmla="*/ 2147483647 w 168"/>
                <a:gd name="T3" fmla="*/ 2147483647 h 1729"/>
                <a:gd name="T4" fmla="*/ 2147483647 w 168"/>
                <a:gd name="T5" fmla="*/ 2147483647 h 1729"/>
                <a:gd name="T6" fmla="*/ 2147483647 w 168"/>
                <a:gd name="T7" fmla="*/ 2147483647 h 1729"/>
                <a:gd name="T8" fmla="*/ 2147483647 w 168"/>
                <a:gd name="T9" fmla="*/ 2147483647 h 1729"/>
                <a:gd name="T10" fmla="*/ 2147483647 w 168"/>
                <a:gd name="T11" fmla="*/ 2147483647 h 1729"/>
                <a:gd name="T12" fmla="*/ 2147483647 w 168"/>
                <a:gd name="T13" fmla="*/ 2147483647 h 1729"/>
                <a:gd name="T14" fmla="*/ 2147483647 w 168"/>
                <a:gd name="T15" fmla="*/ 2147483647 h 1729"/>
                <a:gd name="T16" fmla="*/ 2147483647 w 168"/>
                <a:gd name="T17" fmla="*/ 2147483647 h 1729"/>
                <a:gd name="T18" fmla="*/ 2147483647 w 168"/>
                <a:gd name="T19" fmla="*/ 2147483647 h 1729"/>
                <a:gd name="T20" fmla="*/ 2147483647 w 168"/>
                <a:gd name="T21" fmla="*/ 2147483647 h 1729"/>
                <a:gd name="T22" fmla="*/ 2147483647 w 168"/>
                <a:gd name="T23" fmla="*/ 2147483647 h 17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729"/>
                <a:gd name="T38" fmla="*/ 168 w 168"/>
                <a:gd name="T39" fmla="*/ 1729 h 17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729">
                  <a:moveTo>
                    <a:pt x="74" y="1215"/>
                  </a:moveTo>
                  <a:cubicBezTo>
                    <a:pt x="76" y="1301"/>
                    <a:pt x="90" y="1421"/>
                    <a:pt x="104" y="1503"/>
                  </a:cubicBezTo>
                  <a:cubicBezTo>
                    <a:pt x="119" y="1584"/>
                    <a:pt x="168" y="1729"/>
                    <a:pt x="167" y="1704"/>
                  </a:cubicBezTo>
                  <a:cubicBezTo>
                    <a:pt x="168" y="1705"/>
                    <a:pt x="115" y="1446"/>
                    <a:pt x="101" y="1349"/>
                  </a:cubicBezTo>
                  <a:cubicBezTo>
                    <a:pt x="88" y="1251"/>
                    <a:pt x="88" y="1214"/>
                    <a:pt x="86" y="1119"/>
                  </a:cubicBezTo>
                  <a:cubicBezTo>
                    <a:pt x="82" y="1025"/>
                    <a:pt x="93" y="904"/>
                    <a:pt x="83" y="782"/>
                  </a:cubicBezTo>
                  <a:cubicBezTo>
                    <a:pt x="73" y="660"/>
                    <a:pt x="31" y="518"/>
                    <a:pt x="29" y="389"/>
                  </a:cubicBezTo>
                  <a:cubicBezTo>
                    <a:pt x="27" y="260"/>
                    <a:pt x="78" y="10"/>
                    <a:pt x="73" y="5"/>
                  </a:cubicBezTo>
                  <a:cubicBezTo>
                    <a:pt x="68" y="0"/>
                    <a:pt x="2" y="229"/>
                    <a:pt x="1" y="361"/>
                  </a:cubicBezTo>
                  <a:cubicBezTo>
                    <a:pt x="0" y="493"/>
                    <a:pt x="54" y="692"/>
                    <a:pt x="66" y="796"/>
                  </a:cubicBezTo>
                  <a:cubicBezTo>
                    <a:pt x="78" y="900"/>
                    <a:pt x="70" y="914"/>
                    <a:pt x="72" y="983"/>
                  </a:cubicBezTo>
                  <a:cubicBezTo>
                    <a:pt x="75" y="1054"/>
                    <a:pt x="70" y="1139"/>
                    <a:pt x="74" y="1215"/>
                  </a:cubicBezTo>
                  <a:close/>
                </a:path>
              </a:pathLst>
            </a:custGeom>
            <a:solidFill>
              <a:srgbClr val="FF9900"/>
            </a:solidFill>
            <a:ln w="12700">
              <a:solidFill>
                <a:srgbClr val="FF6600"/>
              </a:solidFill>
              <a:round/>
              <a:headEnd/>
              <a:tailEnd/>
            </a:ln>
          </p:spPr>
          <p:txBody>
            <a:bodyPr vert="eaVert"/>
            <a:lstStyle/>
            <a:p>
              <a:endParaRPr lang="de-DE">
                <a:solidFill>
                  <a:srgbClr val="000000"/>
                </a:solidFill>
                <a:latin typeface="Calibri" pitchFamily="34" charset="0"/>
              </a:endParaRPr>
            </a:p>
          </p:txBody>
        </p:sp>
        <p:sp>
          <p:nvSpPr>
            <p:cNvPr id="118800" name="Freeform 843"/>
            <p:cNvSpPr>
              <a:spLocks/>
            </p:cNvSpPr>
            <p:nvPr/>
          </p:nvSpPr>
          <p:spPr bwMode="auto">
            <a:xfrm rot="-22630812">
              <a:off x="3613" y="2355"/>
              <a:ext cx="393" cy="1308"/>
            </a:xfrm>
            <a:custGeom>
              <a:avLst/>
              <a:gdLst>
                <a:gd name="T0" fmla="*/ 2147483647 w 168"/>
                <a:gd name="T1" fmla="*/ 2147483647 h 1729"/>
                <a:gd name="T2" fmla="*/ 2147483647 w 168"/>
                <a:gd name="T3" fmla="*/ 2147483647 h 1729"/>
                <a:gd name="T4" fmla="*/ 2147483647 w 168"/>
                <a:gd name="T5" fmla="*/ 2147483647 h 1729"/>
                <a:gd name="T6" fmla="*/ 2147483647 w 168"/>
                <a:gd name="T7" fmla="*/ 2147483647 h 1729"/>
                <a:gd name="T8" fmla="*/ 2147483647 w 168"/>
                <a:gd name="T9" fmla="*/ 2147483647 h 1729"/>
                <a:gd name="T10" fmla="*/ 2147483647 w 168"/>
                <a:gd name="T11" fmla="*/ 2147483647 h 1729"/>
                <a:gd name="T12" fmla="*/ 2147483647 w 168"/>
                <a:gd name="T13" fmla="*/ 2147483647 h 1729"/>
                <a:gd name="T14" fmla="*/ 2147483647 w 168"/>
                <a:gd name="T15" fmla="*/ 2147483647 h 1729"/>
                <a:gd name="T16" fmla="*/ 2147483647 w 168"/>
                <a:gd name="T17" fmla="*/ 2147483647 h 1729"/>
                <a:gd name="T18" fmla="*/ 2147483647 w 168"/>
                <a:gd name="T19" fmla="*/ 2147483647 h 1729"/>
                <a:gd name="T20" fmla="*/ 2147483647 w 168"/>
                <a:gd name="T21" fmla="*/ 2147483647 h 1729"/>
                <a:gd name="T22" fmla="*/ 2147483647 w 168"/>
                <a:gd name="T23" fmla="*/ 2147483647 h 17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729"/>
                <a:gd name="T38" fmla="*/ 168 w 168"/>
                <a:gd name="T39" fmla="*/ 1729 h 17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729">
                  <a:moveTo>
                    <a:pt x="74" y="1215"/>
                  </a:moveTo>
                  <a:cubicBezTo>
                    <a:pt x="76" y="1301"/>
                    <a:pt x="90" y="1421"/>
                    <a:pt x="104" y="1503"/>
                  </a:cubicBezTo>
                  <a:cubicBezTo>
                    <a:pt x="119" y="1584"/>
                    <a:pt x="168" y="1729"/>
                    <a:pt x="167" y="1704"/>
                  </a:cubicBezTo>
                  <a:cubicBezTo>
                    <a:pt x="168" y="1705"/>
                    <a:pt x="115" y="1446"/>
                    <a:pt x="101" y="1349"/>
                  </a:cubicBezTo>
                  <a:cubicBezTo>
                    <a:pt x="88" y="1251"/>
                    <a:pt x="88" y="1214"/>
                    <a:pt x="86" y="1119"/>
                  </a:cubicBezTo>
                  <a:cubicBezTo>
                    <a:pt x="82" y="1025"/>
                    <a:pt x="93" y="904"/>
                    <a:pt x="83" y="782"/>
                  </a:cubicBezTo>
                  <a:cubicBezTo>
                    <a:pt x="73" y="660"/>
                    <a:pt x="31" y="518"/>
                    <a:pt x="29" y="389"/>
                  </a:cubicBezTo>
                  <a:cubicBezTo>
                    <a:pt x="27" y="260"/>
                    <a:pt x="78" y="10"/>
                    <a:pt x="73" y="5"/>
                  </a:cubicBezTo>
                  <a:cubicBezTo>
                    <a:pt x="68" y="0"/>
                    <a:pt x="2" y="229"/>
                    <a:pt x="1" y="361"/>
                  </a:cubicBezTo>
                  <a:cubicBezTo>
                    <a:pt x="0" y="493"/>
                    <a:pt x="54" y="692"/>
                    <a:pt x="66" y="796"/>
                  </a:cubicBezTo>
                  <a:cubicBezTo>
                    <a:pt x="78" y="900"/>
                    <a:pt x="70" y="914"/>
                    <a:pt x="72" y="983"/>
                  </a:cubicBezTo>
                  <a:cubicBezTo>
                    <a:pt x="75" y="1054"/>
                    <a:pt x="70" y="1139"/>
                    <a:pt x="74" y="1215"/>
                  </a:cubicBezTo>
                  <a:close/>
                </a:path>
              </a:pathLst>
            </a:custGeom>
            <a:solidFill>
              <a:srgbClr val="FF9900"/>
            </a:solidFill>
            <a:ln w="12700">
              <a:solidFill>
                <a:srgbClr val="FF6600"/>
              </a:solidFill>
              <a:round/>
              <a:headEnd/>
              <a:tailEnd/>
            </a:ln>
          </p:spPr>
          <p:txBody>
            <a:bodyPr vert="eaVert"/>
            <a:lstStyle/>
            <a:p>
              <a:endParaRPr lang="de-DE">
                <a:solidFill>
                  <a:srgbClr val="000000"/>
                </a:solidFill>
                <a:latin typeface="Calibri" pitchFamily="34" charset="0"/>
              </a:endParaRPr>
            </a:p>
          </p:txBody>
        </p:sp>
        <p:sp>
          <p:nvSpPr>
            <p:cNvPr id="118801" name="Freeform 843"/>
            <p:cNvSpPr>
              <a:spLocks/>
            </p:cNvSpPr>
            <p:nvPr/>
          </p:nvSpPr>
          <p:spPr bwMode="auto">
            <a:xfrm rot="-22630812">
              <a:off x="2119" y="2795"/>
              <a:ext cx="392" cy="1309"/>
            </a:xfrm>
            <a:custGeom>
              <a:avLst/>
              <a:gdLst>
                <a:gd name="T0" fmla="*/ 2147483647 w 168"/>
                <a:gd name="T1" fmla="*/ 2147483647 h 1729"/>
                <a:gd name="T2" fmla="*/ 2147483647 w 168"/>
                <a:gd name="T3" fmla="*/ 2147483647 h 1729"/>
                <a:gd name="T4" fmla="*/ 2147483647 w 168"/>
                <a:gd name="T5" fmla="*/ 2147483647 h 1729"/>
                <a:gd name="T6" fmla="*/ 2147483647 w 168"/>
                <a:gd name="T7" fmla="*/ 2147483647 h 1729"/>
                <a:gd name="T8" fmla="*/ 2147483647 w 168"/>
                <a:gd name="T9" fmla="*/ 2147483647 h 1729"/>
                <a:gd name="T10" fmla="*/ 2147483647 w 168"/>
                <a:gd name="T11" fmla="*/ 2147483647 h 1729"/>
                <a:gd name="T12" fmla="*/ 2147483647 w 168"/>
                <a:gd name="T13" fmla="*/ 2147483647 h 1729"/>
                <a:gd name="T14" fmla="*/ 2147483647 w 168"/>
                <a:gd name="T15" fmla="*/ 2147483647 h 1729"/>
                <a:gd name="T16" fmla="*/ 2147483647 w 168"/>
                <a:gd name="T17" fmla="*/ 2147483647 h 1729"/>
                <a:gd name="T18" fmla="*/ 2147483647 w 168"/>
                <a:gd name="T19" fmla="*/ 2147483647 h 1729"/>
                <a:gd name="T20" fmla="*/ 2147483647 w 168"/>
                <a:gd name="T21" fmla="*/ 2147483647 h 1729"/>
                <a:gd name="T22" fmla="*/ 2147483647 w 168"/>
                <a:gd name="T23" fmla="*/ 2147483647 h 17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729"/>
                <a:gd name="T38" fmla="*/ 168 w 168"/>
                <a:gd name="T39" fmla="*/ 1729 h 17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729">
                  <a:moveTo>
                    <a:pt x="74" y="1215"/>
                  </a:moveTo>
                  <a:cubicBezTo>
                    <a:pt x="76" y="1301"/>
                    <a:pt x="90" y="1421"/>
                    <a:pt x="104" y="1503"/>
                  </a:cubicBezTo>
                  <a:cubicBezTo>
                    <a:pt x="119" y="1584"/>
                    <a:pt x="168" y="1729"/>
                    <a:pt x="167" y="1704"/>
                  </a:cubicBezTo>
                  <a:cubicBezTo>
                    <a:pt x="168" y="1705"/>
                    <a:pt x="115" y="1446"/>
                    <a:pt x="101" y="1349"/>
                  </a:cubicBezTo>
                  <a:cubicBezTo>
                    <a:pt x="88" y="1251"/>
                    <a:pt x="88" y="1214"/>
                    <a:pt x="86" y="1119"/>
                  </a:cubicBezTo>
                  <a:cubicBezTo>
                    <a:pt x="82" y="1025"/>
                    <a:pt x="93" y="904"/>
                    <a:pt x="83" y="782"/>
                  </a:cubicBezTo>
                  <a:cubicBezTo>
                    <a:pt x="73" y="660"/>
                    <a:pt x="31" y="518"/>
                    <a:pt x="29" y="389"/>
                  </a:cubicBezTo>
                  <a:cubicBezTo>
                    <a:pt x="27" y="260"/>
                    <a:pt x="78" y="10"/>
                    <a:pt x="73" y="5"/>
                  </a:cubicBezTo>
                  <a:cubicBezTo>
                    <a:pt x="68" y="0"/>
                    <a:pt x="2" y="229"/>
                    <a:pt x="1" y="361"/>
                  </a:cubicBezTo>
                  <a:cubicBezTo>
                    <a:pt x="0" y="493"/>
                    <a:pt x="54" y="692"/>
                    <a:pt x="66" y="796"/>
                  </a:cubicBezTo>
                  <a:cubicBezTo>
                    <a:pt x="78" y="900"/>
                    <a:pt x="70" y="914"/>
                    <a:pt x="72" y="983"/>
                  </a:cubicBezTo>
                  <a:cubicBezTo>
                    <a:pt x="75" y="1054"/>
                    <a:pt x="70" y="1139"/>
                    <a:pt x="74" y="1215"/>
                  </a:cubicBezTo>
                  <a:close/>
                </a:path>
              </a:pathLst>
            </a:custGeom>
            <a:solidFill>
              <a:srgbClr val="FF9900"/>
            </a:solidFill>
            <a:ln w="12700">
              <a:solidFill>
                <a:srgbClr val="FF6600"/>
              </a:solidFill>
              <a:round/>
              <a:headEnd/>
              <a:tailEnd/>
            </a:ln>
          </p:spPr>
          <p:txBody>
            <a:bodyPr vert="eaVert"/>
            <a:lstStyle/>
            <a:p>
              <a:endParaRPr lang="de-DE">
                <a:solidFill>
                  <a:srgbClr val="000000"/>
                </a:solidFill>
                <a:latin typeface="Calibri" pitchFamily="34" charset="0"/>
              </a:endParaRPr>
            </a:p>
          </p:txBody>
        </p:sp>
        <p:sp>
          <p:nvSpPr>
            <p:cNvPr id="118802" name="Freeform 843"/>
            <p:cNvSpPr>
              <a:spLocks/>
            </p:cNvSpPr>
            <p:nvPr/>
          </p:nvSpPr>
          <p:spPr bwMode="auto">
            <a:xfrm rot="-22630812">
              <a:off x="2525" y="3206"/>
              <a:ext cx="392" cy="1118"/>
            </a:xfrm>
            <a:custGeom>
              <a:avLst/>
              <a:gdLst>
                <a:gd name="T0" fmla="*/ 2147483647 w 168"/>
                <a:gd name="T1" fmla="*/ 2147483647 h 1729"/>
                <a:gd name="T2" fmla="*/ 2147483647 w 168"/>
                <a:gd name="T3" fmla="*/ 2147483647 h 1729"/>
                <a:gd name="T4" fmla="*/ 2147483647 w 168"/>
                <a:gd name="T5" fmla="*/ 2147483647 h 1729"/>
                <a:gd name="T6" fmla="*/ 2147483647 w 168"/>
                <a:gd name="T7" fmla="*/ 2147483647 h 1729"/>
                <a:gd name="T8" fmla="*/ 2147483647 w 168"/>
                <a:gd name="T9" fmla="*/ 2147483647 h 1729"/>
                <a:gd name="T10" fmla="*/ 2147483647 w 168"/>
                <a:gd name="T11" fmla="*/ 2147483647 h 1729"/>
                <a:gd name="T12" fmla="*/ 2147483647 w 168"/>
                <a:gd name="T13" fmla="*/ 2147483647 h 1729"/>
                <a:gd name="T14" fmla="*/ 2147483647 w 168"/>
                <a:gd name="T15" fmla="*/ 2147483647 h 1729"/>
                <a:gd name="T16" fmla="*/ 2147483647 w 168"/>
                <a:gd name="T17" fmla="*/ 2147483647 h 1729"/>
                <a:gd name="T18" fmla="*/ 2147483647 w 168"/>
                <a:gd name="T19" fmla="*/ 2147483647 h 1729"/>
                <a:gd name="T20" fmla="*/ 2147483647 w 168"/>
                <a:gd name="T21" fmla="*/ 2147483647 h 1729"/>
                <a:gd name="T22" fmla="*/ 2147483647 w 168"/>
                <a:gd name="T23" fmla="*/ 2147483647 h 17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729"/>
                <a:gd name="T38" fmla="*/ 168 w 168"/>
                <a:gd name="T39" fmla="*/ 1729 h 17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729">
                  <a:moveTo>
                    <a:pt x="74" y="1215"/>
                  </a:moveTo>
                  <a:cubicBezTo>
                    <a:pt x="76" y="1301"/>
                    <a:pt x="90" y="1421"/>
                    <a:pt x="104" y="1503"/>
                  </a:cubicBezTo>
                  <a:cubicBezTo>
                    <a:pt x="119" y="1584"/>
                    <a:pt x="168" y="1729"/>
                    <a:pt x="167" y="1704"/>
                  </a:cubicBezTo>
                  <a:cubicBezTo>
                    <a:pt x="168" y="1705"/>
                    <a:pt x="115" y="1446"/>
                    <a:pt x="101" y="1349"/>
                  </a:cubicBezTo>
                  <a:cubicBezTo>
                    <a:pt x="88" y="1251"/>
                    <a:pt x="88" y="1214"/>
                    <a:pt x="86" y="1119"/>
                  </a:cubicBezTo>
                  <a:cubicBezTo>
                    <a:pt x="82" y="1025"/>
                    <a:pt x="93" y="904"/>
                    <a:pt x="83" y="782"/>
                  </a:cubicBezTo>
                  <a:cubicBezTo>
                    <a:pt x="73" y="660"/>
                    <a:pt x="31" y="518"/>
                    <a:pt x="29" y="389"/>
                  </a:cubicBezTo>
                  <a:cubicBezTo>
                    <a:pt x="27" y="260"/>
                    <a:pt x="78" y="10"/>
                    <a:pt x="73" y="5"/>
                  </a:cubicBezTo>
                  <a:cubicBezTo>
                    <a:pt x="68" y="0"/>
                    <a:pt x="2" y="229"/>
                    <a:pt x="1" y="361"/>
                  </a:cubicBezTo>
                  <a:cubicBezTo>
                    <a:pt x="0" y="493"/>
                    <a:pt x="54" y="692"/>
                    <a:pt x="66" y="796"/>
                  </a:cubicBezTo>
                  <a:cubicBezTo>
                    <a:pt x="78" y="900"/>
                    <a:pt x="70" y="914"/>
                    <a:pt x="72" y="983"/>
                  </a:cubicBezTo>
                  <a:cubicBezTo>
                    <a:pt x="75" y="1054"/>
                    <a:pt x="70" y="1139"/>
                    <a:pt x="74" y="1215"/>
                  </a:cubicBezTo>
                  <a:close/>
                </a:path>
              </a:pathLst>
            </a:custGeom>
            <a:solidFill>
              <a:srgbClr val="FF9900"/>
            </a:solidFill>
            <a:ln w="12700">
              <a:solidFill>
                <a:srgbClr val="FF6600"/>
              </a:solidFill>
              <a:round/>
              <a:headEnd/>
              <a:tailEnd/>
            </a:ln>
          </p:spPr>
          <p:txBody>
            <a:bodyPr vert="eaVert"/>
            <a:lstStyle/>
            <a:p>
              <a:endParaRPr lang="de-DE">
                <a:solidFill>
                  <a:srgbClr val="000000"/>
                </a:solidFill>
                <a:latin typeface="Calibri" pitchFamily="34" charset="0"/>
              </a:endParaRPr>
            </a:p>
          </p:txBody>
        </p:sp>
        <p:sp>
          <p:nvSpPr>
            <p:cNvPr id="118803" name="Freeform 843"/>
            <p:cNvSpPr>
              <a:spLocks/>
            </p:cNvSpPr>
            <p:nvPr/>
          </p:nvSpPr>
          <p:spPr bwMode="auto">
            <a:xfrm rot="-8766190">
              <a:off x="3214" y="3144"/>
              <a:ext cx="392" cy="1186"/>
            </a:xfrm>
            <a:custGeom>
              <a:avLst/>
              <a:gdLst>
                <a:gd name="T0" fmla="*/ 2147483647 w 168"/>
                <a:gd name="T1" fmla="*/ 2147483647 h 1729"/>
                <a:gd name="T2" fmla="*/ 2147483647 w 168"/>
                <a:gd name="T3" fmla="*/ 2147483647 h 1729"/>
                <a:gd name="T4" fmla="*/ 2147483647 w 168"/>
                <a:gd name="T5" fmla="*/ 2147483647 h 1729"/>
                <a:gd name="T6" fmla="*/ 2147483647 w 168"/>
                <a:gd name="T7" fmla="*/ 2147483647 h 1729"/>
                <a:gd name="T8" fmla="*/ 2147483647 w 168"/>
                <a:gd name="T9" fmla="*/ 2147483647 h 1729"/>
                <a:gd name="T10" fmla="*/ 2147483647 w 168"/>
                <a:gd name="T11" fmla="*/ 2147483647 h 1729"/>
                <a:gd name="T12" fmla="*/ 2147483647 w 168"/>
                <a:gd name="T13" fmla="*/ 2147483647 h 1729"/>
                <a:gd name="T14" fmla="*/ 2147483647 w 168"/>
                <a:gd name="T15" fmla="*/ 2147483647 h 1729"/>
                <a:gd name="T16" fmla="*/ 2147483647 w 168"/>
                <a:gd name="T17" fmla="*/ 2147483647 h 1729"/>
                <a:gd name="T18" fmla="*/ 2147483647 w 168"/>
                <a:gd name="T19" fmla="*/ 2147483647 h 1729"/>
                <a:gd name="T20" fmla="*/ 2147483647 w 168"/>
                <a:gd name="T21" fmla="*/ 2147483647 h 1729"/>
                <a:gd name="T22" fmla="*/ 2147483647 w 168"/>
                <a:gd name="T23" fmla="*/ 2147483647 h 17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729"/>
                <a:gd name="T38" fmla="*/ 168 w 168"/>
                <a:gd name="T39" fmla="*/ 1729 h 17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729">
                  <a:moveTo>
                    <a:pt x="74" y="1215"/>
                  </a:moveTo>
                  <a:cubicBezTo>
                    <a:pt x="76" y="1301"/>
                    <a:pt x="90" y="1421"/>
                    <a:pt x="104" y="1503"/>
                  </a:cubicBezTo>
                  <a:cubicBezTo>
                    <a:pt x="119" y="1584"/>
                    <a:pt x="168" y="1729"/>
                    <a:pt x="167" y="1704"/>
                  </a:cubicBezTo>
                  <a:cubicBezTo>
                    <a:pt x="168" y="1705"/>
                    <a:pt x="115" y="1446"/>
                    <a:pt x="101" y="1349"/>
                  </a:cubicBezTo>
                  <a:cubicBezTo>
                    <a:pt x="88" y="1251"/>
                    <a:pt x="88" y="1214"/>
                    <a:pt x="86" y="1119"/>
                  </a:cubicBezTo>
                  <a:cubicBezTo>
                    <a:pt x="82" y="1025"/>
                    <a:pt x="93" y="904"/>
                    <a:pt x="83" y="782"/>
                  </a:cubicBezTo>
                  <a:cubicBezTo>
                    <a:pt x="73" y="660"/>
                    <a:pt x="31" y="518"/>
                    <a:pt x="29" y="389"/>
                  </a:cubicBezTo>
                  <a:cubicBezTo>
                    <a:pt x="27" y="260"/>
                    <a:pt x="78" y="10"/>
                    <a:pt x="73" y="5"/>
                  </a:cubicBezTo>
                  <a:cubicBezTo>
                    <a:pt x="68" y="0"/>
                    <a:pt x="2" y="229"/>
                    <a:pt x="1" y="361"/>
                  </a:cubicBezTo>
                  <a:cubicBezTo>
                    <a:pt x="0" y="493"/>
                    <a:pt x="54" y="692"/>
                    <a:pt x="66" y="796"/>
                  </a:cubicBezTo>
                  <a:cubicBezTo>
                    <a:pt x="78" y="900"/>
                    <a:pt x="70" y="914"/>
                    <a:pt x="72" y="983"/>
                  </a:cubicBezTo>
                  <a:cubicBezTo>
                    <a:pt x="75" y="1054"/>
                    <a:pt x="70" y="1139"/>
                    <a:pt x="74" y="1215"/>
                  </a:cubicBezTo>
                  <a:close/>
                </a:path>
              </a:pathLst>
            </a:custGeom>
            <a:solidFill>
              <a:srgbClr val="FF9900"/>
            </a:solidFill>
            <a:ln w="12700">
              <a:solidFill>
                <a:srgbClr val="FF6600"/>
              </a:solidFill>
              <a:round/>
              <a:headEnd/>
              <a:tailEnd/>
            </a:ln>
          </p:spPr>
          <p:txBody>
            <a:bodyPr rot="10800000" vert="eaVert"/>
            <a:lstStyle/>
            <a:p>
              <a:endParaRPr lang="de-DE">
                <a:solidFill>
                  <a:srgbClr val="000000"/>
                </a:solidFill>
                <a:latin typeface="Calibri" pitchFamily="34" charset="0"/>
              </a:endParaRPr>
            </a:p>
          </p:txBody>
        </p:sp>
        <p:grpSp>
          <p:nvGrpSpPr>
            <p:cNvPr id="118804" name="Group 857"/>
            <p:cNvGrpSpPr>
              <a:grpSpLocks/>
            </p:cNvGrpSpPr>
            <p:nvPr/>
          </p:nvGrpSpPr>
          <p:grpSpPr bwMode="auto">
            <a:xfrm rot="-37598232">
              <a:off x="1892" y="2562"/>
              <a:ext cx="692" cy="219"/>
              <a:chOff x="5534" y="4355"/>
              <a:chExt cx="1271" cy="204"/>
            </a:xfrm>
          </p:grpSpPr>
          <p:sp>
            <p:nvSpPr>
              <p:cNvPr id="118805"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06"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07" name="Group 857"/>
            <p:cNvGrpSpPr>
              <a:grpSpLocks/>
            </p:cNvGrpSpPr>
            <p:nvPr/>
          </p:nvGrpSpPr>
          <p:grpSpPr bwMode="auto">
            <a:xfrm rot="-26474749">
              <a:off x="1202" y="3627"/>
              <a:ext cx="800" cy="215"/>
              <a:chOff x="5534" y="4355"/>
              <a:chExt cx="1271" cy="204"/>
            </a:xfrm>
          </p:grpSpPr>
          <p:sp>
            <p:nvSpPr>
              <p:cNvPr id="118808"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09"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10" name="Group 857"/>
            <p:cNvGrpSpPr>
              <a:grpSpLocks/>
            </p:cNvGrpSpPr>
            <p:nvPr/>
          </p:nvGrpSpPr>
          <p:grpSpPr bwMode="auto">
            <a:xfrm rot="-26474749">
              <a:off x="1187" y="3413"/>
              <a:ext cx="754" cy="215"/>
              <a:chOff x="5534" y="4355"/>
              <a:chExt cx="1271" cy="204"/>
            </a:xfrm>
          </p:grpSpPr>
          <p:sp>
            <p:nvSpPr>
              <p:cNvPr id="118811"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12"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13" name="Group 857"/>
            <p:cNvGrpSpPr>
              <a:grpSpLocks/>
            </p:cNvGrpSpPr>
            <p:nvPr/>
          </p:nvGrpSpPr>
          <p:grpSpPr bwMode="auto">
            <a:xfrm rot="-26474749">
              <a:off x="1436" y="3448"/>
              <a:ext cx="755" cy="214"/>
              <a:chOff x="5534" y="4355"/>
              <a:chExt cx="1271" cy="204"/>
            </a:xfrm>
          </p:grpSpPr>
          <p:sp>
            <p:nvSpPr>
              <p:cNvPr id="118814"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15"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16" name="Group 857"/>
            <p:cNvGrpSpPr>
              <a:grpSpLocks/>
            </p:cNvGrpSpPr>
            <p:nvPr/>
          </p:nvGrpSpPr>
          <p:grpSpPr bwMode="auto">
            <a:xfrm rot="-38368605">
              <a:off x="2039" y="2978"/>
              <a:ext cx="977" cy="143"/>
              <a:chOff x="5534" y="4355"/>
              <a:chExt cx="1271" cy="204"/>
            </a:xfrm>
          </p:grpSpPr>
          <p:sp>
            <p:nvSpPr>
              <p:cNvPr id="118817"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18"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sp>
          <p:nvSpPr>
            <p:cNvPr id="118819" name="Freeform 858"/>
            <p:cNvSpPr>
              <a:spLocks/>
            </p:cNvSpPr>
            <p:nvPr/>
          </p:nvSpPr>
          <p:spPr bwMode="auto">
            <a:xfrm rot="-17002148">
              <a:off x="2497" y="3668"/>
              <a:ext cx="670" cy="182"/>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20" name="Oval 859"/>
            <p:cNvSpPr>
              <a:spLocks noChangeArrowheads="1"/>
            </p:cNvSpPr>
            <p:nvPr/>
          </p:nvSpPr>
          <p:spPr bwMode="auto">
            <a:xfrm rot="4597852" flipH="1">
              <a:off x="2758" y="3710"/>
              <a:ext cx="123" cy="9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nvGrpSpPr>
            <p:cNvPr id="118821" name="Group 857"/>
            <p:cNvGrpSpPr>
              <a:grpSpLocks/>
            </p:cNvGrpSpPr>
            <p:nvPr/>
          </p:nvGrpSpPr>
          <p:grpSpPr bwMode="auto">
            <a:xfrm rot="-38564835">
              <a:off x="1842" y="3356"/>
              <a:ext cx="976" cy="214"/>
              <a:chOff x="5534" y="4355"/>
              <a:chExt cx="1271" cy="204"/>
            </a:xfrm>
          </p:grpSpPr>
          <p:sp>
            <p:nvSpPr>
              <p:cNvPr id="118822"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23"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sp>
          <p:nvSpPr>
            <p:cNvPr id="118824" name="Freeform 40"/>
            <p:cNvSpPr>
              <a:spLocks/>
            </p:cNvSpPr>
            <p:nvPr/>
          </p:nvSpPr>
          <p:spPr bwMode="auto">
            <a:xfrm>
              <a:off x="2193" y="459"/>
              <a:ext cx="578" cy="757"/>
            </a:xfrm>
            <a:custGeom>
              <a:avLst/>
              <a:gdLst>
                <a:gd name="T0" fmla="*/ 53 w 193"/>
                <a:gd name="T1" fmla="*/ 182 h 531"/>
                <a:gd name="T2" fmla="*/ 51 w 193"/>
                <a:gd name="T3" fmla="*/ 139 h 531"/>
                <a:gd name="T4" fmla="*/ 15 w 193"/>
                <a:gd name="T5" fmla="*/ 4 h 531"/>
                <a:gd name="T6" fmla="*/ 80 w 193"/>
                <a:gd name="T7" fmla="*/ 132 h 531"/>
                <a:gd name="T8" fmla="*/ 152 w 193"/>
                <a:gd name="T9" fmla="*/ 376 h 531"/>
                <a:gd name="T10" fmla="*/ 167 w 193"/>
                <a:gd name="T11" fmla="*/ 510 h 531"/>
                <a:gd name="T12" fmla="*/ 112 w 193"/>
                <a:gd name="T13" fmla="*/ 352 h 531"/>
                <a:gd name="T14" fmla="*/ 89 w 193"/>
                <a:gd name="T15" fmla="*/ 309 h 531"/>
                <a:gd name="T16" fmla="*/ 47 w 193"/>
                <a:gd name="T17" fmla="*/ 260 h 531"/>
                <a:gd name="T18" fmla="*/ 53 w 193"/>
                <a:gd name="T19" fmla="*/ 182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531">
                  <a:moveTo>
                    <a:pt x="53" y="182"/>
                  </a:moveTo>
                  <a:cubicBezTo>
                    <a:pt x="53" y="163"/>
                    <a:pt x="54" y="153"/>
                    <a:pt x="51" y="139"/>
                  </a:cubicBezTo>
                  <a:cubicBezTo>
                    <a:pt x="45" y="109"/>
                    <a:pt x="0" y="0"/>
                    <a:pt x="15" y="4"/>
                  </a:cubicBezTo>
                  <a:cubicBezTo>
                    <a:pt x="31" y="7"/>
                    <a:pt x="52" y="59"/>
                    <a:pt x="80" y="132"/>
                  </a:cubicBezTo>
                  <a:cubicBezTo>
                    <a:pt x="104" y="198"/>
                    <a:pt x="140" y="313"/>
                    <a:pt x="152" y="376"/>
                  </a:cubicBezTo>
                  <a:cubicBezTo>
                    <a:pt x="167" y="439"/>
                    <a:pt x="193" y="531"/>
                    <a:pt x="167" y="510"/>
                  </a:cubicBezTo>
                  <a:cubicBezTo>
                    <a:pt x="141" y="489"/>
                    <a:pt x="125" y="385"/>
                    <a:pt x="112" y="352"/>
                  </a:cubicBezTo>
                  <a:cubicBezTo>
                    <a:pt x="99" y="319"/>
                    <a:pt x="99" y="325"/>
                    <a:pt x="89" y="309"/>
                  </a:cubicBezTo>
                  <a:cubicBezTo>
                    <a:pt x="79" y="297"/>
                    <a:pt x="53" y="281"/>
                    <a:pt x="47" y="260"/>
                  </a:cubicBezTo>
                  <a:cubicBezTo>
                    <a:pt x="41" y="239"/>
                    <a:pt x="50" y="198"/>
                    <a:pt x="53" y="182"/>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825" name="Oval 41"/>
            <p:cNvSpPr>
              <a:spLocks noChangeArrowheads="1"/>
            </p:cNvSpPr>
            <p:nvPr/>
          </p:nvSpPr>
          <p:spPr bwMode="auto">
            <a:xfrm rot="3923538" flipH="1">
              <a:off x="2384" y="748"/>
              <a:ext cx="121" cy="132"/>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sp>
          <p:nvSpPr>
            <p:cNvPr id="118826" name="Freeform 42"/>
            <p:cNvSpPr>
              <a:spLocks/>
            </p:cNvSpPr>
            <p:nvPr/>
          </p:nvSpPr>
          <p:spPr bwMode="auto">
            <a:xfrm>
              <a:off x="2664" y="1169"/>
              <a:ext cx="462" cy="747"/>
            </a:xfrm>
            <a:custGeom>
              <a:avLst/>
              <a:gdLst>
                <a:gd name="T0" fmla="*/ 39 w 155"/>
                <a:gd name="T1" fmla="*/ 185 h 525"/>
                <a:gd name="T2" fmla="*/ 40 w 155"/>
                <a:gd name="T3" fmla="*/ 142 h 525"/>
                <a:gd name="T4" fmla="*/ 16 w 155"/>
                <a:gd name="T5" fmla="*/ 4 h 525"/>
                <a:gd name="T6" fmla="*/ 70 w 155"/>
                <a:gd name="T7" fmla="*/ 137 h 525"/>
                <a:gd name="T8" fmla="*/ 123 w 155"/>
                <a:gd name="T9" fmla="*/ 386 h 525"/>
                <a:gd name="T10" fmla="*/ 125 w 155"/>
                <a:gd name="T11" fmla="*/ 502 h 525"/>
                <a:gd name="T12" fmla="*/ 84 w 155"/>
                <a:gd name="T13" fmla="*/ 359 h 525"/>
                <a:gd name="T14" fmla="*/ 64 w 155"/>
                <a:gd name="T15" fmla="*/ 315 h 525"/>
                <a:gd name="T16" fmla="*/ 27 w 155"/>
                <a:gd name="T17" fmla="*/ 262 h 525"/>
                <a:gd name="T18" fmla="*/ 39 w 155"/>
                <a:gd name="T19" fmla="*/ 18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525">
                  <a:moveTo>
                    <a:pt x="39" y="185"/>
                  </a:moveTo>
                  <a:cubicBezTo>
                    <a:pt x="40" y="166"/>
                    <a:pt x="42" y="156"/>
                    <a:pt x="40" y="142"/>
                  </a:cubicBezTo>
                  <a:cubicBezTo>
                    <a:pt x="37" y="111"/>
                    <a:pt x="0" y="0"/>
                    <a:pt x="16" y="4"/>
                  </a:cubicBezTo>
                  <a:cubicBezTo>
                    <a:pt x="31" y="9"/>
                    <a:pt x="48" y="62"/>
                    <a:pt x="70" y="137"/>
                  </a:cubicBezTo>
                  <a:cubicBezTo>
                    <a:pt x="88" y="205"/>
                    <a:pt x="115" y="323"/>
                    <a:pt x="123" y="386"/>
                  </a:cubicBezTo>
                  <a:cubicBezTo>
                    <a:pt x="132" y="447"/>
                    <a:pt x="155" y="525"/>
                    <a:pt x="125" y="502"/>
                  </a:cubicBezTo>
                  <a:cubicBezTo>
                    <a:pt x="95" y="479"/>
                    <a:pt x="94" y="390"/>
                    <a:pt x="84" y="359"/>
                  </a:cubicBezTo>
                  <a:cubicBezTo>
                    <a:pt x="74" y="328"/>
                    <a:pt x="73" y="331"/>
                    <a:pt x="64" y="315"/>
                  </a:cubicBezTo>
                  <a:cubicBezTo>
                    <a:pt x="56" y="301"/>
                    <a:pt x="31" y="284"/>
                    <a:pt x="27" y="262"/>
                  </a:cubicBezTo>
                  <a:cubicBezTo>
                    <a:pt x="23" y="241"/>
                    <a:pt x="34" y="201"/>
                    <a:pt x="39" y="185"/>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827" name="Oval 43"/>
            <p:cNvSpPr>
              <a:spLocks noChangeArrowheads="1"/>
            </p:cNvSpPr>
            <p:nvPr/>
          </p:nvSpPr>
          <p:spPr bwMode="auto">
            <a:xfrm rot="4454271" flipH="1">
              <a:off x="2799" y="1463"/>
              <a:ext cx="120" cy="131"/>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sp>
          <p:nvSpPr>
            <p:cNvPr id="118828" name="Freeform 44"/>
            <p:cNvSpPr>
              <a:spLocks/>
            </p:cNvSpPr>
            <p:nvPr/>
          </p:nvSpPr>
          <p:spPr bwMode="auto">
            <a:xfrm rot="365634">
              <a:off x="2943" y="1890"/>
              <a:ext cx="541" cy="803"/>
            </a:xfrm>
            <a:custGeom>
              <a:avLst/>
              <a:gdLst>
                <a:gd name="T0" fmla="*/ 42 w 180"/>
                <a:gd name="T1" fmla="*/ 187 h 564"/>
                <a:gd name="T2" fmla="*/ 39 w 180"/>
                <a:gd name="T3" fmla="*/ 143 h 564"/>
                <a:gd name="T4" fmla="*/ 16 w 180"/>
                <a:gd name="T5" fmla="*/ 3 h 564"/>
                <a:gd name="T6" fmla="*/ 69 w 180"/>
                <a:gd name="T7" fmla="*/ 136 h 564"/>
                <a:gd name="T8" fmla="*/ 144 w 180"/>
                <a:gd name="T9" fmla="*/ 379 h 564"/>
                <a:gd name="T10" fmla="*/ 146 w 180"/>
                <a:gd name="T11" fmla="*/ 498 h 564"/>
                <a:gd name="T12" fmla="*/ 103 w 180"/>
                <a:gd name="T13" fmla="*/ 356 h 564"/>
                <a:gd name="T14" fmla="*/ 79 w 180"/>
                <a:gd name="T15" fmla="*/ 313 h 564"/>
                <a:gd name="T16" fmla="*/ 37 w 180"/>
                <a:gd name="T17" fmla="*/ 264 h 564"/>
                <a:gd name="T18" fmla="*/ 42 w 180"/>
                <a:gd name="T19" fmla="*/ 187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564">
                  <a:moveTo>
                    <a:pt x="42" y="187"/>
                  </a:moveTo>
                  <a:cubicBezTo>
                    <a:pt x="42" y="167"/>
                    <a:pt x="43" y="158"/>
                    <a:pt x="39" y="143"/>
                  </a:cubicBezTo>
                  <a:cubicBezTo>
                    <a:pt x="34" y="113"/>
                    <a:pt x="0" y="0"/>
                    <a:pt x="16" y="3"/>
                  </a:cubicBezTo>
                  <a:cubicBezTo>
                    <a:pt x="32" y="7"/>
                    <a:pt x="40" y="64"/>
                    <a:pt x="69" y="136"/>
                  </a:cubicBezTo>
                  <a:cubicBezTo>
                    <a:pt x="93" y="202"/>
                    <a:pt x="130" y="317"/>
                    <a:pt x="144" y="379"/>
                  </a:cubicBezTo>
                  <a:cubicBezTo>
                    <a:pt x="157" y="439"/>
                    <a:pt x="180" y="564"/>
                    <a:pt x="146" y="498"/>
                  </a:cubicBezTo>
                  <a:cubicBezTo>
                    <a:pt x="112" y="432"/>
                    <a:pt x="114" y="387"/>
                    <a:pt x="103" y="356"/>
                  </a:cubicBezTo>
                  <a:cubicBezTo>
                    <a:pt x="92" y="325"/>
                    <a:pt x="90" y="328"/>
                    <a:pt x="79" y="313"/>
                  </a:cubicBezTo>
                  <a:cubicBezTo>
                    <a:pt x="69" y="301"/>
                    <a:pt x="44" y="285"/>
                    <a:pt x="37" y="264"/>
                  </a:cubicBezTo>
                  <a:cubicBezTo>
                    <a:pt x="31" y="244"/>
                    <a:pt x="39" y="202"/>
                    <a:pt x="42" y="187"/>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829" name="Oval 45"/>
            <p:cNvSpPr>
              <a:spLocks noChangeArrowheads="1"/>
            </p:cNvSpPr>
            <p:nvPr/>
          </p:nvSpPr>
          <p:spPr bwMode="auto">
            <a:xfrm rot="4803491" flipH="1">
              <a:off x="3110" y="2183"/>
              <a:ext cx="121" cy="130"/>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sp>
          <p:nvSpPr>
            <p:cNvPr id="118830" name="Freeform 46"/>
            <p:cNvSpPr>
              <a:spLocks/>
            </p:cNvSpPr>
            <p:nvPr/>
          </p:nvSpPr>
          <p:spPr bwMode="auto">
            <a:xfrm>
              <a:off x="3268" y="2621"/>
              <a:ext cx="213" cy="861"/>
            </a:xfrm>
            <a:custGeom>
              <a:avLst/>
              <a:gdLst>
                <a:gd name="T0" fmla="*/ 25 w 71"/>
                <a:gd name="T1" fmla="*/ 183 h 546"/>
                <a:gd name="T2" fmla="*/ 34 w 71"/>
                <a:gd name="T3" fmla="*/ 140 h 546"/>
                <a:gd name="T4" fmla="*/ 32 w 71"/>
                <a:gd name="T5" fmla="*/ 1 h 546"/>
                <a:gd name="T6" fmla="*/ 64 w 71"/>
                <a:gd name="T7" fmla="*/ 141 h 546"/>
                <a:gd name="T8" fmla="*/ 65 w 71"/>
                <a:gd name="T9" fmla="*/ 396 h 546"/>
                <a:gd name="T10" fmla="*/ 50 w 71"/>
                <a:gd name="T11" fmla="*/ 519 h 546"/>
                <a:gd name="T12" fmla="*/ 41 w 71"/>
                <a:gd name="T13" fmla="*/ 362 h 546"/>
                <a:gd name="T14" fmla="*/ 29 w 71"/>
                <a:gd name="T15" fmla="*/ 315 h 546"/>
                <a:gd name="T16" fmla="*/ 1 w 71"/>
                <a:gd name="T17" fmla="*/ 257 h 546"/>
                <a:gd name="T18" fmla="*/ 25 w 71"/>
                <a:gd name="T19" fmla="*/ 183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546">
                  <a:moveTo>
                    <a:pt x="25" y="183"/>
                  </a:moveTo>
                  <a:cubicBezTo>
                    <a:pt x="30" y="164"/>
                    <a:pt x="34" y="155"/>
                    <a:pt x="34" y="140"/>
                  </a:cubicBezTo>
                  <a:cubicBezTo>
                    <a:pt x="36" y="110"/>
                    <a:pt x="11" y="2"/>
                    <a:pt x="32" y="1"/>
                  </a:cubicBezTo>
                  <a:cubicBezTo>
                    <a:pt x="53" y="0"/>
                    <a:pt x="54" y="63"/>
                    <a:pt x="64" y="141"/>
                  </a:cubicBezTo>
                  <a:cubicBezTo>
                    <a:pt x="71" y="211"/>
                    <a:pt x="67" y="332"/>
                    <a:pt x="65" y="396"/>
                  </a:cubicBezTo>
                  <a:cubicBezTo>
                    <a:pt x="63" y="459"/>
                    <a:pt x="70" y="546"/>
                    <a:pt x="50" y="519"/>
                  </a:cubicBezTo>
                  <a:cubicBezTo>
                    <a:pt x="30" y="492"/>
                    <a:pt x="44" y="396"/>
                    <a:pt x="41" y="362"/>
                  </a:cubicBezTo>
                  <a:cubicBezTo>
                    <a:pt x="38" y="328"/>
                    <a:pt x="36" y="332"/>
                    <a:pt x="29" y="315"/>
                  </a:cubicBezTo>
                  <a:cubicBezTo>
                    <a:pt x="23" y="300"/>
                    <a:pt x="2" y="279"/>
                    <a:pt x="1" y="257"/>
                  </a:cubicBezTo>
                  <a:cubicBezTo>
                    <a:pt x="0" y="236"/>
                    <a:pt x="18" y="198"/>
                    <a:pt x="25" y="183"/>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831" name="Oval 47"/>
            <p:cNvSpPr>
              <a:spLocks noChangeArrowheads="1"/>
            </p:cNvSpPr>
            <p:nvPr/>
          </p:nvSpPr>
          <p:spPr bwMode="auto">
            <a:xfrm rot="4964876" flipH="1">
              <a:off x="3319" y="2944"/>
              <a:ext cx="120" cy="133"/>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sp>
          <p:nvSpPr>
            <p:cNvPr id="118832" name="Freeform 48"/>
            <p:cNvSpPr>
              <a:spLocks/>
            </p:cNvSpPr>
            <p:nvPr/>
          </p:nvSpPr>
          <p:spPr bwMode="auto">
            <a:xfrm>
              <a:off x="2752" y="3384"/>
              <a:ext cx="472" cy="706"/>
            </a:xfrm>
            <a:custGeom>
              <a:avLst/>
              <a:gdLst>
                <a:gd name="T0" fmla="*/ 99 w 157"/>
                <a:gd name="T1" fmla="*/ 288 h 495"/>
                <a:gd name="T2" fmla="*/ 98 w 157"/>
                <a:gd name="T3" fmla="*/ 331 h 495"/>
                <a:gd name="T4" fmla="*/ 141 w 157"/>
                <a:gd name="T5" fmla="*/ 490 h 495"/>
                <a:gd name="T6" fmla="*/ 68 w 157"/>
                <a:gd name="T7" fmla="*/ 336 h 495"/>
                <a:gd name="T8" fmla="*/ 13 w 157"/>
                <a:gd name="T9" fmla="*/ 88 h 495"/>
                <a:gd name="T10" fmla="*/ 7 w 157"/>
                <a:gd name="T11" fmla="*/ 4 h 495"/>
                <a:gd name="T12" fmla="*/ 52 w 157"/>
                <a:gd name="T13" fmla="*/ 114 h 495"/>
                <a:gd name="T14" fmla="*/ 72 w 157"/>
                <a:gd name="T15" fmla="*/ 158 h 495"/>
                <a:gd name="T16" fmla="*/ 110 w 157"/>
                <a:gd name="T17" fmla="*/ 211 h 495"/>
                <a:gd name="T18" fmla="*/ 99 w 157"/>
                <a:gd name="T19" fmla="*/ 288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495">
                  <a:moveTo>
                    <a:pt x="99" y="288"/>
                  </a:moveTo>
                  <a:cubicBezTo>
                    <a:pt x="98" y="307"/>
                    <a:pt x="96" y="317"/>
                    <a:pt x="98" y="331"/>
                  </a:cubicBezTo>
                  <a:cubicBezTo>
                    <a:pt x="102" y="361"/>
                    <a:pt x="157" y="495"/>
                    <a:pt x="141" y="490"/>
                  </a:cubicBezTo>
                  <a:cubicBezTo>
                    <a:pt x="126" y="486"/>
                    <a:pt x="92" y="411"/>
                    <a:pt x="68" y="336"/>
                  </a:cubicBezTo>
                  <a:cubicBezTo>
                    <a:pt x="49" y="268"/>
                    <a:pt x="21" y="151"/>
                    <a:pt x="13" y="88"/>
                  </a:cubicBezTo>
                  <a:cubicBezTo>
                    <a:pt x="3" y="33"/>
                    <a:pt x="0" y="0"/>
                    <a:pt x="7" y="4"/>
                  </a:cubicBezTo>
                  <a:cubicBezTo>
                    <a:pt x="23" y="10"/>
                    <a:pt x="41" y="88"/>
                    <a:pt x="52" y="114"/>
                  </a:cubicBezTo>
                  <a:cubicBezTo>
                    <a:pt x="63" y="140"/>
                    <a:pt x="63" y="143"/>
                    <a:pt x="72" y="158"/>
                  </a:cubicBezTo>
                  <a:cubicBezTo>
                    <a:pt x="81" y="172"/>
                    <a:pt x="105" y="189"/>
                    <a:pt x="110" y="211"/>
                  </a:cubicBezTo>
                  <a:cubicBezTo>
                    <a:pt x="114" y="231"/>
                    <a:pt x="103" y="272"/>
                    <a:pt x="99" y="288"/>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833" name="Oval 49"/>
            <p:cNvSpPr>
              <a:spLocks noChangeArrowheads="1"/>
            </p:cNvSpPr>
            <p:nvPr/>
          </p:nvSpPr>
          <p:spPr bwMode="auto">
            <a:xfrm rot="4964876" flipH="1">
              <a:off x="2909" y="3636"/>
              <a:ext cx="121" cy="131"/>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sp>
          <p:nvSpPr>
            <p:cNvPr id="118834" name="Freeform 50"/>
            <p:cNvSpPr>
              <a:spLocks/>
            </p:cNvSpPr>
            <p:nvPr/>
          </p:nvSpPr>
          <p:spPr bwMode="auto">
            <a:xfrm>
              <a:off x="3150" y="3438"/>
              <a:ext cx="332" cy="676"/>
            </a:xfrm>
            <a:custGeom>
              <a:avLst/>
              <a:gdLst>
                <a:gd name="T0" fmla="*/ 190 w 332"/>
                <a:gd name="T1" fmla="*/ 180 h 676"/>
                <a:gd name="T2" fmla="*/ 276 w 332"/>
                <a:gd name="T3" fmla="*/ 20 h 676"/>
                <a:gd name="T4" fmla="*/ 220 w 332"/>
                <a:gd name="T5" fmla="*/ 326 h 676"/>
                <a:gd name="T6" fmla="*/ 86 w 332"/>
                <a:gd name="T7" fmla="*/ 614 h 676"/>
                <a:gd name="T8" fmla="*/ 86 w 332"/>
                <a:gd name="T9" fmla="*/ 510 h 676"/>
                <a:gd name="T10" fmla="*/ 100 w 332"/>
                <a:gd name="T11" fmla="*/ 446 h 676"/>
                <a:gd name="T12" fmla="*/ 106 w 332"/>
                <a:gd name="T13" fmla="*/ 272 h 676"/>
                <a:gd name="T14" fmla="*/ 190 w 332"/>
                <a:gd name="T15" fmla="*/ 180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2" h="676">
                  <a:moveTo>
                    <a:pt x="190" y="180"/>
                  </a:moveTo>
                  <a:cubicBezTo>
                    <a:pt x="220" y="128"/>
                    <a:pt x="216" y="96"/>
                    <a:pt x="276" y="20"/>
                  </a:cubicBezTo>
                  <a:cubicBezTo>
                    <a:pt x="332" y="0"/>
                    <a:pt x="258" y="223"/>
                    <a:pt x="220" y="326"/>
                  </a:cubicBezTo>
                  <a:cubicBezTo>
                    <a:pt x="188" y="425"/>
                    <a:pt x="108" y="583"/>
                    <a:pt x="86" y="614"/>
                  </a:cubicBezTo>
                  <a:cubicBezTo>
                    <a:pt x="0" y="676"/>
                    <a:pt x="85" y="539"/>
                    <a:pt x="86" y="510"/>
                  </a:cubicBezTo>
                  <a:cubicBezTo>
                    <a:pt x="88" y="482"/>
                    <a:pt x="97" y="486"/>
                    <a:pt x="100" y="446"/>
                  </a:cubicBezTo>
                  <a:cubicBezTo>
                    <a:pt x="100" y="404"/>
                    <a:pt x="78" y="316"/>
                    <a:pt x="106" y="272"/>
                  </a:cubicBezTo>
                  <a:cubicBezTo>
                    <a:pt x="140" y="220"/>
                    <a:pt x="138" y="248"/>
                    <a:pt x="190" y="180"/>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835" name="Oval 51"/>
            <p:cNvSpPr>
              <a:spLocks noChangeArrowheads="1"/>
            </p:cNvSpPr>
            <p:nvPr/>
          </p:nvSpPr>
          <p:spPr bwMode="auto">
            <a:xfrm rot="6659158" flipH="1">
              <a:off x="3241" y="3726"/>
              <a:ext cx="136" cy="81"/>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grpSp>
          <p:nvGrpSpPr>
            <p:cNvPr id="118836" name="Group 857"/>
            <p:cNvGrpSpPr>
              <a:grpSpLocks/>
            </p:cNvGrpSpPr>
            <p:nvPr/>
          </p:nvGrpSpPr>
          <p:grpSpPr bwMode="auto">
            <a:xfrm rot="-6722057">
              <a:off x="2124" y="558"/>
              <a:ext cx="888" cy="191"/>
              <a:chOff x="5534" y="4355"/>
              <a:chExt cx="1271" cy="204"/>
            </a:xfrm>
          </p:grpSpPr>
          <p:sp>
            <p:nvSpPr>
              <p:cNvPr id="118837"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38"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39" name="Group 857"/>
            <p:cNvGrpSpPr>
              <a:grpSpLocks/>
            </p:cNvGrpSpPr>
            <p:nvPr/>
          </p:nvGrpSpPr>
          <p:grpSpPr bwMode="auto">
            <a:xfrm rot="-6722057">
              <a:off x="2259" y="866"/>
              <a:ext cx="976" cy="216"/>
              <a:chOff x="5534" y="4355"/>
              <a:chExt cx="1271" cy="204"/>
            </a:xfrm>
          </p:grpSpPr>
          <p:sp>
            <p:nvSpPr>
              <p:cNvPr id="118840"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41"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42" name="Group 857"/>
            <p:cNvGrpSpPr>
              <a:grpSpLocks/>
            </p:cNvGrpSpPr>
            <p:nvPr/>
          </p:nvGrpSpPr>
          <p:grpSpPr bwMode="auto">
            <a:xfrm rot="-6722057">
              <a:off x="2588" y="1369"/>
              <a:ext cx="978" cy="218"/>
              <a:chOff x="5534" y="4355"/>
              <a:chExt cx="1271" cy="204"/>
            </a:xfrm>
          </p:grpSpPr>
          <p:sp>
            <p:nvSpPr>
              <p:cNvPr id="118843"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44"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45" name="Group 857"/>
            <p:cNvGrpSpPr>
              <a:grpSpLocks/>
            </p:cNvGrpSpPr>
            <p:nvPr/>
          </p:nvGrpSpPr>
          <p:grpSpPr bwMode="auto">
            <a:xfrm rot="-27941646">
              <a:off x="2767" y="1811"/>
              <a:ext cx="977" cy="215"/>
              <a:chOff x="5534" y="4355"/>
              <a:chExt cx="1271" cy="204"/>
            </a:xfrm>
          </p:grpSpPr>
          <p:sp>
            <p:nvSpPr>
              <p:cNvPr id="118846"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47"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48" name="Group 857"/>
            <p:cNvGrpSpPr>
              <a:grpSpLocks/>
            </p:cNvGrpSpPr>
            <p:nvPr/>
          </p:nvGrpSpPr>
          <p:grpSpPr bwMode="auto">
            <a:xfrm rot="-27941646">
              <a:off x="2977" y="2348"/>
              <a:ext cx="976" cy="214"/>
              <a:chOff x="5534" y="4355"/>
              <a:chExt cx="1271" cy="204"/>
            </a:xfrm>
          </p:grpSpPr>
          <p:sp>
            <p:nvSpPr>
              <p:cNvPr id="118849"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50"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51" name="Group 857"/>
            <p:cNvGrpSpPr>
              <a:grpSpLocks/>
            </p:cNvGrpSpPr>
            <p:nvPr/>
          </p:nvGrpSpPr>
          <p:grpSpPr bwMode="auto">
            <a:xfrm rot="-49161233">
              <a:off x="3067" y="2867"/>
              <a:ext cx="979" cy="215"/>
              <a:chOff x="5534" y="4355"/>
              <a:chExt cx="1271" cy="204"/>
            </a:xfrm>
          </p:grpSpPr>
          <p:sp>
            <p:nvSpPr>
              <p:cNvPr id="118852"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53"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54" name="Group 857"/>
            <p:cNvGrpSpPr>
              <a:grpSpLocks/>
            </p:cNvGrpSpPr>
            <p:nvPr/>
          </p:nvGrpSpPr>
          <p:grpSpPr bwMode="auto">
            <a:xfrm rot="-70571609">
              <a:off x="3074" y="3374"/>
              <a:ext cx="975" cy="216"/>
              <a:chOff x="5534" y="4355"/>
              <a:chExt cx="1271" cy="204"/>
            </a:xfrm>
          </p:grpSpPr>
          <p:sp>
            <p:nvSpPr>
              <p:cNvPr id="118855"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56"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57" name="Group 857"/>
            <p:cNvGrpSpPr>
              <a:grpSpLocks/>
            </p:cNvGrpSpPr>
            <p:nvPr/>
          </p:nvGrpSpPr>
          <p:grpSpPr bwMode="auto">
            <a:xfrm rot="-4885852">
              <a:off x="3064" y="3588"/>
              <a:ext cx="862" cy="146"/>
              <a:chOff x="5534" y="4355"/>
              <a:chExt cx="1271" cy="204"/>
            </a:xfrm>
          </p:grpSpPr>
          <p:sp>
            <p:nvSpPr>
              <p:cNvPr id="118858"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59"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60" name="Group 857"/>
            <p:cNvGrpSpPr>
              <a:grpSpLocks/>
            </p:cNvGrpSpPr>
            <p:nvPr/>
          </p:nvGrpSpPr>
          <p:grpSpPr bwMode="auto">
            <a:xfrm rot="-16721580">
              <a:off x="2130" y="3679"/>
              <a:ext cx="977" cy="215"/>
              <a:chOff x="5534" y="4355"/>
              <a:chExt cx="1271" cy="204"/>
            </a:xfrm>
          </p:grpSpPr>
          <p:sp>
            <p:nvSpPr>
              <p:cNvPr id="118861"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62"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63" name="Group 857"/>
            <p:cNvGrpSpPr>
              <a:grpSpLocks/>
            </p:cNvGrpSpPr>
            <p:nvPr/>
          </p:nvGrpSpPr>
          <p:grpSpPr bwMode="auto">
            <a:xfrm rot="-16721580">
              <a:off x="1911" y="2432"/>
              <a:ext cx="977" cy="216"/>
              <a:chOff x="5534" y="4355"/>
              <a:chExt cx="1271" cy="204"/>
            </a:xfrm>
          </p:grpSpPr>
          <p:sp>
            <p:nvSpPr>
              <p:cNvPr id="118864"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65"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66" name="Group 857"/>
            <p:cNvGrpSpPr>
              <a:grpSpLocks/>
            </p:cNvGrpSpPr>
            <p:nvPr/>
          </p:nvGrpSpPr>
          <p:grpSpPr bwMode="auto">
            <a:xfrm rot="-26474749">
              <a:off x="1611" y="2515"/>
              <a:ext cx="975" cy="216"/>
              <a:chOff x="5534" y="4355"/>
              <a:chExt cx="1271" cy="204"/>
            </a:xfrm>
          </p:grpSpPr>
          <p:sp>
            <p:nvSpPr>
              <p:cNvPr id="118867"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68"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69" name="Group 857"/>
            <p:cNvGrpSpPr>
              <a:grpSpLocks/>
            </p:cNvGrpSpPr>
            <p:nvPr/>
          </p:nvGrpSpPr>
          <p:grpSpPr bwMode="auto">
            <a:xfrm rot="-26474749">
              <a:off x="1330" y="3117"/>
              <a:ext cx="976" cy="217"/>
              <a:chOff x="5534" y="4355"/>
              <a:chExt cx="1271" cy="204"/>
            </a:xfrm>
          </p:grpSpPr>
          <p:sp>
            <p:nvSpPr>
              <p:cNvPr id="118870"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71"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72" name="Group 857"/>
            <p:cNvGrpSpPr>
              <a:grpSpLocks/>
            </p:cNvGrpSpPr>
            <p:nvPr/>
          </p:nvGrpSpPr>
          <p:grpSpPr bwMode="auto">
            <a:xfrm rot="-38564835">
              <a:off x="2045" y="2765"/>
              <a:ext cx="690" cy="214"/>
              <a:chOff x="5534" y="4355"/>
              <a:chExt cx="1271" cy="204"/>
            </a:xfrm>
          </p:grpSpPr>
          <p:sp>
            <p:nvSpPr>
              <p:cNvPr id="118873"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74"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75" name="Group 857"/>
            <p:cNvGrpSpPr>
              <a:grpSpLocks/>
            </p:cNvGrpSpPr>
            <p:nvPr/>
          </p:nvGrpSpPr>
          <p:grpSpPr bwMode="auto">
            <a:xfrm rot="-17976559">
              <a:off x="2771" y="3970"/>
              <a:ext cx="479" cy="214"/>
              <a:chOff x="5534" y="4355"/>
              <a:chExt cx="1271" cy="204"/>
            </a:xfrm>
          </p:grpSpPr>
          <p:sp>
            <p:nvSpPr>
              <p:cNvPr id="118876"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77"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78" name="Group 857"/>
            <p:cNvGrpSpPr>
              <a:grpSpLocks/>
            </p:cNvGrpSpPr>
            <p:nvPr/>
          </p:nvGrpSpPr>
          <p:grpSpPr bwMode="auto">
            <a:xfrm rot="-37485996">
              <a:off x="1722" y="2984"/>
              <a:ext cx="690" cy="215"/>
              <a:chOff x="5534" y="4355"/>
              <a:chExt cx="1271" cy="204"/>
            </a:xfrm>
          </p:grpSpPr>
          <p:sp>
            <p:nvSpPr>
              <p:cNvPr id="118879"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80"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81" name="Group 857"/>
            <p:cNvGrpSpPr>
              <a:grpSpLocks/>
            </p:cNvGrpSpPr>
            <p:nvPr/>
          </p:nvGrpSpPr>
          <p:grpSpPr bwMode="auto">
            <a:xfrm rot="-38272537">
              <a:off x="1990" y="3019"/>
              <a:ext cx="690" cy="216"/>
              <a:chOff x="5534" y="4355"/>
              <a:chExt cx="1271" cy="204"/>
            </a:xfrm>
          </p:grpSpPr>
          <p:sp>
            <p:nvSpPr>
              <p:cNvPr id="118882"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83"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84" name="Group 857"/>
            <p:cNvGrpSpPr>
              <a:grpSpLocks/>
            </p:cNvGrpSpPr>
            <p:nvPr/>
          </p:nvGrpSpPr>
          <p:grpSpPr bwMode="auto">
            <a:xfrm rot="-38466200">
              <a:off x="3400" y="3316"/>
              <a:ext cx="690" cy="216"/>
              <a:chOff x="5534" y="4355"/>
              <a:chExt cx="1271" cy="204"/>
            </a:xfrm>
          </p:grpSpPr>
          <p:sp>
            <p:nvSpPr>
              <p:cNvPr id="118885"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86"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87" name="Group 857"/>
            <p:cNvGrpSpPr>
              <a:grpSpLocks/>
            </p:cNvGrpSpPr>
            <p:nvPr/>
          </p:nvGrpSpPr>
          <p:grpSpPr bwMode="auto">
            <a:xfrm rot="-37598232">
              <a:off x="3347" y="3663"/>
              <a:ext cx="688" cy="216"/>
              <a:chOff x="5534" y="4355"/>
              <a:chExt cx="1271" cy="204"/>
            </a:xfrm>
          </p:grpSpPr>
          <p:sp>
            <p:nvSpPr>
              <p:cNvPr id="118888"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89"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90" name="Group 857"/>
            <p:cNvGrpSpPr>
              <a:grpSpLocks/>
            </p:cNvGrpSpPr>
            <p:nvPr/>
          </p:nvGrpSpPr>
          <p:grpSpPr bwMode="auto">
            <a:xfrm rot="-38466200">
              <a:off x="3470" y="3098"/>
              <a:ext cx="690" cy="214"/>
              <a:chOff x="5534" y="4355"/>
              <a:chExt cx="1271" cy="204"/>
            </a:xfrm>
          </p:grpSpPr>
          <p:sp>
            <p:nvSpPr>
              <p:cNvPr id="118891"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92"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93" name="Group 857"/>
            <p:cNvGrpSpPr>
              <a:grpSpLocks/>
            </p:cNvGrpSpPr>
            <p:nvPr/>
          </p:nvGrpSpPr>
          <p:grpSpPr bwMode="auto">
            <a:xfrm rot="-38076786">
              <a:off x="3310" y="2592"/>
              <a:ext cx="690" cy="217"/>
              <a:chOff x="5534" y="4355"/>
              <a:chExt cx="1271" cy="204"/>
            </a:xfrm>
          </p:grpSpPr>
          <p:sp>
            <p:nvSpPr>
              <p:cNvPr id="118894"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95"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96" name="Group 857"/>
            <p:cNvGrpSpPr>
              <a:grpSpLocks/>
            </p:cNvGrpSpPr>
            <p:nvPr/>
          </p:nvGrpSpPr>
          <p:grpSpPr bwMode="auto">
            <a:xfrm rot="-38564974">
              <a:off x="3205" y="2114"/>
              <a:ext cx="690" cy="218"/>
              <a:chOff x="5534" y="4355"/>
              <a:chExt cx="1271" cy="204"/>
            </a:xfrm>
          </p:grpSpPr>
          <p:sp>
            <p:nvSpPr>
              <p:cNvPr id="118897"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98"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99" name="Group 857"/>
            <p:cNvGrpSpPr>
              <a:grpSpLocks/>
            </p:cNvGrpSpPr>
            <p:nvPr/>
          </p:nvGrpSpPr>
          <p:grpSpPr bwMode="auto">
            <a:xfrm rot="-38564974">
              <a:off x="3029" y="1674"/>
              <a:ext cx="689" cy="215"/>
              <a:chOff x="5534" y="4355"/>
              <a:chExt cx="1271" cy="204"/>
            </a:xfrm>
          </p:grpSpPr>
          <p:sp>
            <p:nvSpPr>
              <p:cNvPr id="118900"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901"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902" name="Group 857"/>
            <p:cNvGrpSpPr>
              <a:grpSpLocks/>
            </p:cNvGrpSpPr>
            <p:nvPr/>
          </p:nvGrpSpPr>
          <p:grpSpPr bwMode="auto">
            <a:xfrm rot="-38763450">
              <a:off x="2739" y="1088"/>
              <a:ext cx="690" cy="215"/>
              <a:chOff x="5534" y="4355"/>
              <a:chExt cx="1271" cy="204"/>
            </a:xfrm>
          </p:grpSpPr>
          <p:sp>
            <p:nvSpPr>
              <p:cNvPr id="118903"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904"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905" name="Group 857"/>
            <p:cNvGrpSpPr>
              <a:grpSpLocks/>
            </p:cNvGrpSpPr>
            <p:nvPr/>
          </p:nvGrpSpPr>
          <p:grpSpPr bwMode="auto">
            <a:xfrm rot="-38763450">
              <a:off x="2402" y="594"/>
              <a:ext cx="690" cy="216"/>
              <a:chOff x="5534" y="4355"/>
              <a:chExt cx="1271" cy="204"/>
            </a:xfrm>
          </p:grpSpPr>
          <p:sp>
            <p:nvSpPr>
              <p:cNvPr id="118906"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907"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908" name="Group 857"/>
            <p:cNvGrpSpPr>
              <a:grpSpLocks/>
            </p:cNvGrpSpPr>
            <p:nvPr/>
          </p:nvGrpSpPr>
          <p:grpSpPr bwMode="auto">
            <a:xfrm rot="-38763450">
              <a:off x="3006" y="1414"/>
              <a:ext cx="692" cy="216"/>
              <a:chOff x="5534" y="4355"/>
              <a:chExt cx="1271" cy="204"/>
            </a:xfrm>
          </p:grpSpPr>
          <p:sp>
            <p:nvSpPr>
              <p:cNvPr id="118909"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910"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sp>
          <p:nvSpPr>
            <p:cNvPr id="37" name="Rectangle 100"/>
            <p:cNvSpPr>
              <a:spLocks noChangeArrowheads="1"/>
            </p:cNvSpPr>
            <p:nvPr/>
          </p:nvSpPr>
          <p:spPr bwMode="auto">
            <a:xfrm rot="10093753">
              <a:off x="3251" y="518"/>
              <a:ext cx="832" cy="3641"/>
            </a:xfrm>
            <a:prstGeom prst="rect">
              <a:avLst/>
            </a:prstGeom>
            <a:gradFill rotWithShape="1">
              <a:gsLst>
                <a:gs pos="0">
                  <a:schemeClr val="bg1"/>
                </a:gs>
                <a:gs pos="100000">
                  <a:srgbClr val="FFFFFF">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fontAlgn="auto">
                <a:spcBef>
                  <a:spcPts val="0"/>
                </a:spcBef>
                <a:spcAft>
                  <a:spcPts val="0"/>
                </a:spcAft>
                <a:defRPr/>
              </a:pPr>
              <a:endParaRPr lang="de-CH" sz="1600">
                <a:solidFill>
                  <a:srgbClr val="000000"/>
                </a:solidFill>
                <a:latin typeface="Arial"/>
                <a:cs typeface="Arial"/>
              </a:endParaRPr>
            </a:p>
          </p:txBody>
        </p:sp>
        <p:sp>
          <p:nvSpPr>
            <p:cNvPr id="2" name="Rectangle 100"/>
            <p:cNvSpPr>
              <a:spLocks noChangeArrowheads="1"/>
            </p:cNvSpPr>
            <p:nvPr/>
          </p:nvSpPr>
          <p:spPr bwMode="auto">
            <a:xfrm rot="10800000">
              <a:off x="3697" y="2332"/>
              <a:ext cx="545" cy="1988"/>
            </a:xfrm>
            <a:prstGeom prst="rect">
              <a:avLst/>
            </a:prstGeom>
            <a:gradFill rotWithShape="1">
              <a:gsLst>
                <a:gs pos="0">
                  <a:schemeClr val="bg1"/>
                </a:gs>
                <a:gs pos="100000">
                  <a:srgbClr val="FFFFFF">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fontAlgn="auto">
                <a:spcBef>
                  <a:spcPts val="0"/>
                </a:spcBef>
                <a:spcAft>
                  <a:spcPts val="0"/>
                </a:spcAft>
                <a:defRPr/>
              </a:pPr>
              <a:endParaRPr lang="de-CH" sz="1600">
                <a:solidFill>
                  <a:srgbClr val="000000"/>
                </a:solidFill>
                <a:latin typeface="Arial"/>
                <a:cs typeface="Arial"/>
              </a:endParaRPr>
            </a:p>
          </p:txBody>
        </p:sp>
        <p:grpSp>
          <p:nvGrpSpPr>
            <p:cNvPr id="118913" name="Group 857"/>
            <p:cNvGrpSpPr>
              <a:grpSpLocks/>
            </p:cNvGrpSpPr>
            <p:nvPr/>
          </p:nvGrpSpPr>
          <p:grpSpPr bwMode="auto">
            <a:xfrm rot="-17609630">
              <a:off x="2617" y="4004"/>
              <a:ext cx="478" cy="175"/>
              <a:chOff x="5534" y="4355"/>
              <a:chExt cx="1271" cy="204"/>
            </a:xfrm>
          </p:grpSpPr>
          <p:sp>
            <p:nvSpPr>
              <p:cNvPr id="118914"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915"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916" name="Group 132"/>
            <p:cNvGrpSpPr>
              <a:grpSpLocks/>
            </p:cNvGrpSpPr>
            <p:nvPr/>
          </p:nvGrpSpPr>
          <p:grpSpPr bwMode="auto">
            <a:xfrm>
              <a:off x="1540" y="2579"/>
              <a:ext cx="468" cy="733"/>
              <a:chOff x="3974" y="2242"/>
              <a:chExt cx="156" cy="515"/>
            </a:xfrm>
          </p:grpSpPr>
          <p:sp>
            <p:nvSpPr>
              <p:cNvPr id="118917" name="Freeform 133"/>
              <p:cNvSpPr>
                <a:spLocks/>
              </p:cNvSpPr>
              <p:nvPr/>
            </p:nvSpPr>
            <p:spPr bwMode="auto">
              <a:xfrm>
                <a:off x="3974" y="2242"/>
                <a:ext cx="156" cy="515"/>
              </a:xfrm>
              <a:custGeom>
                <a:avLst/>
                <a:gdLst>
                  <a:gd name="T0" fmla="*/ 85 w 156"/>
                  <a:gd name="T1" fmla="*/ 172 h 515"/>
                  <a:gd name="T2" fmla="*/ 105 w 156"/>
                  <a:gd name="T3" fmla="*/ 133 h 515"/>
                  <a:gd name="T4" fmla="*/ 144 w 156"/>
                  <a:gd name="T5" fmla="*/ 10 h 515"/>
                  <a:gd name="T6" fmla="*/ 134 w 156"/>
                  <a:gd name="T7" fmla="*/ 142 h 515"/>
                  <a:gd name="T8" fmla="*/ 75 w 156"/>
                  <a:gd name="T9" fmla="*/ 389 h 515"/>
                  <a:gd name="T10" fmla="*/ 12 w 156"/>
                  <a:gd name="T11" fmla="*/ 508 h 515"/>
                  <a:gd name="T12" fmla="*/ 52 w 156"/>
                  <a:gd name="T13" fmla="*/ 348 h 515"/>
                  <a:gd name="T14" fmla="*/ 53 w 156"/>
                  <a:gd name="T15" fmla="*/ 300 h 515"/>
                  <a:gd name="T16" fmla="*/ 42 w 156"/>
                  <a:gd name="T17" fmla="*/ 236 h 515"/>
                  <a:gd name="T18" fmla="*/ 85 w 156"/>
                  <a:gd name="T19" fmla="*/ 17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515">
                    <a:moveTo>
                      <a:pt x="85" y="172"/>
                    </a:moveTo>
                    <a:cubicBezTo>
                      <a:pt x="95" y="155"/>
                      <a:pt x="101" y="147"/>
                      <a:pt x="105" y="133"/>
                    </a:cubicBezTo>
                    <a:cubicBezTo>
                      <a:pt x="115" y="104"/>
                      <a:pt x="132" y="0"/>
                      <a:pt x="144" y="10"/>
                    </a:cubicBezTo>
                    <a:cubicBezTo>
                      <a:pt x="156" y="21"/>
                      <a:pt x="146" y="65"/>
                      <a:pt x="134" y="142"/>
                    </a:cubicBezTo>
                    <a:cubicBezTo>
                      <a:pt x="122" y="211"/>
                      <a:pt x="96" y="329"/>
                      <a:pt x="75" y="389"/>
                    </a:cubicBezTo>
                    <a:cubicBezTo>
                      <a:pt x="55" y="451"/>
                      <a:pt x="16" y="515"/>
                      <a:pt x="12" y="508"/>
                    </a:cubicBezTo>
                    <a:cubicBezTo>
                      <a:pt x="0" y="496"/>
                      <a:pt x="45" y="385"/>
                      <a:pt x="52" y="348"/>
                    </a:cubicBezTo>
                    <a:cubicBezTo>
                      <a:pt x="59" y="314"/>
                      <a:pt x="54" y="318"/>
                      <a:pt x="53" y="300"/>
                    </a:cubicBezTo>
                    <a:cubicBezTo>
                      <a:pt x="51" y="284"/>
                      <a:pt x="37" y="258"/>
                      <a:pt x="42" y="236"/>
                    </a:cubicBezTo>
                    <a:cubicBezTo>
                      <a:pt x="47" y="216"/>
                      <a:pt x="75" y="184"/>
                      <a:pt x="85" y="172"/>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918" name="Oval 134"/>
              <p:cNvSpPr>
                <a:spLocks noChangeArrowheads="1"/>
              </p:cNvSpPr>
              <p:nvPr/>
            </p:nvSpPr>
            <p:spPr bwMode="auto">
              <a:xfrm rot="5973504" flipH="1">
                <a:off x="4012" y="2462"/>
                <a:ext cx="85" cy="44"/>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grpSp>
        <p:grpSp>
          <p:nvGrpSpPr>
            <p:cNvPr id="118919" name="Group 135"/>
            <p:cNvGrpSpPr>
              <a:grpSpLocks/>
            </p:cNvGrpSpPr>
            <p:nvPr/>
          </p:nvGrpSpPr>
          <p:grpSpPr bwMode="auto">
            <a:xfrm rot="627979">
              <a:off x="999" y="3254"/>
              <a:ext cx="468" cy="732"/>
              <a:chOff x="3974" y="2242"/>
              <a:chExt cx="156" cy="515"/>
            </a:xfrm>
          </p:grpSpPr>
          <p:sp>
            <p:nvSpPr>
              <p:cNvPr id="118920" name="Freeform 136"/>
              <p:cNvSpPr>
                <a:spLocks/>
              </p:cNvSpPr>
              <p:nvPr/>
            </p:nvSpPr>
            <p:spPr bwMode="auto">
              <a:xfrm>
                <a:off x="3974" y="2242"/>
                <a:ext cx="156" cy="515"/>
              </a:xfrm>
              <a:custGeom>
                <a:avLst/>
                <a:gdLst>
                  <a:gd name="T0" fmla="*/ 85 w 156"/>
                  <a:gd name="T1" fmla="*/ 172 h 515"/>
                  <a:gd name="T2" fmla="*/ 105 w 156"/>
                  <a:gd name="T3" fmla="*/ 133 h 515"/>
                  <a:gd name="T4" fmla="*/ 144 w 156"/>
                  <a:gd name="T5" fmla="*/ 10 h 515"/>
                  <a:gd name="T6" fmla="*/ 134 w 156"/>
                  <a:gd name="T7" fmla="*/ 142 h 515"/>
                  <a:gd name="T8" fmla="*/ 75 w 156"/>
                  <a:gd name="T9" fmla="*/ 389 h 515"/>
                  <a:gd name="T10" fmla="*/ 12 w 156"/>
                  <a:gd name="T11" fmla="*/ 508 h 515"/>
                  <a:gd name="T12" fmla="*/ 52 w 156"/>
                  <a:gd name="T13" fmla="*/ 348 h 515"/>
                  <a:gd name="T14" fmla="*/ 53 w 156"/>
                  <a:gd name="T15" fmla="*/ 300 h 515"/>
                  <a:gd name="T16" fmla="*/ 42 w 156"/>
                  <a:gd name="T17" fmla="*/ 236 h 515"/>
                  <a:gd name="T18" fmla="*/ 85 w 156"/>
                  <a:gd name="T19" fmla="*/ 17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515">
                    <a:moveTo>
                      <a:pt x="85" y="172"/>
                    </a:moveTo>
                    <a:cubicBezTo>
                      <a:pt x="95" y="155"/>
                      <a:pt x="101" y="147"/>
                      <a:pt x="105" y="133"/>
                    </a:cubicBezTo>
                    <a:cubicBezTo>
                      <a:pt x="115" y="104"/>
                      <a:pt x="132" y="0"/>
                      <a:pt x="144" y="10"/>
                    </a:cubicBezTo>
                    <a:cubicBezTo>
                      <a:pt x="156" y="21"/>
                      <a:pt x="146" y="65"/>
                      <a:pt x="134" y="142"/>
                    </a:cubicBezTo>
                    <a:cubicBezTo>
                      <a:pt x="122" y="211"/>
                      <a:pt x="96" y="329"/>
                      <a:pt x="75" y="389"/>
                    </a:cubicBezTo>
                    <a:cubicBezTo>
                      <a:pt x="55" y="451"/>
                      <a:pt x="16" y="515"/>
                      <a:pt x="12" y="508"/>
                    </a:cubicBezTo>
                    <a:cubicBezTo>
                      <a:pt x="0" y="496"/>
                      <a:pt x="45" y="385"/>
                      <a:pt x="52" y="348"/>
                    </a:cubicBezTo>
                    <a:cubicBezTo>
                      <a:pt x="59" y="314"/>
                      <a:pt x="54" y="318"/>
                      <a:pt x="53" y="300"/>
                    </a:cubicBezTo>
                    <a:cubicBezTo>
                      <a:pt x="51" y="284"/>
                      <a:pt x="37" y="258"/>
                      <a:pt x="42" y="236"/>
                    </a:cubicBezTo>
                    <a:cubicBezTo>
                      <a:pt x="47" y="216"/>
                      <a:pt x="75" y="184"/>
                      <a:pt x="85" y="172"/>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921" name="Oval 137"/>
              <p:cNvSpPr>
                <a:spLocks noChangeArrowheads="1"/>
              </p:cNvSpPr>
              <p:nvPr/>
            </p:nvSpPr>
            <p:spPr bwMode="auto">
              <a:xfrm rot="5973504" flipH="1">
                <a:off x="4012" y="2462"/>
                <a:ext cx="85" cy="44"/>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grpSp>
        <p:sp>
          <p:nvSpPr>
            <p:cNvPr id="3" name="Rectangle 100"/>
            <p:cNvSpPr>
              <a:spLocks noChangeArrowheads="1"/>
            </p:cNvSpPr>
            <p:nvPr/>
          </p:nvSpPr>
          <p:spPr bwMode="auto">
            <a:xfrm rot="-4422571">
              <a:off x="1203" y="2773"/>
              <a:ext cx="396" cy="1520"/>
            </a:xfrm>
            <a:prstGeom prst="rect">
              <a:avLst/>
            </a:prstGeom>
            <a:gradFill rotWithShape="1">
              <a:gsLst>
                <a:gs pos="0">
                  <a:schemeClr val="bg1"/>
                </a:gs>
                <a:gs pos="100000">
                  <a:srgbClr val="FFFFFF">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pPr fontAlgn="auto">
                <a:spcBef>
                  <a:spcPts val="0"/>
                </a:spcBef>
                <a:spcAft>
                  <a:spcPts val="0"/>
                </a:spcAft>
                <a:defRPr/>
              </a:pPr>
              <a:endParaRPr lang="de-CH" sz="1600">
                <a:solidFill>
                  <a:srgbClr val="000000"/>
                </a:solidFill>
                <a:latin typeface="Arial"/>
                <a:cs typeface="Arial"/>
              </a:endParaRPr>
            </a:p>
          </p:txBody>
        </p:sp>
        <p:sp>
          <p:nvSpPr>
            <p:cNvPr id="118923" name="Rectangle 101"/>
            <p:cNvSpPr>
              <a:spLocks noChangeArrowheads="1"/>
            </p:cNvSpPr>
            <p:nvPr/>
          </p:nvSpPr>
          <p:spPr bwMode="auto">
            <a:xfrm rot="-4316254">
              <a:off x="1112" y="3087"/>
              <a:ext cx="336" cy="15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de-DE" sz="1600">
                <a:solidFill>
                  <a:srgbClr val="000000"/>
                </a:solidFill>
                <a:latin typeface="Calibri" pitchFamily="34" charset="0"/>
              </a:endParaRPr>
            </a:p>
          </p:txBody>
        </p:sp>
        <p:sp>
          <p:nvSpPr>
            <p:cNvPr id="4" name="Rectangle 100"/>
            <p:cNvSpPr>
              <a:spLocks noChangeArrowheads="1"/>
            </p:cNvSpPr>
            <p:nvPr/>
          </p:nvSpPr>
          <p:spPr bwMode="auto">
            <a:xfrm rot="11075516">
              <a:off x="1825" y="2059"/>
              <a:ext cx="828" cy="2018"/>
            </a:xfrm>
            <a:prstGeom prst="rect">
              <a:avLst/>
            </a:prstGeom>
            <a:gradFill rotWithShape="1">
              <a:gsLst>
                <a:gs pos="0">
                  <a:schemeClr val="bg2">
                    <a:gamma/>
                    <a:tint val="0"/>
                    <a:invGamma/>
                  </a:schemeClr>
                </a:gs>
                <a:gs pos="100000">
                  <a:schemeClr val="bg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fontAlgn="auto">
                <a:spcBef>
                  <a:spcPts val="0"/>
                </a:spcBef>
                <a:spcAft>
                  <a:spcPts val="0"/>
                </a:spcAft>
                <a:defRPr/>
              </a:pPr>
              <a:endParaRPr lang="de-CH" sz="1600">
                <a:solidFill>
                  <a:srgbClr val="000000"/>
                </a:solidFill>
                <a:latin typeface="Arial"/>
                <a:cs typeface="Arial"/>
              </a:endParaRPr>
            </a:p>
          </p:txBody>
        </p:sp>
        <p:grpSp>
          <p:nvGrpSpPr>
            <p:cNvPr id="118925" name="Group 141"/>
            <p:cNvGrpSpPr>
              <a:grpSpLocks/>
            </p:cNvGrpSpPr>
            <p:nvPr/>
          </p:nvGrpSpPr>
          <p:grpSpPr bwMode="auto">
            <a:xfrm>
              <a:off x="1945" y="1819"/>
              <a:ext cx="347" cy="844"/>
              <a:chOff x="4110" y="1709"/>
              <a:chExt cx="115" cy="592"/>
            </a:xfrm>
          </p:grpSpPr>
          <p:sp>
            <p:nvSpPr>
              <p:cNvPr id="118926" name="Freeform 142"/>
              <p:cNvSpPr>
                <a:spLocks/>
              </p:cNvSpPr>
              <p:nvPr/>
            </p:nvSpPr>
            <p:spPr bwMode="auto">
              <a:xfrm>
                <a:off x="4110" y="1709"/>
                <a:ext cx="115" cy="592"/>
              </a:xfrm>
              <a:custGeom>
                <a:avLst/>
                <a:gdLst>
                  <a:gd name="T0" fmla="*/ 46 w 115"/>
                  <a:gd name="T1" fmla="*/ 206 h 592"/>
                  <a:gd name="T2" fmla="*/ 62 w 115"/>
                  <a:gd name="T3" fmla="*/ 166 h 592"/>
                  <a:gd name="T4" fmla="*/ 102 w 115"/>
                  <a:gd name="T5" fmla="*/ 10 h 592"/>
                  <a:gd name="T6" fmla="*/ 86 w 115"/>
                  <a:gd name="T7" fmla="*/ 177 h 592"/>
                  <a:gd name="T8" fmla="*/ 54 w 115"/>
                  <a:gd name="T9" fmla="*/ 424 h 592"/>
                  <a:gd name="T10" fmla="*/ 3 w 115"/>
                  <a:gd name="T11" fmla="*/ 544 h 592"/>
                  <a:gd name="T12" fmla="*/ 27 w 115"/>
                  <a:gd name="T13" fmla="*/ 385 h 592"/>
                  <a:gd name="T14" fmla="*/ 24 w 115"/>
                  <a:gd name="T15" fmla="*/ 336 h 592"/>
                  <a:gd name="T16" fmla="*/ 7 w 115"/>
                  <a:gd name="T17" fmla="*/ 274 h 592"/>
                  <a:gd name="T18" fmla="*/ 46 w 115"/>
                  <a:gd name="T19" fmla="*/ 206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592">
                    <a:moveTo>
                      <a:pt x="46" y="206"/>
                    </a:moveTo>
                    <a:cubicBezTo>
                      <a:pt x="54" y="189"/>
                      <a:pt x="60" y="180"/>
                      <a:pt x="62" y="166"/>
                    </a:cubicBezTo>
                    <a:cubicBezTo>
                      <a:pt x="70" y="137"/>
                      <a:pt x="89" y="0"/>
                      <a:pt x="102" y="10"/>
                    </a:cubicBezTo>
                    <a:cubicBezTo>
                      <a:pt x="115" y="19"/>
                      <a:pt x="92" y="99"/>
                      <a:pt x="86" y="177"/>
                    </a:cubicBezTo>
                    <a:cubicBezTo>
                      <a:pt x="79" y="247"/>
                      <a:pt x="68" y="362"/>
                      <a:pt x="54" y="424"/>
                    </a:cubicBezTo>
                    <a:cubicBezTo>
                      <a:pt x="40" y="485"/>
                      <a:pt x="6" y="592"/>
                      <a:pt x="3" y="544"/>
                    </a:cubicBezTo>
                    <a:cubicBezTo>
                      <a:pt x="0" y="496"/>
                      <a:pt x="24" y="420"/>
                      <a:pt x="27" y="385"/>
                    </a:cubicBezTo>
                    <a:cubicBezTo>
                      <a:pt x="30" y="350"/>
                      <a:pt x="27" y="355"/>
                      <a:pt x="24" y="336"/>
                    </a:cubicBezTo>
                    <a:cubicBezTo>
                      <a:pt x="21" y="321"/>
                      <a:pt x="4" y="296"/>
                      <a:pt x="7" y="274"/>
                    </a:cubicBezTo>
                    <a:cubicBezTo>
                      <a:pt x="11" y="253"/>
                      <a:pt x="36" y="219"/>
                      <a:pt x="46" y="206"/>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927" name="Oval 143"/>
              <p:cNvSpPr>
                <a:spLocks noChangeArrowheads="1"/>
              </p:cNvSpPr>
              <p:nvPr/>
            </p:nvSpPr>
            <p:spPr bwMode="auto">
              <a:xfrm rot="5559549" flipH="1">
                <a:off x="4111" y="1968"/>
                <a:ext cx="85" cy="44"/>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grpSp>
        <p:sp>
          <p:nvSpPr>
            <p:cNvPr id="5" name="Rectangle 100"/>
            <p:cNvSpPr>
              <a:spLocks noChangeArrowheads="1"/>
            </p:cNvSpPr>
            <p:nvPr/>
          </p:nvSpPr>
          <p:spPr bwMode="auto">
            <a:xfrm rot="11962233">
              <a:off x="1171" y="3246"/>
              <a:ext cx="579" cy="919"/>
            </a:xfrm>
            <a:prstGeom prst="rect">
              <a:avLst/>
            </a:prstGeom>
            <a:gradFill rotWithShape="1">
              <a:gsLst>
                <a:gs pos="0">
                  <a:schemeClr val="bg2">
                    <a:gamma/>
                    <a:tint val="0"/>
                    <a:invGamma/>
                  </a:schemeClr>
                </a:gs>
                <a:gs pos="100000">
                  <a:schemeClr val="bg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fontAlgn="auto">
                <a:spcBef>
                  <a:spcPts val="0"/>
                </a:spcBef>
                <a:spcAft>
                  <a:spcPts val="0"/>
                </a:spcAft>
                <a:defRPr/>
              </a:pPr>
              <a:endParaRPr lang="de-CH" sz="1600">
                <a:solidFill>
                  <a:srgbClr val="000000"/>
                </a:solidFill>
                <a:latin typeface="Arial"/>
                <a:cs typeface="Arial"/>
              </a:endParaRPr>
            </a:p>
          </p:txBody>
        </p:sp>
        <p:sp>
          <p:nvSpPr>
            <p:cNvPr id="6" name="Rectangle 100"/>
            <p:cNvSpPr>
              <a:spLocks noChangeArrowheads="1"/>
            </p:cNvSpPr>
            <p:nvPr/>
          </p:nvSpPr>
          <p:spPr bwMode="auto">
            <a:xfrm rot="12120231">
              <a:off x="1494" y="2948"/>
              <a:ext cx="790" cy="1277"/>
            </a:xfrm>
            <a:prstGeom prst="rect">
              <a:avLst/>
            </a:prstGeom>
            <a:gradFill rotWithShape="1">
              <a:gsLst>
                <a:gs pos="0">
                  <a:schemeClr val="bg2">
                    <a:gamma/>
                    <a:tint val="0"/>
                    <a:invGamma/>
                  </a:schemeClr>
                </a:gs>
                <a:gs pos="100000">
                  <a:schemeClr val="bg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fontAlgn="auto">
                <a:spcBef>
                  <a:spcPts val="0"/>
                </a:spcBef>
                <a:spcAft>
                  <a:spcPts val="0"/>
                </a:spcAft>
                <a:defRPr/>
              </a:pPr>
              <a:endParaRPr lang="de-CH" sz="1600">
                <a:solidFill>
                  <a:srgbClr val="000000"/>
                </a:solidFill>
                <a:latin typeface="Arial"/>
                <a:cs typeface="Arial"/>
              </a:endParaRPr>
            </a:p>
          </p:txBody>
        </p:sp>
        <p:grpSp>
          <p:nvGrpSpPr>
            <p:cNvPr id="118930" name="Group 146"/>
            <p:cNvGrpSpPr>
              <a:grpSpLocks/>
            </p:cNvGrpSpPr>
            <p:nvPr/>
          </p:nvGrpSpPr>
          <p:grpSpPr bwMode="auto">
            <a:xfrm>
              <a:off x="2486" y="2554"/>
              <a:ext cx="339" cy="863"/>
              <a:chOff x="4290" y="2225"/>
              <a:chExt cx="113" cy="605"/>
            </a:xfrm>
          </p:grpSpPr>
          <p:sp>
            <p:nvSpPr>
              <p:cNvPr id="118931" name="Freeform 147"/>
              <p:cNvSpPr>
                <a:spLocks/>
              </p:cNvSpPr>
              <p:nvPr/>
            </p:nvSpPr>
            <p:spPr bwMode="auto">
              <a:xfrm>
                <a:off x="4290" y="2225"/>
                <a:ext cx="113" cy="605"/>
              </a:xfrm>
              <a:custGeom>
                <a:avLst/>
                <a:gdLst>
                  <a:gd name="T0" fmla="*/ 88 w 113"/>
                  <a:gd name="T1" fmla="*/ 357 h 605"/>
                  <a:gd name="T2" fmla="*/ 83 w 113"/>
                  <a:gd name="T3" fmla="*/ 400 h 605"/>
                  <a:gd name="T4" fmla="*/ 98 w 113"/>
                  <a:gd name="T5" fmla="*/ 599 h 605"/>
                  <a:gd name="T6" fmla="*/ 53 w 113"/>
                  <a:gd name="T7" fmla="*/ 402 h 605"/>
                  <a:gd name="T8" fmla="*/ 23 w 113"/>
                  <a:gd name="T9" fmla="*/ 149 h 605"/>
                  <a:gd name="T10" fmla="*/ 15 w 113"/>
                  <a:gd name="T11" fmla="*/ 6 h 605"/>
                  <a:gd name="T12" fmla="*/ 59 w 113"/>
                  <a:gd name="T13" fmla="*/ 179 h 605"/>
                  <a:gd name="T14" fmla="*/ 75 w 113"/>
                  <a:gd name="T15" fmla="*/ 226 h 605"/>
                  <a:gd name="T16" fmla="*/ 107 w 113"/>
                  <a:gd name="T17" fmla="*/ 281 h 605"/>
                  <a:gd name="T18" fmla="*/ 88 w 113"/>
                  <a:gd name="T19" fmla="*/ 357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605">
                    <a:moveTo>
                      <a:pt x="88" y="357"/>
                    </a:moveTo>
                    <a:cubicBezTo>
                      <a:pt x="85" y="376"/>
                      <a:pt x="82" y="385"/>
                      <a:pt x="83" y="400"/>
                    </a:cubicBezTo>
                    <a:cubicBezTo>
                      <a:pt x="83" y="431"/>
                      <a:pt x="113" y="605"/>
                      <a:pt x="98" y="599"/>
                    </a:cubicBezTo>
                    <a:cubicBezTo>
                      <a:pt x="83" y="593"/>
                      <a:pt x="68" y="478"/>
                      <a:pt x="53" y="402"/>
                    </a:cubicBezTo>
                    <a:cubicBezTo>
                      <a:pt x="41" y="333"/>
                      <a:pt x="25" y="213"/>
                      <a:pt x="23" y="149"/>
                    </a:cubicBezTo>
                    <a:cubicBezTo>
                      <a:pt x="17" y="83"/>
                      <a:pt x="0" y="0"/>
                      <a:pt x="15" y="6"/>
                    </a:cubicBezTo>
                    <a:cubicBezTo>
                      <a:pt x="30" y="12"/>
                      <a:pt x="49" y="142"/>
                      <a:pt x="59" y="179"/>
                    </a:cubicBezTo>
                    <a:cubicBezTo>
                      <a:pt x="69" y="216"/>
                      <a:pt x="67" y="209"/>
                      <a:pt x="75" y="226"/>
                    </a:cubicBezTo>
                    <a:cubicBezTo>
                      <a:pt x="82" y="240"/>
                      <a:pt x="105" y="259"/>
                      <a:pt x="107" y="281"/>
                    </a:cubicBezTo>
                    <a:cubicBezTo>
                      <a:pt x="109" y="302"/>
                      <a:pt x="94" y="342"/>
                      <a:pt x="88" y="357"/>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932" name="Oval 148"/>
              <p:cNvSpPr>
                <a:spLocks noChangeArrowheads="1"/>
              </p:cNvSpPr>
              <p:nvPr/>
            </p:nvSpPr>
            <p:spPr bwMode="auto">
              <a:xfrm rot="4964876" flipH="1">
                <a:off x="4314" y="2490"/>
                <a:ext cx="85" cy="44"/>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grpSp>
        <p:grpSp>
          <p:nvGrpSpPr>
            <p:cNvPr id="118933" name="Group 149"/>
            <p:cNvGrpSpPr>
              <a:grpSpLocks/>
            </p:cNvGrpSpPr>
            <p:nvPr/>
          </p:nvGrpSpPr>
          <p:grpSpPr bwMode="auto">
            <a:xfrm>
              <a:off x="2245" y="1828"/>
              <a:ext cx="343" cy="765"/>
              <a:chOff x="4209" y="1715"/>
              <a:chExt cx="115" cy="536"/>
            </a:xfrm>
          </p:grpSpPr>
          <p:sp>
            <p:nvSpPr>
              <p:cNvPr id="118934" name="Freeform 150"/>
              <p:cNvSpPr>
                <a:spLocks/>
              </p:cNvSpPr>
              <p:nvPr/>
            </p:nvSpPr>
            <p:spPr bwMode="auto">
              <a:xfrm>
                <a:off x="4209" y="1715"/>
                <a:ext cx="115" cy="536"/>
              </a:xfrm>
              <a:custGeom>
                <a:avLst/>
                <a:gdLst>
                  <a:gd name="T0" fmla="*/ 92 w 115"/>
                  <a:gd name="T1" fmla="*/ 353 h 536"/>
                  <a:gd name="T2" fmla="*/ 90 w 115"/>
                  <a:gd name="T3" fmla="*/ 397 h 536"/>
                  <a:gd name="T4" fmla="*/ 99 w 115"/>
                  <a:gd name="T5" fmla="*/ 531 h 536"/>
                  <a:gd name="T6" fmla="*/ 60 w 115"/>
                  <a:gd name="T7" fmla="*/ 401 h 536"/>
                  <a:gd name="T8" fmla="*/ 9 w 115"/>
                  <a:gd name="T9" fmla="*/ 152 h 536"/>
                  <a:gd name="T10" fmla="*/ 8 w 115"/>
                  <a:gd name="T11" fmla="*/ 4 h 536"/>
                  <a:gd name="T12" fmla="*/ 48 w 115"/>
                  <a:gd name="T13" fmla="*/ 179 h 536"/>
                  <a:gd name="T14" fmla="*/ 67 w 115"/>
                  <a:gd name="T15" fmla="*/ 223 h 536"/>
                  <a:gd name="T16" fmla="*/ 104 w 115"/>
                  <a:gd name="T17" fmla="*/ 276 h 536"/>
                  <a:gd name="T18" fmla="*/ 92 w 115"/>
                  <a:gd name="T19" fmla="*/ 35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536">
                    <a:moveTo>
                      <a:pt x="92" y="353"/>
                    </a:moveTo>
                    <a:cubicBezTo>
                      <a:pt x="90" y="372"/>
                      <a:pt x="88" y="382"/>
                      <a:pt x="90" y="397"/>
                    </a:cubicBezTo>
                    <a:cubicBezTo>
                      <a:pt x="93" y="427"/>
                      <a:pt x="115" y="536"/>
                      <a:pt x="99" y="531"/>
                    </a:cubicBezTo>
                    <a:cubicBezTo>
                      <a:pt x="84" y="527"/>
                      <a:pt x="82" y="476"/>
                      <a:pt x="60" y="401"/>
                    </a:cubicBezTo>
                    <a:cubicBezTo>
                      <a:pt x="42" y="333"/>
                      <a:pt x="16" y="215"/>
                      <a:pt x="9" y="152"/>
                    </a:cubicBezTo>
                    <a:cubicBezTo>
                      <a:pt x="0" y="86"/>
                      <a:pt x="1" y="0"/>
                      <a:pt x="8" y="4"/>
                    </a:cubicBezTo>
                    <a:cubicBezTo>
                      <a:pt x="24" y="10"/>
                      <a:pt x="38" y="143"/>
                      <a:pt x="48" y="179"/>
                    </a:cubicBezTo>
                    <a:cubicBezTo>
                      <a:pt x="58" y="215"/>
                      <a:pt x="58" y="207"/>
                      <a:pt x="67" y="223"/>
                    </a:cubicBezTo>
                    <a:cubicBezTo>
                      <a:pt x="76" y="237"/>
                      <a:pt x="100" y="255"/>
                      <a:pt x="104" y="276"/>
                    </a:cubicBezTo>
                    <a:cubicBezTo>
                      <a:pt x="108" y="297"/>
                      <a:pt x="96" y="338"/>
                      <a:pt x="92" y="353"/>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935" name="Oval 151"/>
              <p:cNvSpPr>
                <a:spLocks noChangeArrowheads="1"/>
              </p:cNvSpPr>
              <p:nvPr/>
            </p:nvSpPr>
            <p:spPr bwMode="auto">
              <a:xfrm rot="4320916" flipH="1">
                <a:off x="4233" y="1979"/>
                <a:ext cx="85" cy="44"/>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de-DE">
                  <a:solidFill>
                    <a:srgbClr val="000000"/>
                  </a:solidFill>
                </a:endParaRPr>
              </a:p>
            </p:txBody>
          </p:sp>
        </p:grpSp>
        <p:sp>
          <p:nvSpPr>
            <p:cNvPr id="7" name="Rectangle 100"/>
            <p:cNvSpPr>
              <a:spLocks noChangeArrowheads="1"/>
            </p:cNvSpPr>
            <p:nvPr/>
          </p:nvSpPr>
          <p:spPr bwMode="auto">
            <a:xfrm>
              <a:off x="583" y="572"/>
              <a:ext cx="730" cy="3748"/>
            </a:xfrm>
            <a:prstGeom prst="rect">
              <a:avLst/>
            </a:prstGeom>
            <a:gradFill rotWithShape="1">
              <a:gsLst>
                <a:gs pos="0">
                  <a:schemeClr val="bg1"/>
                </a:gs>
                <a:gs pos="100000">
                  <a:schemeClr val="bg1">
                    <a:gamma/>
                    <a:shade val="46275"/>
                    <a:invGamma/>
                    <a:alpha val="0"/>
                  </a:scheme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de-CH" sz="1600">
                <a:solidFill>
                  <a:srgbClr val="000000"/>
                </a:solidFill>
                <a:latin typeface="Arial"/>
                <a:cs typeface="Arial"/>
              </a:endParaRPr>
            </a:p>
          </p:txBody>
        </p:sp>
        <p:sp>
          <p:nvSpPr>
            <p:cNvPr id="8" name="Rectangle 100"/>
            <p:cNvSpPr>
              <a:spLocks noChangeArrowheads="1"/>
            </p:cNvSpPr>
            <p:nvPr/>
          </p:nvSpPr>
          <p:spPr bwMode="auto">
            <a:xfrm rot="10800000">
              <a:off x="3878" y="572"/>
              <a:ext cx="303" cy="3748"/>
            </a:xfrm>
            <a:prstGeom prst="rect">
              <a:avLst/>
            </a:prstGeom>
            <a:gradFill rotWithShape="1">
              <a:gsLst>
                <a:gs pos="0">
                  <a:schemeClr val="bg1"/>
                </a:gs>
                <a:gs pos="100000">
                  <a:schemeClr val="bg1">
                    <a:gamma/>
                    <a:shade val="46275"/>
                    <a:invGamma/>
                    <a:alpha val="0"/>
                  </a:scheme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fontAlgn="auto">
                <a:spcBef>
                  <a:spcPts val="0"/>
                </a:spcBef>
                <a:spcAft>
                  <a:spcPts val="0"/>
                </a:spcAft>
                <a:defRPr/>
              </a:pPr>
              <a:endParaRPr lang="de-CH" sz="1600">
                <a:solidFill>
                  <a:srgbClr val="000000"/>
                </a:solidFill>
                <a:latin typeface="Arial"/>
                <a:cs typeface="Arial"/>
              </a:endParaRPr>
            </a:p>
          </p:txBody>
        </p:sp>
        <p:sp>
          <p:nvSpPr>
            <p:cNvPr id="9" name="Rectangle 100"/>
            <p:cNvSpPr>
              <a:spLocks noChangeArrowheads="1"/>
            </p:cNvSpPr>
            <p:nvPr/>
          </p:nvSpPr>
          <p:spPr bwMode="auto">
            <a:xfrm rot="10178029">
              <a:off x="3680" y="438"/>
              <a:ext cx="937" cy="1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fontAlgn="auto">
                <a:spcBef>
                  <a:spcPts val="0"/>
                </a:spcBef>
                <a:spcAft>
                  <a:spcPts val="0"/>
                </a:spcAft>
                <a:defRPr/>
              </a:pPr>
              <a:endParaRPr lang="de-CH" sz="1600">
                <a:solidFill>
                  <a:srgbClr val="000000"/>
                </a:solidFill>
                <a:latin typeface="Arial"/>
                <a:cs typeface="Arial"/>
              </a:endParaRPr>
            </a:p>
          </p:txBody>
        </p:sp>
        <p:sp>
          <p:nvSpPr>
            <p:cNvPr id="10" name="Rectangle 100"/>
            <p:cNvSpPr>
              <a:spLocks noChangeArrowheads="1"/>
            </p:cNvSpPr>
            <p:nvPr/>
          </p:nvSpPr>
          <p:spPr bwMode="auto">
            <a:xfrm rot="9379450">
              <a:off x="1654" y="3608"/>
              <a:ext cx="839" cy="5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fontAlgn="auto">
                <a:spcBef>
                  <a:spcPts val="0"/>
                </a:spcBef>
                <a:spcAft>
                  <a:spcPts val="0"/>
                </a:spcAft>
                <a:defRPr/>
              </a:pPr>
              <a:endParaRPr lang="de-CH" sz="1600">
                <a:solidFill>
                  <a:srgbClr val="000000"/>
                </a:solidFill>
                <a:latin typeface="Arial"/>
                <a:cs typeface="Arial"/>
              </a:endParaRPr>
            </a:p>
          </p:txBody>
        </p:sp>
        <p:sp>
          <p:nvSpPr>
            <p:cNvPr id="118940" name="Rectangle 101"/>
            <p:cNvSpPr>
              <a:spLocks noChangeArrowheads="1"/>
            </p:cNvSpPr>
            <p:nvPr/>
          </p:nvSpPr>
          <p:spPr bwMode="auto">
            <a:xfrm rot="16200000">
              <a:off x="2597" y="2461"/>
              <a:ext cx="101" cy="36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de-DE" sz="1600">
                <a:solidFill>
                  <a:srgbClr val="000000"/>
                </a:solidFill>
                <a:latin typeface="Calibri" pitchFamily="34" charset="0"/>
              </a:endParaRPr>
            </a:p>
          </p:txBody>
        </p:sp>
        <p:sp>
          <p:nvSpPr>
            <p:cNvPr id="11" name="Rectangle 100"/>
            <p:cNvSpPr>
              <a:spLocks noChangeArrowheads="1"/>
            </p:cNvSpPr>
            <p:nvPr/>
          </p:nvSpPr>
          <p:spPr bwMode="auto">
            <a:xfrm rot="16200000">
              <a:off x="1942" y="1964"/>
              <a:ext cx="1225" cy="3342"/>
            </a:xfrm>
            <a:prstGeom prst="rect">
              <a:avLst/>
            </a:prstGeom>
            <a:gradFill rotWithShape="1">
              <a:gsLst>
                <a:gs pos="0">
                  <a:schemeClr val="bg1"/>
                </a:gs>
                <a:gs pos="100000">
                  <a:schemeClr val="bg1">
                    <a:gamma/>
                    <a:shade val="46275"/>
                    <a:invGamma/>
                    <a:alpha val="0"/>
                  </a:scheme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pPr fontAlgn="auto">
                <a:spcBef>
                  <a:spcPts val="0"/>
                </a:spcBef>
                <a:spcAft>
                  <a:spcPts val="0"/>
                </a:spcAft>
                <a:defRPr/>
              </a:pPr>
              <a:endParaRPr lang="de-CH" sz="1600">
                <a:solidFill>
                  <a:srgbClr val="000000"/>
                </a:solidFill>
                <a:latin typeface="Arial"/>
                <a:cs typeface="Arial"/>
              </a:endParaRPr>
            </a:p>
          </p:txBody>
        </p:sp>
        <p:sp>
          <p:nvSpPr>
            <p:cNvPr id="118942" name="Rectangle 158"/>
            <p:cNvSpPr>
              <a:spLocks noChangeArrowheads="1"/>
            </p:cNvSpPr>
            <p:nvPr/>
          </p:nvSpPr>
          <p:spPr bwMode="auto">
            <a:xfrm>
              <a:off x="567" y="572"/>
              <a:ext cx="4627" cy="3584"/>
            </a:xfrm>
            <a:prstGeom prst="rect">
              <a:avLst/>
            </a:prstGeom>
            <a:solidFill>
              <a:schemeClr val="bg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sp>
          <p:nvSpPr>
            <p:cNvPr id="118943" name="Rectangle 101"/>
            <p:cNvSpPr>
              <a:spLocks noChangeArrowheads="1"/>
            </p:cNvSpPr>
            <p:nvPr/>
          </p:nvSpPr>
          <p:spPr bwMode="auto">
            <a:xfrm rot="16200000">
              <a:off x="2361" y="-1522"/>
              <a:ext cx="574" cy="36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de-DE" sz="1600">
                <a:solidFill>
                  <a:srgbClr val="000000"/>
                </a:solidFill>
                <a:latin typeface="Calibri" pitchFamily="34" charset="0"/>
              </a:endParaRPr>
            </a:p>
          </p:txBody>
        </p:sp>
        <p:sp>
          <p:nvSpPr>
            <p:cNvPr id="12" name="Rectangle 100"/>
            <p:cNvSpPr>
              <a:spLocks noChangeArrowheads="1"/>
            </p:cNvSpPr>
            <p:nvPr/>
          </p:nvSpPr>
          <p:spPr bwMode="auto">
            <a:xfrm rot="5400000">
              <a:off x="1945" y="-728"/>
              <a:ext cx="1144" cy="3720"/>
            </a:xfrm>
            <a:prstGeom prst="rect">
              <a:avLst/>
            </a:prstGeom>
            <a:gradFill rotWithShape="1">
              <a:gsLst>
                <a:gs pos="0">
                  <a:schemeClr val="bg1"/>
                </a:gs>
                <a:gs pos="100000">
                  <a:schemeClr val="bg1">
                    <a:gamma/>
                    <a:shade val="46275"/>
                    <a:invGamma/>
                    <a:alpha val="0"/>
                  </a:scheme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fontAlgn="auto">
                <a:spcBef>
                  <a:spcPts val="0"/>
                </a:spcBef>
                <a:spcAft>
                  <a:spcPts val="0"/>
                </a:spcAft>
                <a:defRPr/>
              </a:pPr>
              <a:endParaRPr lang="de-CH" sz="1600">
                <a:solidFill>
                  <a:srgbClr val="000000"/>
                </a:solidFill>
                <a:latin typeface="Arial"/>
                <a:cs typeface="Arial"/>
              </a:endParaRPr>
            </a:p>
          </p:txBody>
        </p:sp>
      </p:grpSp>
      <p:sp>
        <p:nvSpPr>
          <p:cNvPr id="118945" name="Text Box 161"/>
          <p:cNvSpPr txBox="1">
            <a:spLocks noChangeArrowheads="1"/>
          </p:cNvSpPr>
          <p:nvPr/>
        </p:nvSpPr>
        <p:spPr bwMode="auto">
          <a:xfrm>
            <a:off x="166688" y="115888"/>
            <a:ext cx="878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smtClean="0">
                <a:solidFill>
                  <a:srgbClr val="000000"/>
                </a:solidFill>
              </a:rPr>
              <a:t>ARISTOTLE – Major bleeding</a:t>
            </a:r>
            <a:endParaRPr lang="en-US" sz="2400" b="1" dirty="0">
              <a:solidFill>
                <a:srgbClr val="000000"/>
              </a:solidFill>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55"/>
          <a:stretch/>
        </p:blipFill>
        <p:spPr bwMode="auto">
          <a:xfrm>
            <a:off x="1115618" y="1171671"/>
            <a:ext cx="6912766" cy="4563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 name="Line 162"/>
          <p:cNvSpPr>
            <a:spLocks noChangeShapeType="1"/>
          </p:cNvSpPr>
          <p:nvPr/>
        </p:nvSpPr>
        <p:spPr bwMode="auto">
          <a:xfrm>
            <a:off x="323850" y="647700"/>
            <a:ext cx="8464550" cy="0"/>
          </a:xfrm>
          <a:prstGeom prst="line">
            <a:avLst/>
          </a:prstGeom>
          <a:noFill/>
          <a:ln w="317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66" name="Text Box 446"/>
          <p:cNvSpPr txBox="1">
            <a:spLocks noChangeArrowheads="1"/>
          </p:cNvSpPr>
          <p:nvPr/>
        </p:nvSpPr>
        <p:spPr bwMode="auto">
          <a:xfrm>
            <a:off x="3852862" y="6639163"/>
            <a:ext cx="53276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en-US" sz="1000" b="1" dirty="0" smtClean="0">
                <a:solidFill>
                  <a:srgbClr val="000000"/>
                </a:solidFill>
              </a:rPr>
              <a:t>Granger et al., NEJM 2011</a:t>
            </a:r>
            <a:endParaRPr lang="en-US" sz="1000" b="1" dirty="0">
              <a:solidFill>
                <a:srgbClr val="000000"/>
              </a:solidFill>
            </a:endParaRPr>
          </a:p>
        </p:txBody>
      </p:sp>
      <p:sp>
        <p:nvSpPr>
          <p:cNvPr id="167" name="Oval 15"/>
          <p:cNvSpPr>
            <a:spLocks noChangeArrowheads="1"/>
          </p:cNvSpPr>
          <p:nvPr/>
        </p:nvSpPr>
        <p:spPr bwMode="auto">
          <a:xfrm>
            <a:off x="3524235" y="4180497"/>
            <a:ext cx="581040" cy="277203"/>
          </a:xfrm>
          <a:prstGeom prst="ellipse">
            <a:avLst/>
          </a:prstGeom>
          <a:noFill/>
          <a:ln w="317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spTree>
    <p:extLst>
      <p:ext uri="{BB962C8B-B14F-4D97-AF65-F5344CB8AC3E}">
        <p14:creationId xmlns:p14="http://schemas.microsoft.com/office/powerpoint/2010/main" val="19778768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786" name="Group 2"/>
          <p:cNvGrpSpPr>
            <a:grpSpLocks/>
          </p:cNvGrpSpPr>
          <p:nvPr/>
        </p:nvGrpSpPr>
        <p:grpSpPr bwMode="auto">
          <a:xfrm>
            <a:off x="771525" y="0"/>
            <a:ext cx="7473950" cy="6875463"/>
            <a:chOff x="486" y="0"/>
            <a:chExt cx="4708" cy="4331"/>
          </a:xfrm>
        </p:grpSpPr>
        <p:sp>
          <p:nvSpPr>
            <p:cNvPr id="118787" name="Rectangle 3"/>
            <p:cNvSpPr>
              <a:spLocks noChangeArrowheads="1"/>
            </p:cNvSpPr>
            <p:nvPr/>
          </p:nvSpPr>
          <p:spPr bwMode="auto">
            <a:xfrm>
              <a:off x="583" y="572"/>
              <a:ext cx="3598" cy="3748"/>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grpSp>
          <p:nvGrpSpPr>
            <p:cNvPr id="118788" name="Group 857"/>
            <p:cNvGrpSpPr>
              <a:grpSpLocks/>
            </p:cNvGrpSpPr>
            <p:nvPr/>
          </p:nvGrpSpPr>
          <p:grpSpPr bwMode="auto">
            <a:xfrm rot="-25100043">
              <a:off x="3015" y="3903"/>
              <a:ext cx="710" cy="146"/>
              <a:chOff x="5534" y="4355"/>
              <a:chExt cx="1271" cy="204"/>
            </a:xfrm>
          </p:grpSpPr>
          <p:sp>
            <p:nvSpPr>
              <p:cNvPr id="118789"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790"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791" name="Group 857"/>
            <p:cNvGrpSpPr>
              <a:grpSpLocks/>
            </p:cNvGrpSpPr>
            <p:nvPr/>
          </p:nvGrpSpPr>
          <p:grpSpPr bwMode="auto">
            <a:xfrm rot="-38763450">
              <a:off x="2656" y="806"/>
              <a:ext cx="691" cy="216"/>
              <a:chOff x="5534" y="4355"/>
              <a:chExt cx="1271" cy="204"/>
            </a:xfrm>
          </p:grpSpPr>
          <p:sp>
            <p:nvSpPr>
              <p:cNvPr id="118792"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793"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794" name="Group 857"/>
            <p:cNvGrpSpPr>
              <a:grpSpLocks/>
            </p:cNvGrpSpPr>
            <p:nvPr/>
          </p:nvGrpSpPr>
          <p:grpSpPr bwMode="auto">
            <a:xfrm rot="-38564835">
              <a:off x="2113" y="3265"/>
              <a:ext cx="979" cy="217"/>
              <a:chOff x="5534" y="4355"/>
              <a:chExt cx="1271" cy="204"/>
            </a:xfrm>
          </p:grpSpPr>
          <p:sp>
            <p:nvSpPr>
              <p:cNvPr id="118795"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796"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sp>
          <p:nvSpPr>
            <p:cNvPr id="118797" name="Freeform 843"/>
            <p:cNvSpPr>
              <a:spLocks/>
            </p:cNvSpPr>
            <p:nvPr/>
          </p:nvSpPr>
          <p:spPr bwMode="auto">
            <a:xfrm rot="-23521967">
              <a:off x="2789" y="436"/>
              <a:ext cx="393" cy="1307"/>
            </a:xfrm>
            <a:custGeom>
              <a:avLst/>
              <a:gdLst>
                <a:gd name="T0" fmla="*/ 2147483647 w 168"/>
                <a:gd name="T1" fmla="*/ 2147483647 h 1729"/>
                <a:gd name="T2" fmla="*/ 2147483647 w 168"/>
                <a:gd name="T3" fmla="*/ 2147483647 h 1729"/>
                <a:gd name="T4" fmla="*/ 2147483647 w 168"/>
                <a:gd name="T5" fmla="*/ 2147483647 h 1729"/>
                <a:gd name="T6" fmla="*/ 2147483647 w 168"/>
                <a:gd name="T7" fmla="*/ 2147483647 h 1729"/>
                <a:gd name="T8" fmla="*/ 2147483647 w 168"/>
                <a:gd name="T9" fmla="*/ 2147483647 h 1729"/>
                <a:gd name="T10" fmla="*/ 2147483647 w 168"/>
                <a:gd name="T11" fmla="*/ 2147483647 h 1729"/>
                <a:gd name="T12" fmla="*/ 2147483647 w 168"/>
                <a:gd name="T13" fmla="*/ 2147483647 h 1729"/>
                <a:gd name="T14" fmla="*/ 2147483647 w 168"/>
                <a:gd name="T15" fmla="*/ 2147483647 h 1729"/>
                <a:gd name="T16" fmla="*/ 2147483647 w 168"/>
                <a:gd name="T17" fmla="*/ 2147483647 h 1729"/>
                <a:gd name="T18" fmla="*/ 2147483647 w 168"/>
                <a:gd name="T19" fmla="*/ 2147483647 h 1729"/>
                <a:gd name="T20" fmla="*/ 2147483647 w 168"/>
                <a:gd name="T21" fmla="*/ 2147483647 h 1729"/>
                <a:gd name="T22" fmla="*/ 2147483647 w 168"/>
                <a:gd name="T23" fmla="*/ 2147483647 h 17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729"/>
                <a:gd name="T38" fmla="*/ 168 w 168"/>
                <a:gd name="T39" fmla="*/ 1729 h 17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729">
                  <a:moveTo>
                    <a:pt x="74" y="1215"/>
                  </a:moveTo>
                  <a:cubicBezTo>
                    <a:pt x="76" y="1301"/>
                    <a:pt x="90" y="1421"/>
                    <a:pt x="104" y="1503"/>
                  </a:cubicBezTo>
                  <a:cubicBezTo>
                    <a:pt x="119" y="1584"/>
                    <a:pt x="168" y="1729"/>
                    <a:pt x="167" y="1704"/>
                  </a:cubicBezTo>
                  <a:cubicBezTo>
                    <a:pt x="168" y="1705"/>
                    <a:pt x="115" y="1446"/>
                    <a:pt x="101" y="1349"/>
                  </a:cubicBezTo>
                  <a:cubicBezTo>
                    <a:pt x="88" y="1251"/>
                    <a:pt x="88" y="1214"/>
                    <a:pt x="86" y="1119"/>
                  </a:cubicBezTo>
                  <a:cubicBezTo>
                    <a:pt x="82" y="1025"/>
                    <a:pt x="93" y="904"/>
                    <a:pt x="83" y="782"/>
                  </a:cubicBezTo>
                  <a:cubicBezTo>
                    <a:pt x="73" y="660"/>
                    <a:pt x="31" y="518"/>
                    <a:pt x="29" y="389"/>
                  </a:cubicBezTo>
                  <a:cubicBezTo>
                    <a:pt x="27" y="260"/>
                    <a:pt x="78" y="10"/>
                    <a:pt x="73" y="5"/>
                  </a:cubicBezTo>
                  <a:cubicBezTo>
                    <a:pt x="68" y="0"/>
                    <a:pt x="2" y="229"/>
                    <a:pt x="1" y="361"/>
                  </a:cubicBezTo>
                  <a:cubicBezTo>
                    <a:pt x="0" y="493"/>
                    <a:pt x="54" y="692"/>
                    <a:pt x="66" y="796"/>
                  </a:cubicBezTo>
                  <a:cubicBezTo>
                    <a:pt x="78" y="900"/>
                    <a:pt x="70" y="914"/>
                    <a:pt x="72" y="983"/>
                  </a:cubicBezTo>
                  <a:cubicBezTo>
                    <a:pt x="75" y="1054"/>
                    <a:pt x="70" y="1139"/>
                    <a:pt x="74" y="1215"/>
                  </a:cubicBezTo>
                  <a:close/>
                </a:path>
              </a:pathLst>
            </a:custGeom>
            <a:solidFill>
              <a:srgbClr val="FF9900"/>
            </a:solidFill>
            <a:ln w="12700">
              <a:solidFill>
                <a:srgbClr val="FF6600"/>
              </a:solidFill>
              <a:round/>
              <a:headEnd/>
              <a:tailEnd/>
            </a:ln>
          </p:spPr>
          <p:txBody>
            <a:bodyPr vert="eaVert"/>
            <a:lstStyle/>
            <a:p>
              <a:endParaRPr lang="de-DE">
                <a:solidFill>
                  <a:srgbClr val="000000"/>
                </a:solidFill>
                <a:latin typeface="Calibri" pitchFamily="34" charset="0"/>
              </a:endParaRPr>
            </a:p>
          </p:txBody>
        </p:sp>
        <p:sp>
          <p:nvSpPr>
            <p:cNvPr id="118798" name="Freeform 843"/>
            <p:cNvSpPr>
              <a:spLocks/>
            </p:cNvSpPr>
            <p:nvPr/>
          </p:nvSpPr>
          <p:spPr bwMode="auto">
            <a:xfrm rot="-23521967">
              <a:off x="2916" y="277"/>
              <a:ext cx="393" cy="1092"/>
            </a:xfrm>
            <a:custGeom>
              <a:avLst/>
              <a:gdLst>
                <a:gd name="T0" fmla="*/ 2147483647 w 168"/>
                <a:gd name="T1" fmla="*/ 2147483647 h 1729"/>
                <a:gd name="T2" fmla="*/ 2147483647 w 168"/>
                <a:gd name="T3" fmla="*/ 2147483647 h 1729"/>
                <a:gd name="T4" fmla="*/ 2147483647 w 168"/>
                <a:gd name="T5" fmla="*/ 2147483647 h 1729"/>
                <a:gd name="T6" fmla="*/ 2147483647 w 168"/>
                <a:gd name="T7" fmla="*/ 2147483647 h 1729"/>
                <a:gd name="T8" fmla="*/ 2147483647 w 168"/>
                <a:gd name="T9" fmla="*/ 2147483647 h 1729"/>
                <a:gd name="T10" fmla="*/ 2147483647 w 168"/>
                <a:gd name="T11" fmla="*/ 2147483647 h 1729"/>
                <a:gd name="T12" fmla="*/ 2147483647 w 168"/>
                <a:gd name="T13" fmla="*/ 2147483647 h 1729"/>
                <a:gd name="T14" fmla="*/ 2147483647 w 168"/>
                <a:gd name="T15" fmla="*/ 2147483647 h 1729"/>
                <a:gd name="T16" fmla="*/ 2147483647 w 168"/>
                <a:gd name="T17" fmla="*/ 2147483647 h 1729"/>
                <a:gd name="T18" fmla="*/ 2147483647 w 168"/>
                <a:gd name="T19" fmla="*/ 2147483647 h 1729"/>
                <a:gd name="T20" fmla="*/ 2147483647 w 168"/>
                <a:gd name="T21" fmla="*/ 2147483647 h 1729"/>
                <a:gd name="T22" fmla="*/ 2147483647 w 168"/>
                <a:gd name="T23" fmla="*/ 2147483647 h 17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729"/>
                <a:gd name="T38" fmla="*/ 168 w 168"/>
                <a:gd name="T39" fmla="*/ 1729 h 17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729">
                  <a:moveTo>
                    <a:pt x="74" y="1215"/>
                  </a:moveTo>
                  <a:cubicBezTo>
                    <a:pt x="76" y="1301"/>
                    <a:pt x="90" y="1421"/>
                    <a:pt x="104" y="1503"/>
                  </a:cubicBezTo>
                  <a:cubicBezTo>
                    <a:pt x="119" y="1584"/>
                    <a:pt x="168" y="1729"/>
                    <a:pt x="167" y="1704"/>
                  </a:cubicBezTo>
                  <a:cubicBezTo>
                    <a:pt x="168" y="1705"/>
                    <a:pt x="115" y="1446"/>
                    <a:pt x="101" y="1349"/>
                  </a:cubicBezTo>
                  <a:cubicBezTo>
                    <a:pt x="88" y="1251"/>
                    <a:pt x="88" y="1214"/>
                    <a:pt x="86" y="1119"/>
                  </a:cubicBezTo>
                  <a:cubicBezTo>
                    <a:pt x="82" y="1025"/>
                    <a:pt x="93" y="904"/>
                    <a:pt x="83" y="782"/>
                  </a:cubicBezTo>
                  <a:cubicBezTo>
                    <a:pt x="73" y="660"/>
                    <a:pt x="31" y="518"/>
                    <a:pt x="29" y="389"/>
                  </a:cubicBezTo>
                  <a:cubicBezTo>
                    <a:pt x="27" y="260"/>
                    <a:pt x="78" y="10"/>
                    <a:pt x="73" y="5"/>
                  </a:cubicBezTo>
                  <a:cubicBezTo>
                    <a:pt x="68" y="0"/>
                    <a:pt x="2" y="229"/>
                    <a:pt x="1" y="361"/>
                  </a:cubicBezTo>
                  <a:cubicBezTo>
                    <a:pt x="0" y="493"/>
                    <a:pt x="54" y="692"/>
                    <a:pt x="66" y="796"/>
                  </a:cubicBezTo>
                  <a:cubicBezTo>
                    <a:pt x="78" y="900"/>
                    <a:pt x="70" y="914"/>
                    <a:pt x="72" y="983"/>
                  </a:cubicBezTo>
                  <a:cubicBezTo>
                    <a:pt x="75" y="1054"/>
                    <a:pt x="70" y="1139"/>
                    <a:pt x="74" y="1215"/>
                  </a:cubicBezTo>
                  <a:close/>
                </a:path>
              </a:pathLst>
            </a:custGeom>
            <a:solidFill>
              <a:srgbClr val="FF9900"/>
            </a:solidFill>
            <a:ln w="12700">
              <a:solidFill>
                <a:srgbClr val="FF6600"/>
              </a:solidFill>
              <a:round/>
              <a:headEnd/>
              <a:tailEnd/>
            </a:ln>
          </p:spPr>
          <p:txBody>
            <a:bodyPr vert="eaVert"/>
            <a:lstStyle/>
            <a:p>
              <a:endParaRPr lang="de-DE">
                <a:solidFill>
                  <a:srgbClr val="000000"/>
                </a:solidFill>
                <a:latin typeface="Calibri" pitchFamily="34" charset="0"/>
              </a:endParaRPr>
            </a:p>
          </p:txBody>
        </p:sp>
        <p:sp>
          <p:nvSpPr>
            <p:cNvPr id="118799" name="Freeform 843"/>
            <p:cNvSpPr>
              <a:spLocks/>
            </p:cNvSpPr>
            <p:nvPr/>
          </p:nvSpPr>
          <p:spPr bwMode="auto">
            <a:xfrm rot="-22630812">
              <a:off x="2970" y="838"/>
              <a:ext cx="393" cy="1309"/>
            </a:xfrm>
            <a:custGeom>
              <a:avLst/>
              <a:gdLst>
                <a:gd name="T0" fmla="*/ 2147483647 w 168"/>
                <a:gd name="T1" fmla="*/ 2147483647 h 1729"/>
                <a:gd name="T2" fmla="*/ 2147483647 w 168"/>
                <a:gd name="T3" fmla="*/ 2147483647 h 1729"/>
                <a:gd name="T4" fmla="*/ 2147483647 w 168"/>
                <a:gd name="T5" fmla="*/ 2147483647 h 1729"/>
                <a:gd name="T6" fmla="*/ 2147483647 w 168"/>
                <a:gd name="T7" fmla="*/ 2147483647 h 1729"/>
                <a:gd name="T8" fmla="*/ 2147483647 w 168"/>
                <a:gd name="T9" fmla="*/ 2147483647 h 1729"/>
                <a:gd name="T10" fmla="*/ 2147483647 w 168"/>
                <a:gd name="T11" fmla="*/ 2147483647 h 1729"/>
                <a:gd name="T12" fmla="*/ 2147483647 w 168"/>
                <a:gd name="T13" fmla="*/ 2147483647 h 1729"/>
                <a:gd name="T14" fmla="*/ 2147483647 w 168"/>
                <a:gd name="T15" fmla="*/ 2147483647 h 1729"/>
                <a:gd name="T16" fmla="*/ 2147483647 w 168"/>
                <a:gd name="T17" fmla="*/ 2147483647 h 1729"/>
                <a:gd name="T18" fmla="*/ 2147483647 w 168"/>
                <a:gd name="T19" fmla="*/ 2147483647 h 1729"/>
                <a:gd name="T20" fmla="*/ 2147483647 w 168"/>
                <a:gd name="T21" fmla="*/ 2147483647 h 1729"/>
                <a:gd name="T22" fmla="*/ 2147483647 w 168"/>
                <a:gd name="T23" fmla="*/ 2147483647 h 17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729"/>
                <a:gd name="T38" fmla="*/ 168 w 168"/>
                <a:gd name="T39" fmla="*/ 1729 h 17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729">
                  <a:moveTo>
                    <a:pt x="74" y="1215"/>
                  </a:moveTo>
                  <a:cubicBezTo>
                    <a:pt x="76" y="1301"/>
                    <a:pt x="90" y="1421"/>
                    <a:pt x="104" y="1503"/>
                  </a:cubicBezTo>
                  <a:cubicBezTo>
                    <a:pt x="119" y="1584"/>
                    <a:pt x="168" y="1729"/>
                    <a:pt x="167" y="1704"/>
                  </a:cubicBezTo>
                  <a:cubicBezTo>
                    <a:pt x="168" y="1705"/>
                    <a:pt x="115" y="1446"/>
                    <a:pt x="101" y="1349"/>
                  </a:cubicBezTo>
                  <a:cubicBezTo>
                    <a:pt x="88" y="1251"/>
                    <a:pt x="88" y="1214"/>
                    <a:pt x="86" y="1119"/>
                  </a:cubicBezTo>
                  <a:cubicBezTo>
                    <a:pt x="82" y="1025"/>
                    <a:pt x="93" y="904"/>
                    <a:pt x="83" y="782"/>
                  </a:cubicBezTo>
                  <a:cubicBezTo>
                    <a:pt x="73" y="660"/>
                    <a:pt x="31" y="518"/>
                    <a:pt x="29" y="389"/>
                  </a:cubicBezTo>
                  <a:cubicBezTo>
                    <a:pt x="27" y="260"/>
                    <a:pt x="78" y="10"/>
                    <a:pt x="73" y="5"/>
                  </a:cubicBezTo>
                  <a:cubicBezTo>
                    <a:pt x="68" y="0"/>
                    <a:pt x="2" y="229"/>
                    <a:pt x="1" y="361"/>
                  </a:cubicBezTo>
                  <a:cubicBezTo>
                    <a:pt x="0" y="493"/>
                    <a:pt x="54" y="692"/>
                    <a:pt x="66" y="796"/>
                  </a:cubicBezTo>
                  <a:cubicBezTo>
                    <a:pt x="78" y="900"/>
                    <a:pt x="70" y="914"/>
                    <a:pt x="72" y="983"/>
                  </a:cubicBezTo>
                  <a:cubicBezTo>
                    <a:pt x="75" y="1054"/>
                    <a:pt x="70" y="1139"/>
                    <a:pt x="74" y="1215"/>
                  </a:cubicBezTo>
                  <a:close/>
                </a:path>
              </a:pathLst>
            </a:custGeom>
            <a:solidFill>
              <a:srgbClr val="FF9900"/>
            </a:solidFill>
            <a:ln w="12700">
              <a:solidFill>
                <a:srgbClr val="FF6600"/>
              </a:solidFill>
              <a:round/>
              <a:headEnd/>
              <a:tailEnd/>
            </a:ln>
          </p:spPr>
          <p:txBody>
            <a:bodyPr vert="eaVert"/>
            <a:lstStyle/>
            <a:p>
              <a:endParaRPr lang="de-DE">
                <a:solidFill>
                  <a:srgbClr val="000000"/>
                </a:solidFill>
                <a:latin typeface="Calibri" pitchFamily="34" charset="0"/>
              </a:endParaRPr>
            </a:p>
          </p:txBody>
        </p:sp>
        <p:sp>
          <p:nvSpPr>
            <p:cNvPr id="118800" name="Freeform 843"/>
            <p:cNvSpPr>
              <a:spLocks/>
            </p:cNvSpPr>
            <p:nvPr/>
          </p:nvSpPr>
          <p:spPr bwMode="auto">
            <a:xfrm rot="-22630812">
              <a:off x="3613" y="2355"/>
              <a:ext cx="393" cy="1308"/>
            </a:xfrm>
            <a:custGeom>
              <a:avLst/>
              <a:gdLst>
                <a:gd name="T0" fmla="*/ 2147483647 w 168"/>
                <a:gd name="T1" fmla="*/ 2147483647 h 1729"/>
                <a:gd name="T2" fmla="*/ 2147483647 w 168"/>
                <a:gd name="T3" fmla="*/ 2147483647 h 1729"/>
                <a:gd name="T4" fmla="*/ 2147483647 w 168"/>
                <a:gd name="T5" fmla="*/ 2147483647 h 1729"/>
                <a:gd name="T6" fmla="*/ 2147483647 w 168"/>
                <a:gd name="T7" fmla="*/ 2147483647 h 1729"/>
                <a:gd name="T8" fmla="*/ 2147483647 w 168"/>
                <a:gd name="T9" fmla="*/ 2147483647 h 1729"/>
                <a:gd name="T10" fmla="*/ 2147483647 w 168"/>
                <a:gd name="T11" fmla="*/ 2147483647 h 1729"/>
                <a:gd name="T12" fmla="*/ 2147483647 w 168"/>
                <a:gd name="T13" fmla="*/ 2147483647 h 1729"/>
                <a:gd name="T14" fmla="*/ 2147483647 w 168"/>
                <a:gd name="T15" fmla="*/ 2147483647 h 1729"/>
                <a:gd name="T16" fmla="*/ 2147483647 w 168"/>
                <a:gd name="T17" fmla="*/ 2147483647 h 1729"/>
                <a:gd name="T18" fmla="*/ 2147483647 w 168"/>
                <a:gd name="T19" fmla="*/ 2147483647 h 1729"/>
                <a:gd name="T20" fmla="*/ 2147483647 w 168"/>
                <a:gd name="T21" fmla="*/ 2147483647 h 1729"/>
                <a:gd name="T22" fmla="*/ 2147483647 w 168"/>
                <a:gd name="T23" fmla="*/ 2147483647 h 17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729"/>
                <a:gd name="T38" fmla="*/ 168 w 168"/>
                <a:gd name="T39" fmla="*/ 1729 h 17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729">
                  <a:moveTo>
                    <a:pt x="74" y="1215"/>
                  </a:moveTo>
                  <a:cubicBezTo>
                    <a:pt x="76" y="1301"/>
                    <a:pt x="90" y="1421"/>
                    <a:pt x="104" y="1503"/>
                  </a:cubicBezTo>
                  <a:cubicBezTo>
                    <a:pt x="119" y="1584"/>
                    <a:pt x="168" y="1729"/>
                    <a:pt x="167" y="1704"/>
                  </a:cubicBezTo>
                  <a:cubicBezTo>
                    <a:pt x="168" y="1705"/>
                    <a:pt x="115" y="1446"/>
                    <a:pt x="101" y="1349"/>
                  </a:cubicBezTo>
                  <a:cubicBezTo>
                    <a:pt x="88" y="1251"/>
                    <a:pt x="88" y="1214"/>
                    <a:pt x="86" y="1119"/>
                  </a:cubicBezTo>
                  <a:cubicBezTo>
                    <a:pt x="82" y="1025"/>
                    <a:pt x="93" y="904"/>
                    <a:pt x="83" y="782"/>
                  </a:cubicBezTo>
                  <a:cubicBezTo>
                    <a:pt x="73" y="660"/>
                    <a:pt x="31" y="518"/>
                    <a:pt x="29" y="389"/>
                  </a:cubicBezTo>
                  <a:cubicBezTo>
                    <a:pt x="27" y="260"/>
                    <a:pt x="78" y="10"/>
                    <a:pt x="73" y="5"/>
                  </a:cubicBezTo>
                  <a:cubicBezTo>
                    <a:pt x="68" y="0"/>
                    <a:pt x="2" y="229"/>
                    <a:pt x="1" y="361"/>
                  </a:cubicBezTo>
                  <a:cubicBezTo>
                    <a:pt x="0" y="493"/>
                    <a:pt x="54" y="692"/>
                    <a:pt x="66" y="796"/>
                  </a:cubicBezTo>
                  <a:cubicBezTo>
                    <a:pt x="78" y="900"/>
                    <a:pt x="70" y="914"/>
                    <a:pt x="72" y="983"/>
                  </a:cubicBezTo>
                  <a:cubicBezTo>
                    <a:pt x="75" y="1054"/>
                    <a:pt x="70" y="1139"/>
                    <a:pt x="74" y="1215"/>
                  </a:cubicBezTo>
                  <a:close/>
                </a:path>
              </a:pathLst>
            </a:custGeom>
            <a:solidFill>
              <a:srgbClr val="FF9900"/>
            </a:solidFill>
            <a:ln w="12700">
              <a:solidFill>
                <a:srgbClr val="FF6600"/>
              </a:solidFill>
              <a:round/>
              <a:headEnd/>
              <a:tailEnd/>
            </a:ln>
          </p:spPr>
          <p:txBody>
            <a:bodyPr vert="eaVert"/>
            <a:lstStyle/>
            <a:p>
              <a:endParaRPr lang="de-DE">
                <a:solidFill>
                  <a:srgbClr val="000000"/>
                </a:solidFill>
                <a:latin typeface="Calibri" pitchFamily="34" charset="0"/>
              </a:endParaRPr>
            </a:p>
          </p:txBody>
        </p:sp>
        <p:sp>
          <p:nvSpPr>
            <p:cNvPr id="118801" name="Freeform 843"/>
            <p:cNvSpPr>
              <a:spLocks/>
            </p:cNvSpPr>
            <p:nvPr/>
          </p:nvSpPr>
          <p:spPr bwMode="auto">
            <a:xfrm rot="-22630812">
              <a:off x="2119" y="2795"/>
              <a:ext cx="392" cy="1309"/>
            </a:xfrm>
            <a:custGeom>
              <a:avLst/>
              <a:gdLst>
                <a:gd name="T0" fmla="*/ 2147483647 w 168"/>
                <a:gd name="T1" fmla="*/ 2147483647 h 1729"/>
                <a:gd name="T2" fmla="*/ 2147483647 w 168"/>
                <a:gd name="T3" fmla="*/ 2147483647 h 1729"/>
                <a:gd name="T4" fmla="*/ 2147483647 w 168"/>
                <a:gd name="T5" fmla="*/ 2147483647 h 1729"/>
                <a:gd name="T6" fmla="*/ 2147483647 w 168"/>
                <a:gd name="T7" fmla="*/ 2147483647 h 1729"/>
                <a:gd name="T8" fmla="*/ 2147483647 w 168"/>
                <a:gd name="T9" fmla="*/ 2147483647 h 1729"/>
                <a:gd name="T10" fmla="*/ 2147483647 w 168"/>
                <a:gd name="T11" fmla="*/ 2147483647 h 1729"/>
                <a:gd name="T12" fmla="*/ 2147483647 w 168"/>
                <a:gd name="T13" fmla="*/ 2147483647 h 1729"/>
                <a:gd name="T14" fmla="*/ 2147483647 w 168"/>
                <a:gd name="T15" fmla="*/ 2147483647 h 1729"/>
                <a:gd name="T16" fmla="*/ 2147483647 w 168"/>
                <a:gd name="T17" fmla="*/ 2147483647 h 1729"/>
                <a:gd name="T18" fmla="*/ 2147483647 w 168"/>
                <a:gd name="T19" fmla="*/ 2147483647 h 1729"/>
                <a:gd name="T20" fmla="*/ 2147483647 w 168"/>
                <a:gd name="T21" fmla="*/ 2147483647 h 1729"/>
                <a:gd name="T22" fmla="*/ 2147483647 w 168"/>
                <a:gd name="T23" fmla="*/ 2147483647 h 17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729"/>
                <a:gd name="T38" fmla="*/ 168 w 168"/>
                <a:gd name="T39" fmla="*/ 1729 h 17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729">
                  <a:moveTo>
                    <a:pt x="74" y="1215"/>
                  </a:moveTo>
                  <a:cubicBezTo>
                    <a:pt x="76" y="1301"/>
                    <a:pt x="90" y="1421"/>
                    <a:pt x="104" y="1503"/>
                  </a:cubicBezTo>
                  <a:cubicBezTo>
                    <a:pt x="119" y="1584"/>
                    <a:pt x="168" y="1729"/>
                    <a:pt x="167" y="1704"/>
                  </a:cubicBezTo>
                  <a:cubicBezTo>
                    <a:pt x="168" y="1705"/>
                    <a:pt x="115" y="1446"/>
                    <a:pt x="101" y="1349"/>
                  </a:cubicBezTo>
                  <a:cubicBezTo>
                    <a:pt x="88" y="1251"/>
                    <a:pt x="88" y="1214"/>
                    <a:pt x="86" y="1119"/>
                  </a:cubicBezTo>
                  <a:cubicBezTo>
                    <a:pt x="82" y="1025"/>
                    <a:pt x="93" y="904"/>
                    <a:pt x="83" y="782"/>
                  </a:cubicBezTo>
                  <a:cubicBezTo>
                    <a:pt x="73" y="660"/>
                    <a:pt x="31" y="518"/>
                    <a:pt x="29" y="389"/>
                  </a:cubicBezTo>
                  <a:cubicBezTo>
                    <a:pt x="27" y="260"/>
                    <a:pt x="78" y="10"/>
                    <a:pt x="73" y="5"/>
                  </a:cubicBezTo>
                  <a:cubicBezTo>
                    <a:pt x="68" y="0"/>
                    <a:pt x="2" y="229"/>
                    <a:pt x="1" y="361"/>
                  </a:cubicBezTo>
                  <a:cubicBezTo>
                    <a:pt x="0" y="493"/>
                    <a:pt x="54" y="692"/>
                    <a:pt x="66" y="796"/>
                  </a:cubicBezTo>
                  <a:cubicBezTo>
                    <a:pt x="78" y="900"/>
                    <a:pt x="70" y="914"/>
                    <a:pt x="72" y="983"/>
                  </a:cubicBezTo>
                  <a:cubicBezTo>
                    <a:pt x="75" y="1054"/>
                    <a:pt x="70" y="1139"/>
                    <a:pt x="74" y="1215"/>
                  </a:cubicBezTo>
                  <a:close/>
                </a:path>
              </a:pathLst>
            </a:custGeom>
            <a:solidFill>
              <a:srgbClr val="FF9900"/>
            </a:solidFill>
            <a:ln w="12700">
              <a:solidFill>
                <a:srgbClr val="FF6600"/>
              </a:solidFill>
              <a:round/>
              <a:headEnd/>
              <a:tailEnd/>
            </a:ln>
          </p:spPr>
          <p:txBody>
            <a:bodyPr vert="eaVert"/>
            <a:lstStyle/>
            <a:p>
              <a:endParaRPr lang="de-DE">
                <a:solidFill>
                  <a:srgbClr val="000000"/>
                </a:solidFill>
                <a:latin typeface="Calibri" pitchFamily="34" charset="0"/>
              </a:endParaRPr>
            </a:p>
          </p:txBody>
        </p:sp>
        <p:sp>
          <p:nvSpPr>
            <p:cNvPr id="118802" name="Freeform 843"/>
            <p:cNvSpPr>
              <a:spLocks/>
            </p:cNvSpPr>
            <p:nvPr/>
          </p:nvSpPr>
          <p:spPr bwMode="auto">
            <a:xfrm rot="-22630812">
              <a:off x="2525" y="3206"/>
              <a:ext cx="392" cy="1118"/>
            </a:xfrm>
            <a:custGeom>
              <a:avLst/>
              <a:gdLst>
                <a:gd name="T0" fmla="*/ 2147483647 w 168"/>
                <a:gd name="T1" fmla="*/ 2147483647 h 1729"/>
                <a:gd name="T2" fmla="*/ 2147483647 w 168"/>
                <a:gd name="T3" fmla="*/ 2147483647 h 1729"/>
                <a:gd name="T4" fmla="*/ 2147483647 w 168"/>
                <a:gd name="T5" fmla="*/ 2147483647 h 1729"/>
                <a:gd name="T6" fmla="*/ 2147483647 w 168"/>
                <a:gd name="T7" fmla="*/ 2147483647 h 1729"/>
                <a:gd name="T8" fmla="*/ 2147483647 w 168"/>
                <a:gd name="T9" fmla="*/ 2147483647 h 1729"/>
                <a:gd name="T10" fmla="*/ 2147483647 w 168"/>
                <a:gd name="T11" fmla="*/ 2147483647 h 1729"/>
                <a:gd name="T12" fmla="*/ 2147483647 w 168"/>
                <a:gd name="T13" fmla="*/ 2147483647 h 1729"/>
                <a:gd name="T14" fmla="*/ 2147483647 w 168"/>
                <a:gd name="T15" fmla="*/ 2147483647 h 1729"/>
                <a:gd name="T16" fmla="*/ 2147483647 w 168"/>
                <a:gd name="T17" fmla="*/ 2147483647 h 1729"/>
                <a:gd name="T18" fmla="*/ 2147483647 w 168"/>
                <a:gd name="T19" fmla="*/ 2147483647 h 1729"/>
                <a:gd name="T20" fmla="*/ 2147483647 w 168"/>
                <a:gd name="T21" fmla="*/ 2147483647 h 1729"/>
                <a:gd name="T22" fmla="*/ 2147483647 w 168"/>
                <a:gd name="T23" fmla="*/ 2147483647 h 17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729"/>
                <a:gd name="T38" fmla="*/ 168 w 168"/>
                <a:gd name="T39" fmla="*/ 1729 h 17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729">
                  <a:moveTo>
                    <a:pt x="74" y="1215"/>
                  </a:moveTo>
                  <a:cubicBezTo>
                    <a:pt x="76" y="1301"/>
                    <a:pt x="90" y="1421"/>
                    <a:pt x="104" y="1503"/>
                  </a:cubicBezTo>
                  <a:cubicBezTo>
                    <a:pt x="119" y="1584"/>
                    <a:pt x="168" y="1729"/>
                    <a:pt x="167" y="1704"/>
                  </a:cubicBezTo>
                  <a:cubicBezTo>
                    <a:pt x="168" y="1705"/>
                    <a:pt x="115" y="1446"/>
                    <a:pt x="101" y="1349"/>
                  </a:cubicBezTo>
                  <a:cubicBezTo>
                    <a:pt x="88" y="1251"/>
                    <a:pt x="88" y="1214"/>
                    <a:pt x="86" y="1119"/>
                  </a:cubicBezTo>
                  <a:cubicBezTo>
                    <a:pt x="82" y="1025"/>
                    <a:pt x="93" y="904"/>
                    <a:pt x="83" y="782"/>
                  </a:cubicBezTo>
                  <a:cubicBezTo>
                    <a:pt x="73" y="660"/>
                    <a:pt x="31" y="518"/>
                    <a:pt x="29" y="389"/>
                  </a:cubicBezTo>
                  <a:cubicBezTo>
                    <a:pt x="27" y="260"/>
                    <a:pt x="78" y="10"/>
                    <a:pt x="73" y="5"/>
                  </a:cubicBezTo>
                  <a:cubicBezTo>
                    <a:pt x="68" y="0"/>
                    <a:pt x="2" y="229"/>
                    <a:pt x="1" y="361"/>
                  </a:cubicBezTo>
                  <a:cubicBezTo>
                    <a:pt x="0" y="493"/>
                    <a:pt x="54" y="692"/>
                    <a:pt x="66" y="796"/>
                  </a:cubicBezTo>
                  <a:cubicBezTo>
                    <a:pt x="78" y="900"/>
                    <a:pt x="70" y="914"/>
                    <a:pt x="72" y="983"/>
                  </a:cubicBezTo>
                  <a:cubicBezTo>
                    <a:pt x="75" y="1054"/>
                    <a:pt x="70" y="1139"/>
                    <a:pt x="74" y="1215"/>
                  </a:cubicBezTo>
                  <a:close/>
                </a:path>
              </a:pathLst>
            </a:custGeom>
            <a:solidFill>
              <a:srgbClr val="FF9900"/>
            </a:solidFill>
            <a:ln w="12700">
              <a:solidFill>
                <a:srgbClr val="FF6600"/>
              </a:solidFill>
              <a:round/>
              <a:headEnd/>
              <a:tailEnd/>
            </a:ln>
          </p:spPr>
          <p:txBody>
            <a:bodyPr vert="eaVert"/>
            <a:lstStyle/>
            <a:p>
              <a:endParaRPr lang="de-DE">
                <a:solidFill>
                  <a:srgbClr val="000000"/>
                </a:solidFill>
                <a:latin typeface="Calibri" pitchFamily="34" charset="0"/>
              </a:endParaRPr>
            </a:p>
          </p:txBody>
        </p:sp>
        <p:sp>
          <p:nvSpPr>
            <p:cNvPr id="118803" name="Freeform 843"/>
            <p:cNvSpPr>
              <a:spLocks/>
            </p:cNvSpPr>
            <p:nvPr/>
          </p:nvSpPr>
          <p:spPr bwMode="auto">
            <a:xfrm rot="-8766190">
              <a:off x="3214" y="3144"/>
              <a:ext cx="392" cy="1186"/>
            </a:xfrm>
            <a:custGeom>
              <a:avLst/>
              <a:gdLst>
                <a:gd name="T0" fmla="*/ 2147483647 w 168"/>
                <a:gd name="T1" fmla="*/ 2147483647 h 1729"/>
                <a:gd name="T2" fmla="*/ 2147483647 w 168"/>
                <a:gd name="T3" fmla="*/ 2147483647 h 1729"/>
                <a:gd name="T4" fmla="*/ 2147483647 w 168"/>
                <a:gd name="T5" fmla="*/ 2147483647 h 1729"/>
                <a:gd name="T6" fmla="*/ 2147483647 w 168"/>
                <a:gd name="T7" fmla="*/ 2147483647 h 1729"/>
                <a:gd name="T8" fmla="*/ 2147483647 w 168"/>
                <a:gd name="T9" fmla="*/ 2147483647 h 1729"/>
                <a:gd name="T10" fmla="*/ 2147483647 w 168"/>
                <a:gd name="T11" fmla="*/ 2147483647 h 1729"/>
                <a:gd name="T12" fmla="*/ 2147483647 w 168"/>
                <a:gd name="T13" fmla="*/ 2147483647 h 1729"/>
                <a:gd name="T14" fmla="*/ 2147483647 w 168"/>
                <a:gd name="T15" fmla="*/ 2147483647 h 1729"/>
                <a:gd name="T16" fmla="*/ 2147483647 w 168"/>
                <a:gd name="T17" fmla="*/ 2147483647 h 1729"/>
                <a:gd name="T18" fmla="*/ 2147483647 w 168"/>
                <a:gd name="T19" fmla="*/ 2147483647 h 1729"/>
                <a:gd name="T20" fmla="*/ 2147483647 w 168"/>
                <a:gd name="T21" fmla="*/ 2147483647 h 1729"/>
                <a:gd name="T22" fmla="*/ 2147483647 w 168"/>
                <a:gd name="T23" fmla="*/ 2147483647 h 17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729"/>
                <a:gd name="T38" fmla="*/ 168 w 168"/>
                <a:gd name="T39" fmla="*/ 1729 h 17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729">
                  <a:moveTo>
                    <a:pt x="74" y="1215"/>
                  </a:moveTo>
                  <a:cubicBezTo>
                    <a:pt x="76" y="1301"/>
                    <a:pt x="90" y="1421"/>
                    <a:pt x="104" y="1503"/>
                  </a:cubicBezTo>
                  <a:cubicBezTo>
                    <a:pt x="119" y="1584"/>
                    <a:pt x="168" y="1729"/>
                    <a:pt x="167" y="1704"/>
                  </a:cubicBezTo>
                  <a:cubicBezTo>
                    <a:pt x="168" y="1705"/>
                    <a:pt x="115" y="1446"/>
                    <a:pt x="101" y="1349"/>
                  </a:cubicBezTo>
                  <a:cubicBezTo>
                    <a:pt x="88" y="1251"/>
                    <a:pt x="88" y="1214"/>
                    <a:pt x="86" y="1119"/>
                  </a:cubicBezTo>
                  <a:cubicBezTo>
                    <a:pt x="82" y="1025"/>
                    <a:pt x="93" y="904"/>
                    <a:pt x="83" y="782"/>
                  </a:cubicBezTo>
                  <a:cubicBezTo>
                    <a:pt x="73" y="660"/>
                    <a:pt x="31" y="518"/>
                    <a:pt x="29" y="389"/>
                  </a:cubicBezTo>
                  <a:cubicBezTo>
                    <a:pt x="27" y="260"/>
                    <a:pt x="78" y="10"/>
                    <a:pt x="73" y="5"/>
                  </a:cubicBezTo>
                  <a:cubicBezTo>
                    <a:pt x="68" y="0"/>
                    <a:pt x="2" y="229"/>
                    <a:pt x="1" y="361"/>
                  </a:cubicBezTo>
                  <a:cubicBezTo>
                    <a:pt x="0" y="493"/>
                    <a:pt x="54" y="692"/>
                    <a:pt x="66" y="796"/>
                  </a:cubicBezTo>
                  <a:cubicBezTo>
                    <a:pt x="78" y="900"/>
                    <a:pt x="70" y="914"/>
                    <a:pt x="72" y="983"/>
                  </a:cubicBezTo>
                  <a:cubicBezTo>
                    <a:pt x="75" y="1054"/>
                    <a:pt x="70" y="1139"/>
                    <a:pt x="74" y="1215"/>
                  </a:cubicBezTo>
                  <a:close/>
                </a:path>
              </a:pathLst>
            </a:custGeom>
            <a:solidFill>
              <a:srgbClr val="FF9900"/>
            </a:solidFill>
            <a:ln w="12700">
              <a:solidFill>
                <a:srgbClr val="FF6600"/>
              </a:solidFill>
              <a:round/>
              <a:headEnd/>
              <a:tailEnd/>
            </a:ln>
          </p:spPr>
          <p:txBody>
            <a:bodyPr rot="10800000" vert="eaVert"/>
            <a:lstStyle/>
            <a:p>
              <a:endParaRPr lang="de-DE">
                <a:solidFill>
                  <a:srgbClr val="000000"/>
                </a:solidFill>
                <a:latin typeface="Calibri" pitchFamily="34" charset="0"/>
              </a:endParaRPr>
            </a:p>
          </p:txBody>
        </p:sp>
        <p:grpSp>
          <p:nvGrpSpPr>
            <p:cNvPr id="118804" name="Group 857"/>
            <p:cNvGrpSpPr>
              <a:grpSpLocks/>
            </p:cNvGrpSpPr>
            <p:nvPr/>
          </p:nvGrpSpPr>
          <p:grpSpPr bwMode="auto">
            <a:xfrm rot="-37598232">
              <a:off x="1892" y="2562"/>
              <a:ext cx="692" cy="219"/>
              <a:chOff x="5534" y="4355"/>
              <a:chExt cx="1271" cy="204"/>
            </a:xfrm>
          </p:grpSpPr>
          <p:sp>
            <p:nvSpPr>
              <p:cNvPr id="118805"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06"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07" name="Group 857"/>
            <p:cNvGrpSpPr>
              <a:grpSpLocks/>
            </p:cNvGrpSpPr>
            <p:nvPr/>
          </p:nvGrpSpPr>
          <p:grpSpPr bwMode="auto">
            <a:xfrm rot="-26474749">
              <a:off x="1202" y="3627"/>
              <a:ext cx="800" cy="215"/>
              <a:chOff x="5534" y="4355"/>
              <a:chExt cx="1271" cy="204"/>
            </a:xfrm>
          </p:grpSpPr>
          <p:sp>
            <p:nvSpPr>
              <p:cNvPr id="118808"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09"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10" name="Group 857"/>
            <p:cNvGrpSpPr>
              <a:grpSpLocks/>
            </p:cNvGrpSpPr>
            <p:nvPr/>
          </p:nvGrpSpPr>
          <p:grpSpPr bwMode="auto">
            <a:xfrm rot="-26474749">
              <a:off x="1187" y="3413"/>
              <a:ext cx="754" cy="215"/>
              <a:chOff x="5534" y="4355"/>
              <a:chExt cx="1271" cy="204"/>
            </a:xfrm>
          </p:grpSpPr>
          <p:sp>
            <p:nvSpPr>
              <p:cNvPr id="118811"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12"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13" name="Group 857"/>
            <p:cNvGrpSpPr>
              <a:grpSpLocks/>
            </p:cNvGrpSpPr>
            <p:nvPr/>
          </p:nvGrpSpPr>
          <p:grpSpPr bwMode="auto">
            <a:xfrm rot="-26474749">
              <a:off x="1436" y="3448"/>
              <a:ext cx="755" cy="214"/>
              <a:chOff x="5534" y="4355"/>
              <a:chExt cx="1271" cy="204"/>
            </a:xfrm>
          </p:grpSpPr>
          <p:sp>
            <p:nvSpPr>
              <p:cNvPr id="118814"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15"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16" name="Group 857"/>
            <p:cNvGrpSpPr>
              <a:grpSpLocks/>
            </p:cNvGrpSpPr>
            <p:nvPr/>
          </p:nvGrpSpPr>
          <p:grpSpPr bwMode="auto">
            <a:xfrm rot="-38368605">
              <a:off x="2039" y="2978"/>
              <a:ext cx="977" cy="143"/>
              <a:chOff x="5534" y="4355"/>
              <a:chExt cx="1271" cy="204"/>
            </a:xfrm>
          </p:grpSpPr>
          <p:sp>
            <p:nvSpPr>
              <p:cNvPr id="118817"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18"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sp>
          <p:nvSpPr>
            <p:cNvPr id="118819" name="Freeform 858"/>
            <p:cNvSpPr>
              <a:spLocks/>
            </p:cNvSpPr>
            <p:nvPr/>
          </p:nvSpPr>
          <p:spPr bwMode="auto">
            <a:xfrm rot="-17002148">
              <a:off x="2497" y="3668"/>
              <a:ext cx="670" cy="182"/>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20" name="Oval 859"/>
            <p:cNvSpPr>
              <a:spLocks noChangeArrowheads="1"/>
            </p:cNvSpPr>
            <p:nvPr/>
          </p:nvSpPr>
          <p:spPr bwMode="auto">
            <a:xfrm rot="4597852" flipH="1">
              <a:off x="2758" y="3710"/>
              <a:ext cx="123" cy="9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nvGrpSpPr>
            <p:cNvPr id="118821" name="Group 857"/>
            <p:cNvGrpSpPr>
              <a:grpSpLocks/>
            </p:cNvGrpSpPr>
            <p:nvPr/>
          </p:nvGrpSpPr>
          <p:grpSpPr bwMode="auto">
            <a:xfrm rot="-38564835">
              <a:off x="1842" y="3356"/>
              <a:ext cx="976" cy="214"/>
              <a:chOff x="5534" y="4355"/>
              <a:chExt cx="1271" cy="204"/>
            </a:xfrm>
          </p:grpSpPr>
          <p:sp>
            <p:nvSpPr>
              <p:cNvPr id="118822"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23"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sp>
          <p:nvSpPr>
            <p:cNvPr id="118824" name="Freeform 40"/>
            <p:cNvSpPr>
              <a:spLocks/>
            </p:cNvSpPr>
            <p:nvPr/>
          </p:nvSpPr>
          <p:spPr bwMode="auto">
            <a:xfrm>
              <a:off x="2193" y="459"/>
              <a:ext cx="578" cy="757"/>
            </a:xfrm>
            <a:custGeom>
              <a:avLst/>
              <a:gdLst>
                <a:gd name="T0" fmla="*/ 53 w 193"/>
                <a:gd name="T1" fmla="*/ 182 h 531"/>
                <a:gd name="T2" fmla="*/ 51 w 193"/>
                <a:gd name="T3" fmla="*/ 139 h 531"/>
                <a:gd name="T4" fmla="*/ 15 w 193"/>
                <a:gd name="T5" fmla="*/ 4 h 531"/>
                <a:gd name="T6" fmla="*/ 80 w 193"/>
                <a:gd name="T7" fmla="*/ 132 h 531"/>
                <a:gd name="T8" fmla="*/ 152 w 193"/>
                <a:gd name="T9" fmla="*/ 376 h 531"/>
                <a:gd name="T10" fmla="*/ 167 w 193"/>
                <a:gd name="T11" fmla="*/ 510 h 531"/>
                <a:gd name="T12" fmla="*/ 112 w 193"/>
                <a:gd name="T13" fmla="*/ 352 h 531"/>
                <a:gd name="T14" fmla="*/ 89 w 193"/>
                <a:gd name="T15" fmla="*/ 309 h 531"/>
                <a:gd name="T16" fmla="*/ 47 w 193"/>
                <a:gd name="T17" fmla="*/ 260 h 531"/>
                <a:gd name="T18" fmla="*/ 53 w 193"/>
                <a:gd name="T19" fmla="*/ 182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531">
                  <a:moveTo>
                    <a:pt x="53" y="182"/>
                  </a:moveTo>
                  <a:cubicBezTo>
                    <a:pt x="53" y="163"/>
                    <a:pt x="54" y="153"/>
                    <a:pt x="51" y="139"/>
                  </a:cubicBezTo>
                  <a:cubicBezTo>
                    <a:pt x="45" y="109"/>
                    <a:pt x="0" y="0"/>
                    <a:pt x="15" y="4"/>
                  </a:cubicBezTo>
                  <a:cubicBezTo>
                    <a:pt x="31" y="7"/>
                    <a:pt x="52" y="59"/>
                    <a:pt x="80" y="132"/>
                  </a:cubicBezTo>
                  <a:cubicBezTo>
                    <a:pt x="104" y="198"/>
                    <a:pt x="140" y="313"/>
                    <a:pt x="152" y="376"/>
                  </a:cubicBezTo>
                  <a:cubicBezTo>
                    <a:pt x="167" y="439"/>
                    <a:pt x="193" y="531"/>
                    <a:pt x="167" y="510"/>
                  </a:cubicBezTo>
                  <a:cubicBezTo>
                    <a:pt x="141" y="489"/>
                    <a:pt x="125" y="385"/>
                    <a:pt x="112" y="352"/>
                  </a:cubicBezTo>
                  <a:cubicBezTo>
                    <a:pt x="99" y="319"/>
                    <a:pt x="99" y="325"/>
                    <a:pt x="89" y="309"/>
                  </a:cubicBezTo>
                  <a:cubicBezTo>
                    <a:pt x="79" y="297"/>
                    <a:pt x="53" y="281"/>
                    <a:pt x="47" y="260"/>
                  </a:cubicBezTo>
                  <a:cubicBezTo>
                    <a:pt x="41" y="239"/>
                    <a:pt x="50" y="198"/>
                    <a:pt x="53" y="182"/>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825" name="Oval 41"/>
            <p:cNvSpPr>
              <a:spLocks noChangeArrowheads="1"/>
            </p:cNvSpPr>
            <p:nvPr/>
          </p:nvSpPr>
          <p:spPr bwMode="auto">
            <a:xfrm rot="3923538" flipH="1">
              <a:off x="2384" y="748"/>
              <a:ext cx="121" cy="132"/>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sp>
          <p:nvSpPr>
            <p:cNvPr id="118826" name="Freeform 42"/>
            <p:cNvSpPr>
              <a:spLocks/>
            </p:cNvSpPr>
            <p:nvPr/>
          </p:nvSpPr>
          <p:spPr bwMode="auto">
            <a:xfrm>
              <a:off x="2664" y="1169"/>
              <a:ext cx="462" cy="747"/>
            </a:xfrm>
            <a:custGeom>
              <a:avLst/>
              <a:gdLst>
                <a:gd name="T0" fmla="*/ 39 w 155"/>
                <a:gd name="T1" fmla="*/ 185 h 525"/>
                <a:gd name="T2" fmla="*/ 40 w 155"/>
                <a:gd name="T3" fmla="*/ 142 h 525"/>
                <a:gd name="T4" fmla="*/ 16 w 155"/>
                <a:gd name="T5" fmla="*/ 4 h 525"/>
                <a:gd name="T6" fmla="*/ 70 w 155"/>
                <a:gd name="T7" fmla="*/ 137 h 525"/>
                <a:gd name="T8" fmla="*/ 123 w 155"/>
                <a:gd name="T9" fmla="*/ 386 h 525"/>
                <a:gd name="T10" fmla="*/ 125 w 155"/>
                <a:gd name="T11" fmla="*/ 502 h 525"/>
                <a:gd name="T12" fmla="*/ 84 w 155"/>
                <a:gd name="T13" fmla="*/ 359 h 525"/>
                <a:gd name="T14" fmla="*/ 64 w 155"/>
                <a:gd name="T15" fmla="*/ 315 h 525"/>
                <a:gd name="T16" fmla="*/ 27 w 155"/>
                <a:gd name="T17" fmla="*/ 262 h 525"/>
                <a:gd name="T18" fmla="*/ 39 w 155"/>
                <a:gd name="T19" fmla="*/ 18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525">
                  <a:moveTo>
                    <a:pt x="39" y="185"/>
                  </a:moveTo>
                  <a:cubicBezTo>
                    <a:pt x="40" y="166"/>
                    <a:pt x="42" y="156"/>
                    <a:pt x="40" y="142"/>
                  </a:cubicBezTo>
                  <a:cubicBezTo>
                    <a:pt x="37" y="111"/>
                    <a:pt x="0" y="0"/>
                    <a:pt x="16" y="4"/>
                  </a:cubicBezTo>
                  <a:cubicBezTo>
                    <a:pt x="31" y="9"/>
                    <a:pt x="48" y="62"/>
                    <a:pt x="70" y="137"/>
                  </a:cubicBezTo>
                  <a:cubicBezTo>
                    <a:pt x="88" y="205"/>
                    <a:pt x="115" y="323"/>
                    <a:pt x="123" y="386"/>
                  </a:cubicBezTo>
                  <a:cubicBezTo>
                    <a:pt x="132" y="447"/>
                    <a:pt x="155" y="525"/>
                    <a:pt x="125" y="502"/>
                  </a:cubicBezTo>
                  <a:cubicBezTo>
                    <a:pt x="95" y="479"/>
                    <a:pt x="94" y="390"/>
                    <a:pt x="84" y="359"/>
                  </a:cubicBezTo>
                  <a:cubicBezTo>
                    <a:pt x="74" y="328"/>
                    <a:pt x="73" y="331"/>
                    <a:pt x="64" y="315"/>
                  </a:cubicBezTo>
                  <a:cubicBezTo>
                    <a:pt x="56" y="301"/>
                    <a:pt x="31" y="284"/>
                    <a:pt x="27" y="262"/>
                  </a:cubicBezTo>
                  <a:cubicBezTo>
                    <a:pt x="23" y="241"/>
                    <a:pt x="34" y="201"/>
                    <a:pt x="39" y="185"/>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827" name="Oval 43"/>
            <p:cNvSpPr>
              <a:spLocks noChangeArrowheads="1"/>
            </p:cNvSpPr>
            <p:nvPr/>
          </p:nvSpPr>
          <p:spPr bwMode="auto">
            <a:xfrm rot="4454271" flipH="1">
              <a:off x="2799" y="1463"/>
              <a:ext cx="120" cy="131"/>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sp>
          <p:nvSpPr>
            <p:cNvPr id="118828" name="Freeform 44"/>
            <p:cNvSpPr>
              <a:spLocks/>
            </p:cNvSpPr>
            <p:nvPr/>
          </p:nvSpPr>
          <p:spPr bwMode="auto">
            <a:xfrm rot="365634">
              <a:off x="2943" y="1890"/>
              <a:ext cx="541" cy="803"/>
            </a:xfrm>
            <a:custGeom>
              <a:avLst/>
              <a:gdLst>
                <a:gd name="T0" fmla="*/ 42 w 180"/>
                <a:gd name="T1" fmla="*/ 187 h 564"/>
                <a:gd name="T2" fmla="*/ 39 w 180"/>
                <a:gd name="T3" fmla="*/ 143 h 564"/>
                <a:gd name="T4" fmla="*/ 16 w 180"/>
                <a:gd name="T5" fmla="*/ 3 h 564"/>
                <a:gd name="T6" fmla="*/ 69 w 180"/>
                <a:gd name="T7" fmla="*/ 136 h 564"/>
                <a:gd name="T8" fmla="*/ 144 w 180"/>
                <a:gd name="T9" fmla="*/ 379 h 564"/>
                <a:gd name="T10" fmla="*/ 146 w 180"/>
                <a:gd name="T11" fmla="*/ 498 h 564"/>
                <a:gd name="T12" fmla="*/ 103 w 180"/>
                <a:gd name="T13" fmla="*/ 356 h 564"/>
                <a:gd name="T14" fmla="*/ 79 w 180"/>
                <a:gd name="T15" fmla="*/ 313 h 564"/>
                <a:gd name="T16" fmla="*/ 37 w 180"/>
                <a:gd name="T17" fmla="*/ 264 h 564"/>
                <a:gd name="T18" fmla="*/ 42 w 180"/>
                <a:gd name="T19" fmla="*/ 187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564">
                  <a:moveTo>
                    <a:pt x="42" y="187"/>
                  </a:moveTo>
                  <a:cubicBezTo>
                    <a:pt x="42" y="167"/>
                    <a:pt x="43" y="158"/>
                    <a:pt x="39" y="143"/>
                  </a:cubicBezTo>
                  <a:cubicBezTo>
                    <a:pt x="34" y="113"/>
                    <a:pt x="0" y="0"/>
                    <a:pt x="16" y="3"/>
                  </a:cubicBezTo>
                  <a:cubicBezTo>
                    <a:pt x="32" y="7"/>
                    <a:pt x="40" y="64"/>
                    <a:pt x="69" y="136"/>
                  </a:cubicBezTo>
                  <a:cubicBezTo>
                    <a:pt x="93" y="202"/>
                    <a:pt x="130" y="317"/>
                    <a:pt x="144" y="379"/>
                  </a:cubicBezTo>
                  <a:cubicBezTo>
                    <a:pt x="157" y="439"/>
                    <a:pt x="180" y="564"/>
                    <a:pt x="146" y="498"/>
                  </a:cubicBezTo>
                  <a:cubicBezTo>
                    <a:pt x="112" y="432"/>
                    <a:pt x="114" y="387"/>
                    <a:pt x="103" y="356"/>
                  </a:cubicBezTo>
                  <a:cubicBezTo>
                    <a:pt x="92" y="325"/>
                    <a:pt x="90" y="328"/>
                    <a:pt x="79" y="313"/>
                  </a:cubicBezTo>
                  <a:cubicBezTo>
                    <a:pt x="69" y="301"/>
                    <a:pt x="44" y="285"/>
                    <a:pt x="37" y="264"/>
                  </a:cubicBezTo>
                  <a:cubicBezTo>
                    <a:pt x="31" y="244"/>
                    <a:pt x="39" y="202"/>
                    <a:pt x="42" y="187"/>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829" name="Oval 45"/>
            <p:cNvSpPr>
              <a:spLocks noChangeArrowheads="1"/>
            </p:cNvSpPr>
            <p:nvPr/>
          </p:nvSpPr>
          <p:spPr bwMode="auto">
            <a:xfrm rot="4803491" flipH="1">
              <a:off x="3110" y="2183"/>
              <a:ext cx="121" cy="130"/>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sp>
          <p:nvSpPr>
            <p:cNvPr id="118830" name="Freeform 46"/>
            <p:cNvSpPr>
              <a:spLocks/>
            </p:cNvSpPr>
            <p:nvPr/>
          </p:nvSpPr>
          <p:spPr bwMode="auto">
            <a:xfrm>
              <a:off x="3268" y="2621"/>
              <a:ext cx="213" cy="861"/>
            </a:xfrm>
            <a:custGeom>
              <a:avLst/>
              <a:gdLst>
                <a:gd name="T0" fmla="*/ 25 w 71"/>
                <a:gd name="T1" fmla="*/ 183 h 546"/>
                <a:gd name="T2" fmla="*/ 34 w 71"/>
                <a:gd name="T3" fmla="*/ 140 h 546"/>
                <a:gd name="T4" fmla="*/ 32 w 71"/>
                <a:gd name="T5" fmla="*/ 1 h 546"/>
                <a:gd name="T6" fmla="*/ 64 w 71"/>
                <a:gd name="T7" fmla="*/ 141 h 546"/>
                <a:gd name="T8" fmla="*/ 65 w 71"/>
                <a:gd name="T9" fmla="*/ 396 h 546"/>
                <a:gd name="T10" fmla="*/ 50 w 71"/>
                <a:gd name="T11" fmla="*/ 519 h 546"/>
                <a:gd name="T12" fmla="*/ 41 w 71"/>
                <a:gd name="T13" fmla="*/ 362 h 546"/>
                <a:gd name="T14" fmla="*/ 29 w 71"/>
                <a:gd name="T15" fmla="*/ 315 h 546"/>
                <a:gd name="T16" fmla="*/ 1 w 71"/>
                <a:gd name="T17" fmla="*/ 257 h 546"/>
                <a:gd name="T18" fmla="*/ 25 w 71"/>
                <a:gd name="T19" fmla="*/ 183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546">
                  <a:moveTo>
                    <a:pt x="25" y="183"/>
                  </a:moveTo>
                  <a:cubicBezTo>
                    <a:pt x="30" y="164"/>
                    <a:pt x="34" y="155"/>
                    <a:pt x="34" y="140"/>
                  </a:cubicBezTo>
                  <a:cubicBezTo>
                    <a:pt x="36" y="110"/>
                    <a:pt x="11" y="2"/>
                    <a:pt x="32" y="1"/>
                  </a:cubicBezTo>
                  <a:cubicBezTo>
                    <a:pt x="53" y="0"/>
                    <a:pt x="54" y="63"/>
                    <a:pt x="64" y="141"/>
                  </a:cubicBezTo>
                  <a:cubicBezTo>
                    <a:pt x="71" y="211"/>
                    <a:pt x="67" y="332"/>
                    <a:pt x="65" y="396"/>
                  </a:cubicBezTo>
                  <a:cubicBezTo>
                    <a:pt x="63" y="459"/>
                    <a:pt x="70" y="546"/>
                    <a:pt x="50" y="519"/>
                  </a:cubicBezTo>
                  <a:cubicBezTo>
                    <a:pt x="30" y="492"/>
                    <a:pt x="44" y="396"/>
                    <a:pt x="41" y="362"/>
                  </a:cubicBezTo>
                  <a:cubicBezTo>
                    <a:pt x="38" y="328"/>
                    <a:pt x="36" y="332"/>
                    <a:pt x="29" y="315"/>
                  </a:cubicBezTo>
                  <a:cubicBezTo>
                    <a:pt x="23" y="300"/>
                    <a:pt x="2" y="279"/>
                    <a:pt x="1" y="257"/>
                  </a:cubicBezTo>
                  <a:cubicBezTo>
                    <a:pt x="0" y="236"/>
                    <a:pt x="18" y="198"/>
                    <a:pt x="25" y="183"/>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831" name="Oval 47"/>
            <p:cNvSpPr>
              <a:spLocks noChangeArrowheads="1"/>
            </p:cNvSpPr>
            <p:nvPr/>
          </p:nvSpPr>
          <p:spPr bwMode="auto">
            <a:xfrm rot="4964876" flipH="1">
              <a:off x="3319" y="2944"/>
              <a:ext cx="120" cy="133"/>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sp>
          <p:nvSpPr>
            <p:cNvPr id="118832" name="Freeform 48"/>
            <p:cNvSpPr>
              <a:spLocks/>
            </p:cNvSpPr>
            <p:nvPr/>
          </p:nvSpPr>
          <p:spPr bwMode="auto">
            <a:xfrm>
              <a:off x="2752" y="3384"/>
              <a:ext cx="472" cy="706"/>
            </a:xfrm>
            <a:custGeom>
              <a:avLst/>
              <a:gdLst>
                <a:gd name="T0" fmla="*/ 99 w 157"/>
                <a:gd name="T1" fmla="*/ 288 h 495"/>
                <a:gd name="T2" fmla="*/ 98 w 157"/>
                <a:gd name="T3" fmla="*/ 331 h 495"/>
                <a:gd name="T4" fmla="*/ 141 w 157"/>
                <a:gd name="T5" fmla="*/ 490 h 495"/>
                <a:gd name="T6" fmla="*/ 68 w 157"/>
                <a:gd name="T7" fmla="*/ 336 h 495"/>
                <a:gd name="T8" fmla="*/ 13 w 157"/>
                <a:gd name="T9" fmla="*/ 88 h 495"/>
                <a:gd name="T10" fmla="*/ 7 w 157"/>
                <a:gd name="T11" fmla="*/ 4 h 495"/>
                <a:gd name="T12" fmla="*/ 52 w 157"/>
                <a:gd name="T13" fmla="*/ 114 h 495"/>
                <a:gd name="T14" fmla="*/ 72 w 157"/>
                <a:gd name="T15" fmla="*/ 158 h 495"/>
                <a:gd name="T16" fmla="*/ 110 w 157"/>
                <a:gd name="T17" fmla="*/ 211 h 495"/>
                <a:gd name="T18" fmla="*/ 99 w 157"/>
                <a:gd name="T19" fmla="*/ 288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495">
                  <a:moveTo>
                    <a:pt x="99" y="288"/>
                  </a:moveTo>
                  <a:cubicBezTo>
                    <a:pt x="98" y="307"/>
                    <a:pt x="96" y="317"/>
                    <a:pt x="98" y="331"/>
                  </a:cubicBezTo>
                  <a:cubicBezTo>
                    <a:pt x="102" y="361"/>
                    <a:pt x="157" y="495"/>
                    <a:pt x="141" y="490"/>
                  </a:cubicBezTo>
                  <a:cubicBezTo>
                    <a:pt x="126" y="486"/>
                    <a:pt x="92" y="411"/>
                    <a:pt x="68" y="336"/>
                  </a:cubicBezTo>
                  <a:cubicBezTo>
                    <a:pt x="49" y="268"/>
                    <a:pt x="21" y="151"/>
                    <a:pt x="13" y="88"/>
                  </a:cubicBezTo>
                  <a:cubicBezTo>
                    <a:pt x="3" y="33"/>
                    <a:pt x="0" y="0"/>
                    <a:pt x="7" y="4"/>
                  </a:cubicBezTo>
                  <a:cubicBezTo>
                    <a:pt x="23" y="10"/>
                    <a:pt x="41" y="88"/>
                    <a:pt x="52" y="114"/>
                  </a:cubicBezTo>
                  <a:cubicBezTo>
                    <a:pt x="63" y="140"/>
                    <a:pt x="63" y="143"/>
                    <a:pt x="72" y="158"/>
                  </a:cubicBezTo>
                  <a:cubicBezTo>
                    <a:pt x="81" y="172"/>
                    <a:pt x="105" y="189"/>
                    <a:pt x="110" y="211"/>
                  </a:cubicBezTo>
                  <a:cubicBezTo>
                    <a:pt x="114" y="231"/>
                    <a:pt x="103" y="272"/>
                    <a:pt x="99" y="288"/>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833" name="Oval 49"/>
            <p:cNvSpPr>
              <a:spLocks noChangeArrowheads="1"/>
            </p:cNvSpPr>
            <p:nvPr/>
          </p:nvSpPr>
          <p:spPr bwMode="auto">
            <a:xfrm rot="4964876" flipH="1">
              <a:off x="2909" y="3636"/>
              <a:ext cx="121" cy="131"/>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sp>
          <p:nvSpPr>
            <p:cNvPr id="118834" name="Freeform 50"/>
            <p:cNvSpPr>
              <a:spLocks/>
            </p:cNvSpPr>
            <p:nvPr/>
          </p:nvSpPr>
          <p:spPr bwMode="auto">
            <a:xfrm>
              <a:off x="3150" y="3438"/>
              <a:ext cx="332" cy="676"/>
            </a:xfrm>
            <a:custGeom>
              <a:avLst/>
              <a:gdLst>
                <a:gd name="T0" fmla="*/ 190 w 332"/>
                <a:gd name="T1" fmla="*/ 180 h 676"/>
                <a:gd name="T2" fmla="*/ 276 w 332"/>
                <a:gd name="T3" fmla="*/ 20 h 676"/>
                <a:gd name="T4" fmla="*/ 220 w 332"/>
                <a:gd name="T5" fmla="*/ 326 h 676"/>
                <a:gd name="T6" fmla="*/ 86 w 332"/>
                <a:gd name="T7" fmla="*/ 614 h 676"/>
                <a:gd name="T8" fmla="*/ 86 w 332"/>
                <a:gd name="T9" fmla="*/ 510 h 676"/>
                <a:gd name="T10" fmla="*/ 100 w 332"/>
                <a:gd name="T11" fmla="*/ 446 h 676"/>
                <a:gd name="T12" fmla="*/ 106 w 332"/>
                <a:gd name="T13" fmla="*/ 272 h 676"/>
                <a:gd name="T14" fmla="*/ 190 w 332"/>
                <a:gd name="T15" fmla="*/ 180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2" h="676">
                  <a:moveTo>
                    <a:pt x="190" y="180"/>
                  </a:moveTo>
                  <a:cubicBezTo>
                    <a:pt x="220" y="128"/>
                    <a:pt x="216" y="96"/>
                    <a:pt x="276" y="20"/>
                  </a:cubicBezTo>
                  <a:cubicBezTo>
                    <a:pt x="332" y="0"/>
                    <a:pt x="258" y="223"/>
                    <a:pt x="220" y="326"/>
                  </a:cubicBezTo>
                  <a:cubicBezTo>
                    <a:pt x="188" y="425"/>
                    <a:pt x="108" y="583"/>
                    <a:pt x="86" y="614"/>
                  </a:cubicBezTo>
                  <a:cubicBezTo>
                    <a:pt x="0" y="676"/>
                    <a:pt x="85" y="539"/>
                    <a:pt x="86" y="510"/>
                  </a:cubicBezTo>
                  <a:cubicBezTo>
                    <a:pt x="88" y="482"/>
                    <a:pt x="97" y="486"/>
                    <a:pt x="100" y="446"/>
                  </a:cubicBezTo>
                  <a:cubicBezTo>
                    <a:pt x="100" y="404"/>
                    <a:pt x="78" y="316"/>
                    <a:pt x="106" y="272"/>
                  </a:cubicBezTo>
                  <a:cubicBezTo>
                    <a:pt x="140" y="220"/>
                    <a:pt x="138" y="248"/>
                    <a:pt x="190" y="180"/>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835" name="Oval 51"/>
            <p:cNvSpPr>
              <a:spLocks noChangeArrowheads="1"/>
            </p:cNvSpPr>
            <p:nvPr/>
          </p:nvSpPr>
          <p:spPr bwMode="auto">
            <a:xfrm rot="6659158" flipH="1">
              <a:off x="3241" y="3726"/>
              <a:ext cx="136" cy="81"/>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grpSp>
          <p:nvGrpSpPr>
            <p:cNvPr id="118836" name="Group 857"/>
            <p:cNvGrpSpPr>
              <a:grpSpLocks/>
            </p:cNvGrpSpPr>
            <p:nvPr/>
          </p:nvGrpSpPr>
          <p:grpSpPr bwMode="auto">
            <a:xfrm rot="-6722057">
              <a:off x="2124" y="558"/>
              <a:ext cx="888" cy="191"/>
              <a:chOff x="5534" y="4355"/>
              <a:chExt cx="1271" cy="204"/>
            </a:xfrm>
          </p:grpSpPr>
          <p:sp>
            <p:nvSpPr>
              <p:cNvPr id="118837"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38"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39" name="Group 857"/>
            <p:cNvGrpSpPr>
              <a:grpSpLocks/>
            </p:cNvGrpSpPr>
            <p:nvPr/>
          </p:nvGrpSpPr>
          <p:grpSpPr bwMode="auto">
            <a:xfrm rot="-6722057">
              <a:off x="2259" y="866"/>
              <a:ext cx="976" cy="216"/>
              <a:chOff x="5534" y="4355"/>
              <a:chExt cx="1271" cy="204"/>
            </a:xfrm>
          </p:grpSpPr>
          <p:sp>
            <p:nvSpPr>
              <p:cNvPr id="118840"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41"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42" name="Group 857"/>
            <p:cNvGrpSpPr>
              <a:grpSpLocks/>
            </p:cNvGrpSpPr>
            <p:nvPr/>
          </p:nvGrpSpPr>
          <p:grpSpPr bwMode="auto">
            <a:xfrm rot="-6722057">
              <a:off x="2588" y="1369"/>
              <a:ext cx="978" cy="218"/>
              <a:chOff x="5534" y="4355"/>
              <a:chExt cx="1271" cy="204"/>
            </a:xfrm>
          </p:grpSpPr>
          <p:sp>
            <p:nvSpPr>
              <p:cNvPr id="118843"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44"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45" name="Group 857"/>
            <p:cNvGrpSpPr>
              <a:grpSpLocks/>
            </p:cNvGrpSpPr>
            <p:nvPr/>
          </p:nvGrpSpPr>
          <p:grpSpPr bwMode="auto">
            <a:xfrm rot="-27941646">
              <a:off x="2767" y="1811"/>
              <a:ext cx="977" cy="215"/>
              <a:chOff x="5534" y="4355"/>
              <a:chExt cx="1271" cy="204"/>
            </a:xfrm>
          </p:grpSpPr>
          <p:sp>
            <p:nvSpPr>
              <p:cNvPr id="118846"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47"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48" name="Group 857"/>
            <p:cNvGrpSpPr>
              <a:grpSpLocks/>
            </p:cNvGrpSpPr>
            <p:nvPr/>
          </p:nvGrpSpPr>
          <p:grpSpPr bwMode="auto">
            <a:xfrm rot="-27941646">
              <a:off x="2977" y="2348"/>
              <a:ext cx="976" cy="214"/>
              <a:chOff x="5534" y="4355"/>
              <a:chExt cx="1271" cy="204"/>
            </a:xfrm>
          </p:grpSpPr>
          <p:sp>
            <p:nvSpPr>
              <p:cNvPr id="118849"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50"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51" name="Group 857"/>
            <p:cNvGrpSpPr>
              <a:grpSpLocks/>
            </p:cNvGrpSpPr>
            <p:nvPr/>
          </p:nvGrpSpPr>
          <p:grpSpPr bwMode="auto">
            <a:xfrm rot="-49161233">
              <a:off x="3067" y="2867"/>
              <a:ext cx="979" cy="215"/>
              <a:chOff x="5534" y="4355"/>
              <a:chExt cx="1271" cy="204"/>
            </a:xfrm>
          </p:grpSpPr>
          <p:sp>
            <p:nvSpPr>
              <p:cNvPr id="118852"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53"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54" name="Group 857"/>
            <p:cNvGrpSpPr>
              <a:grpSpLocks/>
            </p:cNvGrpSpPr>
            <p:nvPr/>
          </p:nvGrpSpPr>
          <p:grpSpPr bwMode="auto">
            <a:xfrm rot="-70571609">
              <a:off x="3074" y="3374"/>
              <a:ext cx="975" cy="216"/>
              <a:chOff x="5534" y="4355"/>
              <a:chExt cx="1271" cy="204"/>
            </a:xfrm>
          </p:grpSpPr>
          <p:sp>
            <p:nvSpPr>
              <p:cNvPr id="118855"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56"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57" name="Group 857"/>
            <p:cNvGrpSpPr>
              <a:grpSpLocks/>
            </p:cNvGrpSpPr>
            <p:nvPr/>
          </p:nvGrpSpPr>
          <p:grpSpPr bwMode="auto">
            <a:xfrm rot="-4885852">
              <a:off x="3064" y="3588"/>
              <a:ext cx="862" cy="146"/>
              <a:chOff x="5534" y="4355"/>
              <a:chExt cx="1271" cy="204"/>
            </a:xfrm>
          </p:grpSpPr>
          <p:sp>
            <p:nvSpPr>
              <p:cNvPr id="118858"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59"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60" name="Group 857"/>
            <p:cNvGrpSpPr>
              <a:grpSpLocks/>
            </p:cNvGrpSpPr>
            <p:nvPr/>
          </p:nvGrpSpPr>
          <p:grpSpPr bwMode="auto">
            <a:xfrm rot="-16721580">
              <a:off x="2130" y="3679"/>
              <a:ext cx="977" cy="215"/>
              <a:chOff x="5534" y="4355"/>
              <a:chExt cx="1271" cy="204"/>
            </a:xfrm>
          </p:grpSpPr>
          <p:sp>
            <p:nvSpPr>
              <p:cNvPr id="118861"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62"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63" name="Group 857"/>
            <p:cNvGrpSpPr>
              <a:grpSpLocks/>
            </p:cNvGrpSpPr>
            <p:nvPr/>
          </p:nvGrpSpPr>
          <p:grpSpPr bwMode="auto">
            <a:xfrm rot="-16721580">
              <a:off x="1911" y="2432"/>
              <a:ext cx="977" cy="216"/>
              <a:chOff x="5534" y="4355"/>
              <a:chExt cx="1271" cy="204"/>
            </a:xfrm>
          </p:grpSpPr>
          <p:sp>
            <p:nvSpPr>
              <p:cNvPr id="118864"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65"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66" name="Group 857"/>
            <p:cNvGrpSpPr>
              <a:grpSpLocks/>
            </p:cNvGrpSpPr>
            <p:nvPr/>
          </p:nvGrpSpPr>
          <p:grpSpPr bwMode="auto">
            <a:xfrm rot="-26474749">
              <a:off x="1611" y="2515"/>
              <a:ext cx="975" cy="216"/>
              <a:chOff x="5534" y="4355"/>
              <a:chExt cx="1271" cy="204"/>
            </a:xfrm>
          </p:grpSpPr>
          <p:sp>
            <p:nvSpPr>
              <p:cNvPr id="118867"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68"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69" name="Group 857"/>
            <p:cNvGrpSpPr>
              <a:grpSpLocks/>
            </p:cNvGrpSpPr>
            <p:nvPr/>
          </p:nvGrpSpPr>
          <p:grpSpPr bwMode="auto">
            <a:xfrm rot="-26474749">
              <a:off x="1330" y="3117"/>
              <a:ext cx="976" cy="217"/>
              <a:chOff x="5534" y="4355"/>
              <a:chExt cx="1271" cy="204"/>
            </a:xfrm>
          </p:grpSpPr>
          <p:sp>
            <p:nvSpPr>
              <p:cNvPr id="118870"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rot="10800000"/>
              <a:lstStyle/>
              <a:p>
                <a:endParaRPr lang="de-DE">
                  <a:solidFill>
                    <a:srgbClr val="000000"/>
                  </a:solidFill>
                  <a:latin typeface="Calibri" pitchFamily="34" charset="0"/>
                </a:endParaRPr>
              </a:p>
            </p:txBody>
          </p:sp>
          <p:sp>
            <p:nvSpPr>
              <p:cNvPr id="118871"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rot="10800000" wrap="none" anchor="ctr"/>
              <a:lstStyle/>
              <a:p>
                <a:endParaRPr lang="de-DE">
                  <a:solidFill>
                    <a:srgbClr val="000000"/>
                  </a:solidFill>
                  <a:latin typeface="Calibri" pitchFamily="34" charset="0"/>
                </a:endParaRPr>
              </a:p>
            </p:txBody>
          </p:sp>
        </p:grpSp>
        <p:grpSp>
          <p:nvGrpSpPr>
            <p:cNvPr id="118872" name="Group 857"/>
            <p:cNvGrpSpPr>
              <a:grpSpLocks/>
            </p:cNvGrpSpPr>
            <p:nvPr/>
          </p:nvGrpSpPr>
          <p:grpSpPr bwMode="auto">
            <a:xfrm rot="-38564835">
              <a:off x="2045" y="2765"/>
              <a:ext cx="690" cy="214"/>
              <a:chOff x="5534" y="4355"/>
              <a:chExt cx="1271" cy="204"/>
            </a:xfrm>
          </p:grpSpPr>
          <p:sp>
            <p:nvSpPr>
              <p:cNvPr id="118873"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74"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75" name="Group 857"/>
            <p:cNvGrpSpPr>
              <a:grpSpLocks/>
            </p:cNvGrpSpPr>
            <p:nvPr/>
          </p:nvGrpSpPr>
          <p:grpSpPr bwMode="auto">
            <a:xfrm rot="-17976559">
              <a:off x="2771" y="3970"/>
              <a:ext cx="479" cy="214"/>
              <a:chOff x="5534" y="4355"/>
              <a:chExt cx="1271" cy="204"/>
            </a:xfrm>
          </p:grpSpPr>
          <p:sp>
            <p:nvSpPr>
              <p:cNvPr id="118876"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77"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78" name="Group 857"/>
            <p:cNvGrpSpPr>
              <a:grpSpLocks/>
            </p:cNvGrpSpPr>
            <p:nvPr/>
          </p:nvGrpSpPr>
          <p:grpSpPr bwMode="auto">
            <a:xfrm rot="-37485996">
              <a:off x="1722" y="2984"/>
              <a:ext cx="690" cy="215"/>
              <a:chOff x="5534" y="4355"/>
              <a:chExt cx="1271" cy="204"/>
            </a:xfrm>
          </p:grpSpPr>
          <p:sp>
            <p:nvSpPr>
              <p:cNvPr id="118879"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80"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81" name="Group 857"/>
            <p:cNvGrpSpPr>
              <a:grpSpLocks/>
            </p:cNvGrpSpPr>
            <p:nvPr/>
          </p:nvGrpSpPr>
          <p:grpSpPr bwMode="auto">
            <a:xfrm rot="-38272537">
              <a:off x="1990" y="3019"/>
              <a:ext cx="690" cy="216"/>
              <a:chOff x="5534" y="4355"/>
              <a:chExt cx="1271" cy="204"/>
            </a:xfrm>
          </p:grpSpPr>
          <p:sp>
            <p:nvSpPr>
              <p:cNvPr id="118882"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83"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84" name="Group 857"/>
            <p:cNvGrpSpPr>
              <a:grpSpLocks/>
            </p:cNvGrpSpPr>
            <p:nvPr/>
          </p:nvGrpSpPr>
          <p:grpSpPr bwMode="auto">
            <a:xfrm rot="-38466200">
              <a:off x="3400" y="3316"/>
              <a:ext cx="690" cy="216"/>
              <a:chOff x="5534" y="4355"/>
              <a:chExt cx="1271" cy="204"/>
            </a:xfrm>
          </p:grpSpPr>
          <p:sp>
            <p:nvSpPr>
              <p:cNvPr id="118885"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86"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87" name="Group 857"/>
            <p:cNvGrpSpPr>
              <a:grpSpLocks/>
            </p:cNvGrpSpPr>
            <p:nvPr/>
          </p:nvGrpSpPr>
          <p:grpSpPr bwMode="auto">
            <a:xfrm rot="-37598232">
              <a:off x="3347" y="3663"/>
              <a:ext cx="688" cy="216"/>
              <a:chOff x="5534" y="4355"/>
              <a:chExt cx="1271" cy="204"/>
            </a:xfrm>
          </p:grpSpPr>
          <p:sp>
            <p:nvSpPr>
              <p:cNvPr id="118888"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89"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90" name="Group 857"/>
            <p:cNvGrpSpPr>
              <a:grpSpLocks/>
            </p:cNvGrpSpPr>
            <p:nvPr/>
          </p:nvGrpSpPr>
          <p:grpSpPr bwMode="auto">
            <a:xfrm rot="-38466200">
              <a:off x="3470" y="3098"/>
              <a:ext cx="690" cy="214"/>
              <a:chOff x="5534" y="4355"/>
              <a:chExt cx="1271" cy="204"/>
            </a:xfrm>
          </p:grpSpPr>
          <p:sp>
            <p:nvSpPr>
              <p:cNvPr id="118891"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92"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93" name="Group 857"/>
            <p:cNvGrpSpPr>
              <a:grpSpLocks/>
            </p:cNvGrpSpPr>
            <p:nvPr/>
          </p:nvGrpSpPr>
          <p:grpSpPr bwMode="auto">
            <a:xfrm rot="-38076786">
              <a:off x="3310" y="2592"/>
              <a:ext cx="690" cy="217"/>
              <a:chOff x="5534" y="4355"/>
              <a:chExt cx="1271" cy="204"/>
            </a:xfrm>
          </p:grpSpPr>
          <p:sp>
            <p:nvSpPr>
              <p:cNvPr id="118894"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95"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96" name="Group 857"/>
            <p:cNvGrpSpPr>
              <a:grpSpLocks/>
            </p:cNvGrpSpPr>
            <p:nvPr/>
          </p:nvGrpSpPr>
          <p:grpSpPr bwMode="auto">
            <a:xfrm rot="-38564974">
              <a:off x="3205" y="2114"/>
              <a:ext cx="690" cy="218"/>
              <a:chOff x="5534" y="4355"/>
              <a:chExt cx="1271" cy="204"/>
            </a:xfrm>
          </p:grpSpPr>
          <p:sp>
            <p:nvSpPr>
              <p:cNvPr id="118897"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898"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899" name="Group 857"/>
            <p:cNvGrpSpPr>
              <a:grpSpLocks/>
            </p:cNvGrpSpPr>
            <p:nvPr/>
          </p:nvGrpSpPr>
          <p:grpSpPr bwMode="auto">
            <a:xfrm rot="-38564974">
              <a:off x="3029" y="1674"/>
              <a:ext cx="689" cy="215"/>
              <a:chOff x="5534" y="4355"/>
              <a:chExt cx="1271" cy="204"/>
            </a:xfrm>
          </p:grpSpPr>
          <p:sp>
            <p:nvSpPr>
              <p:cNvPr id="118900"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901"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902" name="Group 857"/>
            <p:cNvGrpSpPr>
              <a:grpSpLocks/>
            </p:cNvGrpSpPr>
            <p:nvPr/>
          </p:nvGrpSpPr>
          <p:grpSpPr bwMode="auto">
            <a:xfrm rot="-38763450">
              <a:off x="2739" y="1088"/>
              <a:ext cx="690" cy="215"/>
              <a:chOff x="5534" y="4355"/>
              <a:chExt cx="1271" cy="204"/>
            </a:xfrm>
          </p:grpSpPr>
          <p:sp>
            <p:nvSpPr>
              <p:cNvPr id="118903"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904"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905" name="Group 857"/>
            <p:cNvGrpSpPr>
              <a:grpSpLocks/>
            </p:cNvGrpSpPr>
            <p:nvPr/>
          </p:nvGrpSpPr>
          <p:grpSpPr bwMode="auto">
            <a:xfrm rot="-38763450">
              <a:off x="2402" y="594"/>
              <a:ext cx="690" cy="216"/>
              <a:chOff x="5534" y="4355"/>
              <a:chExt cx="1271" cy="204"/>
            </a:xfrm>
          </p:grpSpPr>
          <p:sp>
            <p:nvSpPr>
              <p:cNvPr id="118906"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907"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908" name="Group 857"/>
            <p:cNvGrpSpPr>
              <a:grpSpLocks/>
            </p:cNvGrpSpPr>
            <p:nvPr/>
          </p:nvGrpSpPr>
          <p:grpSpPr bwMode="auto">
            <a:xfrm rot="-38763450">
              <a:off x="3006" y="1414"/>
              <a:ext cx="692" cy="216"/>
              <a:chOff x="5534" y="4355"/>
              <a:chExt cx="1271" cy="204"/>
            </a:xfrm>
          </p:grpSpPr>
          <p:sp>
            <p:nvSpPr>
              <p:cNvPr id="118909"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910"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sp>
          <p:nvSpPr>
            <p:cNvPr id="37" name="Rectangle 100"/>
            <p:cNvSpPr>
              <a:spLocks noChangeArrowheads="1"/>
            </p:cNvSpPr>
            <p:nvPr/>
          </p:nvSpPr>
          <p:spPr bwMode="auto">
            <a:xfrm rot="10093753">
              <a:off x="3251" y="518"/>
              <a:ext cx="832" cy="3641"/>
            </a:xfrm>
            <a:prstGeom prst="rect">
              <a:avLst/>
            </a:prstGeom>
            <a:gradFill rotWithShape="1">
              <a:gsLst>
                <a:gs pos="0">
                  <a:schemeClr val="bg1"/>
                </a:gs>
                <a:gs pos="100000">
                  <a:srgbClr val="FFFFFF">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fontAlgn="auto">
                <a:spcBef>
                  <a:spcPts val="0"/>
                </a:spcBef>
                <a:spcAft>
                  <a:spcPts val="0"/>
                </a:spcAft>
                <a:defRPr/>
              </a:pPr>
              <a:endParaRPr lang="de-CH" sz="1600">
                <a:solidFill>
                  <a:srgbClr val="000000"/>
                </a:solidFill>
                <a:latin typeface="Arial"/>
                <a:cs typeface="Arial"/>
              </a:endParaRPr>
            </a:p>
          </p:txBody>
        </p:sp>
        <p:sp>
          <p:nvSpPr>
            <p:cNvPr id="2" name="Rectangle 100"/>
            <p:cNvSpPr>
              <a:spLocks noChangeArrowheads="1"/>
            </p:cNvSpPr>
            <p:nvPr/>
          </p:nvSpPr>
          <p:spPr bwMode="auto">
            <a:xfrm rot="10800000">
              <a:off x="3697" y="2332"/>
              <a:ext cx="545" cy="1988"/>
            </a:xfrm>
            <a:prstGeom prst="rect">
              <a:avLst/>
            </a:prstGeom>
            <a:gradFill rotWithShape="1">
              <a:gsLst>
                <a:gs pos="0">
                  <a:schemeClr val="bg1"/>
                </a:gs>
                <a:gs pos="100000">
                  <a:srgbClr val="FFFFFF">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fontAlgn="auto">
                <a:spcBef>
                  <a:spcPts val="0"/>
                </a:spcBef>
                <a:spcAft>
                  <a:spcPts val="0"/>
                </a:spcAft>
                <a:defRPr/>
              </a:pPr>
              <a:endParaRPr lang="de-CH" sz="1600">
                <a:solidFill>
                  <a:srgbClr val="000000"/>
                </a:solidFill>
                <a:latin typeface="Arial"/>
                <a:cs typeface="Arial"/>
              </a:endParaRPr>
            </a:p>
          </p:txBody>
        </p:sp>
        <p:grpSp>
          <p:nvGrpSpPr>
            <p:cNvPr id="118913" name="Group 857"/>
            <p:cNvGrpSpPr>
              <a:grpSpLocks/>
            </p:cNvGrpSpPr>
            <p:nvPr/>
          </p:nvGrpSpPr>
          <p:grpSpPr bwMode="auto">
            <a:xfrm rot="-17609630">
              <a:off x="2617" y="4004"/>
              <a:ext cx="478" cy="175"/>
              <a:chOff x="5534" y="4355"/>
              <a:chExt cx="1271" cy="204"/>
            </a:xfrm>
          </p:grpSpPr>
          <p:sp>
            <p:nvSpPr>
              <p:cNvPr id="118914" name="Freeform 858"/>
              <p:cNvSpPr>
                <a:spLocks/>
              </p:cNvSpPr>
              <p:nvPr/>
            </p:nvSpPr>
            <p:spPr bwMode="auto">
              <a:xfrm>
                <a:off x="5534" y="4355"/>
                <a:ext cx="1271" cy="204"/>
              </a:xfrm>
              <a:custGeom>
                <a:avLst/>
                <a:gdLst>
                  <a:gd name="T0" fmla="*/ 738 w 1271"/>
                  <a:gd name="T1" fmla="*/ 21 h 208"/>
                  <a:gd name="T2" fmla="*/ 882 w 1271"/>
                  <a:gd name="T3" fmla="*/ 61 h 208"/>
                  <a:gd name="T4" fmla="*/ 1142 w 1271"/>
                  <a:gd name="T5" fmla="*/ 102 h 208"/>
                  <a:gd name="T6" fmla="*/ 1262 w 1271"/>
                  <a:gd name="T7" fmla="*/ 118 h 208"/>
                  <a:gd name="T8" fmla="*/ 1202 w 1271"/>
                  <a:gd name="T9" fmla="*/ 120 h 208"/>
                  <a:gd name="T10" fmla="*/ 996 w 1271"/>
                  <a:gd name="T11" fmla="*/ 134 h 208"/>
                  <a:gd name="T12" fmla="*/ 654 w 1271"/>
                  <a:gd name="T13" fmla="*/ 173 h 208"/>
                  <a:gd name="T14" fmla="*/ 402 w 1271"/>
                  <a:gd name="T15" fmla="*/ 144 h 208"/>
                  <a:gd name="T16" fmla="*/ 107 w 1271"/>
                  <a:gd name="T17" fmla="*/ 123 h 208"/>
                  <a:gd name="T18" fmla="*/ 2 w 1271"/>
                  <a:gd name="T19" fmla="*/ 112 h 208"/>
                  <a:gd name="T20" fmla="*/ 116 w 1271"/>
                  <a:gd name="T21" fmla="*/ 109 h 208"/>
                  <a:gd name="T22" fmla="*/ 392 w 1271"/>
                  <a:gd name="T23" fmla="*/ 59 h 208"/>
                  <a:gd name="T24" fmla="*/ 515 w 1271"/>
                  <a:gd name="T25" fmla="*/ 18 h 208"/>
                  <a:gd name="T26" fmla="*/ 626 w 1271"/>
                  <a:gd name="T27" fmla="*/ 0 h 208"/>
                  <a:gd name="T28" fmla="*/ 738 w 1271"/>
                  <a:gd name="T29" fmla="*/ 21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1"/>
                  <a:gd name="T46" fmla="*/ 0 h 208"/>
                  <a:gd name="T47" fmla="*/ 1271 w 1271"/>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1" h="208">
                    <a:moveTo>
                      <a:pt x="738" y="21"/>
                    </a:moveTo>
                    <a:cubicBezTo>
                      <a:pt x="780" y="37"/>
                      <a:pt x="850" y="68"/>
                      <a:pt x="882" y="70"/>
                    </a:cubicBezTo>
                    <a:cubicBezTo>
                      <a:pt x="939" y="88"/>
                      <a:pt x="1098" y="109"/>
                      <a:pt x="1142" y="120"/>
                    </a:cubicBezTo>
                    <a:cubicBezTo>
                      <a:pt x="1205" y="132"/>
                      <a:pt x="1252" y="135"/>
                      <a:pt x="1262" y="139"/>
                    </a:cubicBezTo>
                    <a:cubicBezTo>
                      <a:pt x="1271" y="144"/>
                      <a:pt x="1246" y="138"/>
                      <a:pt x="1202" y="142"/>
                    </a:cubicBezTo>
                    <a:cubicBezTo>
                      <a:pt x="1158" y="146"/>
                      <a:pt x="1087" y="150"/>
                      <a:pt x="996" y="161"/>
                    </a:cubicBezTo>
                    <a:cubicBezTo>
                      <a:pt x="899" y="163"/>
                      <a:pt x="768" y="199"/>
                      <a:pt x="654" y="206"/>
                    </a:cubicBezTo>
                    <a:cubicBezTo>
                      <a:pt x="555" y="208"/>
                      <a:pt x="493" y="180"/>
                      <a:pt x="402" y="171"/>
                    </a:cubicBezTo>
                    <a:cubicBezTo>
                      <a:pt x="311" y="161"/>
                      <a:pt x="174" y="154"/>
                      <a:pt x="107" y="147"/>
                    </a:cubicBezTo>
                    <a:cubicBezTo>
                      <a:pt x="40" y="140"/>
                      <a:pt x="0" y="134"/>
                      <a:pt x="2" y="131"/>
                    </a:cubicBezTo>
                    <a:cubicBezTo>
                      <a:pt x="4" y="128"/>
                      <a:pt x="51" y="137"/>
                      <a:pt x="116" y="127"/>
                    </a:cubicBezTo>
                    <a:cubicBezTo>
                      <a:pt x="181" y="117"/>
                      <a:pt x="326" y="86"/>
                      <a:pt x="392" y="68"/>
                    </a:cubicBezTo>
                    <a:cubicBezTo>
                      <a:pt x="458" y="50"/>
                      <a:pt x="476" y="29"/>
                      <a:pt x="515" y="18"/>
                    </a:cubicBezTo>
                    <a:cubicBezTo>
                      <a:pt x="548" y="8"/>
                      <a:pt x="589" y="0"/>
                      <a:pt x="626" y="0"/>
                    </a:cubicBezTo>
                    <a:cubicBezTo>
                      <a:pt x="663" y="0"/>
                      <a:pt x="718" y="16"/>
                      <a:pt x="738" y="21"/>
                    </a:cubicBezTo>
                    <a:close/>
                  </a:path>
                </a:pathLst>
              </a:custGeom>
              <a:gradFill rotWithShape="1">
                <a:gsLst>
                  <a:gs pos="0">
                    <a:srgbClr val="FFCC99"/>
                  </a:gs>
                  <a:gs pos="100000">
                    <a:srgbClr val="B8A08A"/>
                  </a:gs>
                </a:gsLst>
                <a:path path="rect">
                  <a:fillToRect l="50000" t="50000" r="50000" b="50000"/>
                </a:path>
              </a:gradFill>
              <a:ln w="12700">
                <a:solidFill>
                  <a:srgbClr val="B2B2B2"/>
                </a:solidFill>
                <a:round/>
                <a:headEnd/>
                <a:tailEnd/>
              </a:ln>
            </p:spPr>
            <p:txBody>
              <a:bodyPr/>
              <a:lstStyle/>
              <a:p>
                <a:endParaRPr lang="de-DE">
                  <a:solidFill>
                    <a:srgbClr val="000000"/>
                  </a:solidFill>
                  <a:latin typeface="Calibri" pitchFamily="34" charset="0"/>
                </a:endParaRPr>
              </a:p>
            </p:txBody>
          </p:sp>
          <p:sp>
            <p:nvSpPr>
              <p:cNvPr id="118915" name="Oval 859"/>
              <p:cNvSpPr>
                <a:spLocks noChangeArrowheads="1"/>
              </p:cNvSpPr>
              <p:nvPr/>
            </p:nvSpPr>
            <p:spPr bwMode="auto">
              <a:xfrm flipH="1">
                <a:off x="6059" y="4420"/>
                <a:ext cx="228" cy="72"/>
              </a:xfrm>
              <a:prstGeom prst="ellipse">
                <a:avLst/>
              </a:prstGeom>
              <a:gradFill rotWithShape="1">
                <a:gsLst>
                  <a:gs pos="0">
                    <a:srgbClr val="C49DC4"/>
                  </a:gs>
                  <a:gs pos="100000">
                    <a:srgbClr val="660066"/>
                  </a:gs>
                </a:gsLst>
                <a:path path="shape">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p>
                <a:endParaRPr lang="de-DE">
                  <a:solidFill>
                    <a:srgbClr val="000000"/>
                  </a:solidFill>
                  <a:latin typeface="Calibri" pitchFamily="34" charset="0"/>
                </a:endParaRPr>
              </a:p>
            </p:txBody>
          </p:sp>
        </p:grpSp>
        <p:grpSp>
          <p:nvGrpSpPr>
            <p:cNvPr id="118916" name="Group 132"/>
            <p:cNvGrpSpPr>
              <a:grpSpLocks/>
            </p:cNvGrpSpPr>
            <p:nvPr/>
          </p:nvGrpSpPr>
          <p:grpSpPr bwMode="auto">
            <a:xfrm>
              <a:off x="1540" y="2579"/>
              <a:ext cx="468" cy="733"/>
              <a:chOff x="3974" y="2242"/>
              <a:chExt cx="156" cy="515"/>
            </a:xfrm>
          </p:grpSpPr>
          <p:sp>
            <p:nvSpPr>
              <p:cNvPr id="118917" name="Freeform 133"/>
              <p:cNvSpPr>
                <a:spLocks/>
              </p:cNvSpPr>
              <p:nvPr/>
            </p:nvSpPr>
            <p:spPr bwMode="auto">
              <a:xfrm>
                <a:off x="3974" y="2242"/>
                <a:ext cx="156" cy="515"/>
              </a:xfrm>
              <a:custGeom>
                <a:avLst/>
                <a:gdLst>
                  <a:gd name="T0" fmla="*/ 85 w 156"/>
                  <a:gd name="T1" fmla="*/ 172 h 515"/>
                  <a:gd name="T2" fmla="*/ 105 w 156"/>
                  <a:gd name="T3" fmla="*/ 133 h 515"/>
                  <a:gd name="T4" fmla="*/ 144 w 156"/>
                  <a:gd name="T5" fmla="*/ 10 h 515"/>
                  <a:gd name="T6" fmla="*/ 134 w 156"/>
                  <a:gd name="T7" fmla="*/ 142 h 515"/>
                  <a:gd name="T8" fmla="*/ 75 w 156"/>
                  <a:gd name="T9" fmla="*/ 389 h 515"/>
                  <a:gd name="T10" fmla="*/ 12 w 156"/>
                  <a:gd name="T11" fmla="*/ 508 h 515"/>
                  <a:gd name="T12" fmla="*/ 52 w 156"/>
                  <a:gd name="T13" fmla="*/ 348 h 515"/>
                  <a:gd name="T14" fmla="*/ 53 w 156"/>
                  <a:gd name="T15" fmla="*/ 300 h 515"/>
                  <a:gd name="T16" fmla="*/ 42 w 156"/>
                  <a:gd name="T17" fmla="*/ 236 h 515"/>
                  <a:gd name="T18" fmla="*/ 85 w 156"/>
                  <a:gd name="T19" fmla="*/ 17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515">
                    <a:moveTo>
                      <a:pt x="85" y="172"/>
                    </a:moveTo>
                    <a:cubicBezTo>
                      <a:pt x="95" y="155"/>
                      <a:pt x="101" y="147"/>
                      <a:pt x="105" y="133"/>
                    </a:cubicBezTo>
                    <a:cubicBezTo>
                      <a:pt x="115" y="104"/>
                      <a:pt x="132" y="0"/>
                      <a:pt x="144" y="10"/>
                    </a:cubicBezTo>
                    <a:cubicBezTo>
                      <a:pt x="156" y="21"/>
                      <a:pt x="146" y="65"/>
                      <a:pt x="134" y="142"/>
                    </a:cubicBezTo>
                    <a:cubicBezTo>
                      <a:pt x="122" y="211"/>
                      <a:pt x="96" y="329"/>
                      <a:pt x="75" y="389"/>
                    </a:cubicBezTo>
                    <a:cubicBezTo>
                      <a:pt x="55" y="451"/>
                      <a:pt x="16" y="515"/>
                      <a:pt x="12" y="508"/>
                    </a:cubicBezTo>
                    <a:cubicBezTo>
                      <a:pt x="0" y="496"/>
                      <a:pt x="45" y="385"/>
                      <a:pt x="52" y="348"/>
                    </a:cubicBezTo>
                    <a:cubicBezTo>
                      <a:pt x="59" y="314"/>
                      <a:pt x="54" y="318"/>
                      <a:pt x="53" y="300"/>
                    </a:cubicBezTo>
                    <a:cubicBezTo>
                      <a:pt x="51" y="284"/>
                      <a:pt x="37" y="258"/>
                      <a:pt x="42" y="236"/>
                    </a:cubicBezTo>
                    <a:cubicBezTo>
                      <a:pt x="47" y="216"/>
                      <a:pt x="75" y="184"/>
                      <a:pt x="85" y="172"/>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918" name="Oval 134"/>
              <p:cNvSpPr>
                <a:spLocks noChangeArrowheads="1"/>
              </p:cNvSpPr>
              <p:nvPr/>
            </p:nvSpPr>
            <p:spPr bwMode="auto">
              <a:xfrm rot="5973504" flipH="1">
                <a:off x="4012" y="2462"/>
                <a:ext cx="85" cy="44"/>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grpSp>
        <p:grpSp>
          <p:nvGrpSpPr>
            <p:cNvPr id="118919" name="Group 135"/>
            <p:cNvGrpSpPr>
              <a:grpSpLocks/>
            </p:cNvGrpSpPr>
            <p:nvPr/>
          </p:nvGrpSpPr>
          <p:grpSpPr bwMode="auto">
            <a:xfrm rot="627979">
              <a:off x="999" y="3254"/>
              <a:ext cx="468" cy="732"/>
              <a:chOff x="3974" y="2242"/>
              <a:chExt cx="156" cy="515"/>
            </a:xfrm>
          </p:grpSpPr>
          <p:sp>
            <p:nvSpPr>
              <p:cNvPr id="118920" name="Freeform 136"/>
              <p:cNvSpPr>
                <a:spLocks/>
              </p:cNvSpPr>
              <p:nvPr/>
            </p:nvSpPr>
            <p:spPr bwMode="auto">
              <a:xfrm>
                <a:off x="3974" y="2242"/>
                <a:ext cx="156" cy="515"/>
              </a:xfrm>
              <a:custGeom>
                <a:avLst/>
                <a:gdLst>
                  <a:gd name="T0" fmla="*/ 85 w 156"/>
                  <a:gd name="T1" fmla="*/ 172 h 515"/>
                  <a:gd name="T2" fmla="*/ 105 w 156"/>
                  <a:gd name="T3" fmla="*/ 133 h 515"/>
                  <a:gd name="T4" fmla="*/ 144 w 156"/>
                  <a:gd name="T5" fmla="*/ 10 h 515"/>
                  <a:gd name="T6" fmla="*/ 134 w 156"/>
                  <a:gd name="T7" fmla="*/ 142 h 515"/>
                  <a:gd name="T8" fmla="*/ 75 w 156"/>
                  <a:gd name="T9" fmla="*/ 389 h 515"/>
                  <a:gd name="T10" fmla="*/ 12 w 156"/>
                  <a:gd name="T11" fmla="*/ 508 h 515"/>
                  <a:gd name="T12" fmla="*/ 52 w 156"/>
                  <a:gd name="T13" fmla="*/ 348 h 515"/>
                  <a:gd name="T14" fmla="*/ 53 w 156"/>
                  <a:gd name="T15" fmla="*/ 300 h 515"/>
                  <a:gd name="T16" fmla="*/ 42 w 156"/>
                  <a:gd name="T17" fmla="*/ 236 h 515"/>
                  <a:gd name="T18" fmla="*/ 85 w 156"/>
                  <a:gd name="T19" fmla="*/ 17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515">
                    <a:moveTo>
                      <a:pt x="85" y="172"/>
                    </a:moveTo>
                    <a:cubicBezTo>
                      <a:pt x="95" y="155"/>
                      <a:pt x="101" y="147"/>
                      <a:pt x="105" y="133"/>
                    </a:cubicBezTo>
                    <a:cubicBezTo>
                      <a:pt x="115" y="104"/>
                      <a:pt x="132" y="0"/>
                      <a:pt x="144" y="10"/>
                    </a:cubicBezTo>
                    <a:cubicBezTo>
                      <a:pt x="156" y="21"/>
                      <a:pt x="146" y="65"/>
                      <a:pt x="134" y="142"/>
                    </a:cubicBezTo>
                    <a:cubicBezTo>
                      <a:pt x="122" y="211"/>
                      <a:pt x="96" y="329"/>
                      <a:pt x="75" y="389"/>
                    </a:cubicBezTo>
                    <a:cubicBezTo>
                      <a:pt x="55" y="451"/>
                      <a:pt x="16" y="515"/>
                      <a:pt x="12" y="508"/>
                    </a:cubicBezTo>
                    <a:cubicBezTo>
                      <a:pt x="0" y="496"/>
                      <a:pt x="45" y="385"/>
                      <a:pt x="52" y="348"/>
                    </a:cubicBezTo>
                    <a:cubicBezTo>
                      <a:pt x="59" y="314"/>
                      <a:pt x="54" y="318"/>
                      <a:pt x="53" y="300"/>
                    </a:cubicBezTo>
                    <a:cubicBezTo>
                      <a:pt x="51" y="284"/>
                      <a:pt x="37" y="258"/>
                      <a:pt x="42" y="236"/>
                    </a:cubicBezTo>
                    <a:cubicBezTo>
                      <a:pt x="47" y="216"/>
                      <a:pt x="75" y="184"/>
                      <a:pt x="85" y="172"/>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921" name="Oval 137"/>
              <p:cNvSpPr>
                <a:spLocks noChangeArrowheads="1"/>
              </p:cNvSpPr>
              <p:nvPr/>
            </p:nvSpPr>
            <p:spPr bwMode="auto">
              <a:xfrm rot="5973504" flipH="1">
                <a:off x="4012" y="2462"/>
                <a:ext cx="85" cy="44"/>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grpSp>
        <p:sp>
          <p:nvSpPr>
            <p:cNvPr id="3" name="Rectangle 100"/>
            <p:cNvSpPr>
              <a:spLocks noChangeArrowheads="1"/>
            </p:cNvSpPr>
            <p:nvPr/>
          </p:nvSpPr>
          <p:spPr bwMode="auto">
            <a:xfrm rot="-4422571">
              <a:off x="1203" y="2773"/>
              <a:ext cx="396" cy="1520"/>
            </a:xfrm>
            <a:prstGeom prst="rect">
              <a:avLst/>
            </a:prstGeom>
            <a:gradFill rotWithShape="1">
              <a:gsLst>
                <a:gs pos="0">
                  <a:schemeClr val="bg1"/>
                </a:gs>
                <a:gs pos="100000">
                  <a:srgbClr val="FFFFFF">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pPr fontAlgn="auto">
                <a:spcBef>
                  <a:spcPts val="0"/>
                </a:spcBef>
                <a:spcAft>
                  <a:spcPts val="0"/>
                </a:spcAft>
                <a:defRPr/>
              </a:pPr>
              <a:endParaRPr lang="de-CH" sz="1600">
                <a:solidFill>
                  <a:srgbClr val="000000"/>
                </a:solidFill>
                <a:latin typeface="Arial"/>
                <a:cs typeface="Arial"/>
              </a:endParaRPr>
            </a:p>
          </p:txBody>
        </p:sp>
        <p:sp>
          <p:nvSpPr>
            <p:cNvPr id="118923" name="Rectangle 101"/>
            <p:cNvSpPr>
              <a:spLocks noChangeArrowheads="1"/>
            </p:cNvSpPr>
            <p:nvPr/>
          </p:nvSpPr>
          <p:spPr bwMode="auto">
            <a:xfrm rot="-4316254">
              <a:off x="1112" y="3087"/>
              <a:ext cx="336" cy="15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de-DE" sz="1600">
                <a:solidFill>
                  <a:srgbClr val="000000"/>
                </a:solidFill>
                <a:latin typeface="Calibri" pitchFamily="34" charset="0"/>
              </a:endParaRPr>
            </a:p>
          </p:txBody>
        </p:sp>
        <p:sp>
          <p:nvSpPr>
            <p:cNvPr id="4" name="Rectangle 100"/>
            <p:cNvSpPr>
              <a:spLocks noChangeArrowheads="1"/>
            </p:cNvSpPr>
            <p:nvPr/>
          </p:nvSpPr>
          <p:spPr bwMode="auto">
            <a:xfrm rot="11075516">
              <a:off x="1825" y="2059"/>
              <a:ext cx="828" cy="2018"/>
            </a:xfrm>
            <a:prstGeom prst="rect">
              <a:avLst/>
            </a:prstGeom>
            <a:gradFill rotWithShape="1">
              <a:gsLst>
                <a:gs pos="0">
                  <a:schemeClr val="bg2">
                    <a:gamma/>
                    <a:tint val="0"/>
                    <a:invGamma/>
                  </a:schemeClr>
                </a:gs>
                <a:gs pos="100000">
                  <a:schemeClr val="bg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fontAlgn="auto">
                <a:spcBef>
                  <a:spcPts val="0"/>
                </a:spcBef>
                <a:spcAft>
                  <a:spcPts val="0"/>
                </a:spcAft>
                <a:defRPr/>
              </a:pPr>
              <a:endParaRPr lang="de-CH" sz="1600">
                <a:solidFill>
                  <a:srgbClr val="000000"/>
                </a:solidFill>
                <a:latin typeface="Arial"/>
                <a:cs typeface="Arial"/>
              </a:endParaRPr>
            </a:p>
          </p:txBody>
        </p:sp>
        <p:grpSp>
          <p:nvGrpSpPr>
            <p:cNvPr id="118925" name="Group 141"/>
            <p:cNvGrpSpPr>
              <a:grpSpLocks/>
            </p:cNvGrpSpPr>
            <p:nvPr/>
          </p:nvGrpSpPr>
          <p:grpSpPr bwMode="auto">
            <a:xfrm>
              <a:off x="1945" y="1819"/>
              <a:ext cx="347" cy="844"/>
              <a:chOff x="4110" y="1709"/>
              <a:chExt cx="115" cy="592"/>
            </a:xfrm>
          </p:grpSpPr>
          <p:sp>
            <p:nvSpPr>
              <p:cNvPr id="118926" name="Freeform 142"/>
              <p:cNvSpPr>
                <a:spLocks/>
              </p:cNvSpPr>
              <p:nvPr/>
            </p:nvSpPr>
            <p:spPr bwMode="auto">
              <a:xfrm>
                <a:off x="4110" y="1709"/>
                <a:ext cx="115" cy="592"/>
              </a:xfrm>
              <a:custGeom>
                <a:avLst/>
                <a:gdLst>
                  <a:gd name="T0" fmla="*/ 46 w 115"/>
                  <a:gd name="T1" fmla="*/ 206 h 592"/>
                  <a:gd name="T2" fmla="*/ 62 w 115"/>
                  <a:gd name="T3" fmla="*/ 166 h 592"/>
                  <a:gd name="T4" fmla="*/ 102 w 115"/>
                  <a:gd name="T5" fmla="*/ 10 h 592"/>
                  <a:gd name="T6" fmla="*/ 86 w 115"/>
                  <a:gd name="T7" fmla="*/ 177 h 592"/>
                  <a:gd name="T8" fmla="*/ 54 w 115"/>
                  <a:gd name="T9" fmla="*/ 424 h 592"/>
                  <a:gd name="T10" fmla="*/ 3 w 115"/>
                  <a:gd name="T11" fmla="*/ 544 h 592"/>
                  <a:gd name="T12" fmla="*/ 27 w 115"/>
                  <a:gd name="T13" fmla="*/ 385 h 592"/>
                  <a:gd name="T14" fmla="*/ 24 w 115"/>
                  <a:gd name="T15" fmla="*/ 336 h 592"/>
                  <a:gd name="T16" fmla="*/ 7 w 115"/>
                  <a:gd name="T17" fmla="*/ 274 h 592"/>
                  <a:gd name="T18" fmla="*/ 46 w 115"/>
                  <a:gd name="T19" fmla="*/ 206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592">
                    <a:moveTo>
                      <a:pt x="46" y="206"/>
                    </a:moveTo>
                    <a:cubicBezTo>
                      <a:pt x="54" y="189"/>
                      <a:pt x="60" y="180"/>
                      <a:pt x="62" y="166"/>
                    </a:cubicBezTo>
                    <a:cubicBezTo>
                      <a:pt x="70" y="137"/>
                      <a:pt x="89" y="0"/>
                      <a:pt x="102" y="10"/>
                    </a:cubicBezTo>
                    <a:cubicBezTo>
                      <a:pt x="115" y="19"/>
                      <a:pt x="92" y="99"/>
                      <a:pt x="86" y="177"/>
                    </a:cubicBezTo>
                    <a:cubicBezTo>
                      <a:pt x="79" y="247"/>
                      <a:pt x="68" y="362"/>
                      <a:pt x="54" y="424"/>
                    </a:cubicBezTo>
                    <a:cubicBezTo>
                      <a:pt x="40" y="485"/>
                      <a:pt x="6" y="592"/>
                      <a:pt x="3" y="544"/>
                    </a:cubicBezTo>
                    <a:cubicBezTo>
                      <a:pt x="0" y="496"/>
                      <a:pt x="24" y="420"/>
                      <a:pt x="27" y="385"/>
                    </a:cubicBezTo>
                    <a:cubicBezTo>
                      <a:pt x="30" y="350"/>
                      <a:pt x="27" y="355"/>
                      <a:pt x="24" y="336"/>
                    </a:cubicBezTo>
                    <a:cubicBezTo>
                      <a:pt x="21" y="321"/>
                      <a:pt x="4" y="296"/>
                      <a:pt x="7" y="274"/>
                    </a:cubicBezTo>
                    <a:cubicBezTo>
                      <a:pt x="11" y="253"/>
                      <a:pt x="36" y="219"/>
                      <a:pt x="46" y="206"/>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927" name="Oval 143"/>
              <p:cNvSpPr>
                <a:spLocks noChangeArrowheads="1"/>
              </p:cNvSpPr>
              <p:nvPr/>
            </p:nvSpPr>
            <p:spPr bwMode="auto">
              <a:xfrm rot="5559549" flipH="1">
                <a:off x="4111" y="1968"/>
                <a:ext cx="85" cy="44"/>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grpSp>
        <p:sp>
          <p:nvSpPr>
            <p:cNvPr id="5" name="Rectangle 100"/>
            <p:cNvSpPr>
              <a:spLocks noChangeArrowheads="1"/>
            </p:cNvSpPr>
            <p:nvPr/>
          </p:nvSpPr>
          <p:spPr bwMode="auto">
            <a:xfrm rot="11962233">
              <a:off x="1171" y="3246"/>
              <a:ext cx="579" cy="919"/>
            </a:xfrm>
            <a:prstGeom prst="rect">
              <a:avLst/>
            </a:prstGeom>
            <a:gradFill rotWithShape="1">
              <a:gsLst>
                <a:gs pos="0">
                  <a:schemeClr val="bg2">
                    <a:gamma/>
                    <a:tint val="0"/>
                    <a:invGamma/>
                  </a:schemeClr>
                </a:gs>
                <a:gs pos="100000">
                  <a:schemeClr val="bg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fontAlgn="auto">
                <a:spcBef>
                  <a:spcPts val="0"/>
                </a:spcBef>
                <a:spcAft>
                  <a:spcPts val="0"/>
                </a:spcAft>
                <a:defRPr/>
              </a:pPr>
              <a:endParaRPr lang="de-CH" sz="1600">
                <a:solidFill>
                  <a:srgbClr val="000000"/>
                </a:solidFill>
                <a:latin typeface="Arial"/>
                <a:cs typeface="Arial"/>
              </a:endParaRPr>
            </a:p>
          </p:txBody>
        </p:sp>
        <p:sp>
          <p:nvSpPr>
            <p:cNvPr id="6" name="Rectangle 100"/>
            <p:cNvSpPr>
              <a:spLocks noChangeArrowheads="1"/>
            </p:cNvSpPr>
            <p:nvPr/>
          </p:nvSpPr>
          <p:spPr bwMode="auto">
            <a:xfrm rot="12120231">
              <a:off x="1494" y="2948"/>
              <a:ext cx="790" cy="1277"/>
            </a:xfrm>
            <a:prstGeom prst="rect">
              <a:avLst/>
            </a:prstGeom>
            <a:gradFill rotWithShape="1">
              <a:gsLst>
                <a:gs pos="0">
                  <a:schemeClr val="bg2">
                    <a:gamma/>
                    <a:tint val="0"/>
                    <a:invGamma/>
                  </a:schemeClr>
                </a:gs>
                <a:gs pos="100000">
                  <a:schemeClr val="bg2">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fontAlgn="auto">
                <a:spcBef>
                  <a:spcPts val="0"/>
                </a:spcBef>
                <a:spcAft>
                  <a:spcPts val="0"/>
                </a:spcAft>
                <a:defRPr/>
              </a:pPr>
              <a:endParaRPr lang="de-CH" sz="1600">
                <a:solidFill>
                  <a:srgbClr val="000000"/>
                </a:solidFill>
                <a:latin typeface="Arial"/>
                <a:cs typeface="Arial"/>
              </a:endParaRPr>
            </a:p>
          </p:txBody>
        </p:sp>
        <p:grpSp>
          <p:nvGrpSpPr>
            <p:cNvPr id="118930" name="Group 146"/>
            <p:cNvGrpSpPr>
              <a:grpSpLocks/>
            </p:cNvGrpSpPr>
            <p:nvPr/>
          </p:nvGrpSpPr>
          <p:grpSpPr bwMode="auto">
            <a:xfrm>
              <a:off x="2486" y="2554"/>
              <a:ext cx="339" cy="863"/>
              <a:chOff x="4290" y="2225"/>
              <a:chExt cx="113" cy="605"/>
            </a:xfrm>
          </p:grpSpPr>
          <p:sp>
            <p:nvSpPr>
              <p:cNvPr id="118931" name="Freeform 147"/>
              <p:cNvSpPr>
                <a:spLocks/>
              </p:cNvSpPr>
              <p:nvPr/>
            </p:nvSpPr>
            <p:spPr bwMode="auto">
              <a:xfrm>
                <a:off x="4290" y="2225"/>
                <a:ext cx="113" cy="605"/>
              </a:xfrm>
              <a:custGeom>
                <a:avLst/>
                <a:gdLst>
                  <a:gd name="T0" fmla="*/ 88 w 113"/>
                  <a:gd name="T1" fmla="*/ 357 h 605"/>
                  <a:gd name="T2" fmla="*/ 83 w 113"/>
                  <a:gd name="T3" fmla="*/ 400 h 605"/>
                  <a:gd name="T4" fmla="*/ 98 w 113"/>
                  <a:gd name="T5" fmla="*/ 599 h 605"/>
                  <a:gd name="T6" fmla="*/ 53 w 113"/>
                  <a:gd name="T7" fmla="*/ 402 h 605"/>
                  <a:gd name="T8" fmla="*/ 23 w 113"/>
                  <a:gd name="T9" fmla="*/ 149 h 605"/>
                  <a:gd name="T10" fmla="*/ 15 w 113"/>
                  <a:gd name="T11" fmla="*/ 6 h 605"/>
                  <a:gd name="T12" fmla="*/ 59 w 113"/>
                  <a:gd name="T13" fmla="*/ 179 h 605"/>
                  <a:gd name="T14" fmla="*/ 75 w 113"/>
                  <a:gd name="T15" fmla="*/ 226 h 605"/>
                  <a:gd name="T16" fmla="*/ 107 w 113"/>
                  <a:gd name="T17" fmla="*/ 281 h 605"/>
                  <a:gd name="T18" fmla="*/ 88 w 113"/>
                  <a:gd name="T19" fmla="*/ 357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605">
                    <a:moveTo>
                      <a:pt x="88" y="357"/>
                    </a:moveTo>
                    <a:cubicBezTo>
                      <a:pt x="85" y="376"/>
                      <a:pt x="82" y="385"/>
                      <a:pt x="83" y="400"/>
                    </a:cubicBezTo>
                    <a:cubicBezTo>
                      <a:pt x="83" y="431"/>
                      <a:pt x="113" y="605"/>
                      <a:pt x="98" y="599"/>
                    </a:cubicBezTo>
                    <a:cubicBezTo>
                      <a:pt x="83" y="593"/>
                      <a:pt x="68" y="478"/>
                      <a:pt x="53" y="402"/>
                    </a:cubicBezTo>
                    <a:cubicBezTo>
                      <a:pt x="41" y="333"/>
                      <a:pt x="25" y="213"/>
                      <a:pt x="23" y="149"/>
                    </a:cubicBezTo>
                    <a:cubicBezTo>
                      <a:pt x="17" y="83"/>
                      <a:pt x="0" y="0"/>
                      <a:pt x="15" y="6"/>
                    </a:cubicBezTo>
                    <a:cubicBezTo>
                      <a:pt x="30" y="12"/>
                      <a:pt x="49" y="142"/>
                      <a:pt x="59" y="179"/>
                    </a:cubicBezTo>
                    <a:cubicBezTo>
                      <a:pt x="69" y="216"/>
                      <a:pt x="67" y="209"/>
                      <a:pt x="75" y="226"/>
                    </a:cubicBezTo>
                    <a:cubicBezTo>
                      <a:pt x="82" y="240"/>
                      <a:pt x="105" y="259"/>
                      <a:pt x="107" y="281"/>
                    </a:cubicBezTo>
                    <a:cubicBezTo>
                      <a:pt x="109" y="302"/>
                      <a:pt x="94" y="342"/>
                      <a:pt x="88" y="357"/>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932" name="Oval 148"/>
              <p:cNvSpPr>
                <a:spLocks noChangeArrowheads="1"/>
              </p:cNvSpPr>
              <p:nvPr/>
            </p:nvSpPr>
            <p:spPr bwMode="auto">
              <a:xfrm rot="4964876" flipH="1">
                <a:off x="4314" y="2490"/>
                <a:ext cx="85" cy="44"/>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grpSp>
        <p:grpSp>
          <p:nvGrpSpPr>
            <p:cNvPr id="118933" name="Group 149"/>
            <p:cNvGrpSpPr>
              <a:grpSpLocks/>
            </p:cNvGrpSpPr>
            <p:nvPr/>
          </p:nvGrpSpPr>
          <p:grpSpPr bwMode="auto">
            <a:xfrm>
              <a:off x="2245" y="1828"/>
              <a:ext cx="343" cy="765"/>
              <a:chOff x="4209" y="1715"/>
              <a:chExt cx="115" cy="536"/>
            </a:xfrm>
          </p:grpSpPr>
          <p:sp>
            <p:nvSpPr>
              <p:cNvPr id="118934" name="Freeform 150"/>
              <p:cNvSpPr>
                <a:spLocks/>
              </p:cNvSpPr>
              <p:nvPr/>
            </p:nvSpPr>
            <p:spPr bwMode="auto">
              <a:xfrm>
                <a:off x="4209" y="1715"/>
                <a:ext cx="115" cy="536"/>
              </a:xfrm>
              <a:custGeom>
                <a:avLst/>
                <a:gdLst>
                  <a:gd name="T0" fmla="*/ 92 w 115"/>
                  <a:gd name="T1" fmla="*/ 353 h 536"/>
                  <a:gd name="T2" fmla="*/ 90 w 115"/>
                  <a:gd name="T3" fmla="*/ 397 h 536"/>
                  <a:gd name="T4" fmla="*/ 99 w 115"/>
                  <a:gd name="T5" fmla="*/ 531 h 536"/>
                  <a:gd name="T6" fmla="*/ 60 w 115"/>
                  <a:gd name="T7" fmla="*/ 401 h 536"/>
                  <a:gd name="T8" fmla="*/ 9 w 115"/>
                  <a:gd name="T9" fmla="*/ 152 h 536"/>
                  <a:gd name="T10" fmla="*/ 8 w 115"/>
                  <a:gd name="T11" fmla="*/ 4 h 536"/>
                  <a:gd name="T12" fmla="*/ 48 w 115"/>
                  <a:gd name="T13" fmla="*/ 179 h 536"/>
                  <a:gd name="T14" fmla="*/ 67 w 115"/>
                  <a:gd name="T15" fmla="*/ 223 h 536"/>
                  <a:gd name="T16" fmla="*/ 104 w 115"/>
                  <a:gd name="T17" fmla="*/ 276 h 536"/>
                  <a:gd name="T18" fmla="*/ 92 w 115"/>
                  <a:gd name="T19" fmla="*/ 35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536">
                    <a:moveTo>
                      <a:pt x="92" y="353"/>
                    </a:moveTo>
                    <a:cubicBezTo>
                      <a:pt x="90" y="372"/>
                      <a:pt x="88" y="382"/>
                      <a:pt x="90" y="397"/>
                    </a:cubicBezTo>
                    <a:cubicBezTo>
                      <a:pt x="93" y="427"/>
                      <a:pt x="115" y="536"/>
                      <a:pt x="99" y="531"/>
                    </a:cubicBezTo>
                    <a:cubicBezTo>
                      <a:pt x="84" y="527"/>
                      <a:pt x="82" y="476"/>
                      <a:pt x="60" y="401"/>
                    </a:cubicBezTo>
                    <a:cubicBezTo>
                      <a:pt x="42" y="333"/>
                      <a:pt x="16" y="215"/>
                      <a:pt x="9" y="152"/>
                    </a:cubicBezTo>
                    <a:cubicBezTo>
                      <a:pt x="0" y="86"/>
                      <a:pt x="1" y="0"/>
                      <a:pt x="8" y="4"/>
                    </a:cubicBezTo>
                    <a:cubicBezTo>
                      <a:pt x="24" y="10"/>
                      <a:pt x="38" y="143"/>
                      <a:pt x="48" y="179"/>
                    </a:cubicBezTo>
                    <a:cubicBezTo>
                      <a:pt x="58" y="215"/>
                      <a:pt x="58" y="207"/>
                      <a:pt x="67" y="223"/>
                    </a:cubicBezTo>
                    <a:cubicBezTo>
                      <a:pt x="76" y="237"/>
                      <a:pt x="100" y="255"/>
                      <a:pt x="104" y="276"/>
                    </a:cubicBezTo>
                    <a:cubicBezTo>
                      <a:pt x="108" y="297"/>
                      <a:pt x="96" y="338"/>
                      <a:pt x="92" y="353"/>
                    </a:cubicBezTo>
                    <a:close/>
                  </a:path>
                </a:pathLst>
              </a:custGeom>
              <a:gradFill rotWithShape="1">
                <a:gsLst>
                  <a:gs pos="0">
                    <a:srgbClr val="920000"/>
                  </a:gs>
                  <a:gs pos="100000">
                    <a:srgbClr val="920000">
                      <a:gamma/>
                      <a:shade val="68627"/>
                      <a:invGamma/>
                    </a:srgbClr>
                  </a:gs>
                </a:gsLst>
                <a:path path="rect">
                  <a:fillToRect l="50000" t="50000" r="50000" b="50000"/>
                </a:path>
              </a:gradFill>
              <a:ln w="22225">
                <a:solidFill>
                  <a:srgbClr val="E4A1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18935" name="Oval 151"/>
              <p:cNvSpPr>
                <a:spLocks noChangeArrowheads="1"/>
              </p:cNvSpPr>
              <p:nvPr/>
            </p:nvSpPr>
            <p:spPr bwMode="auto">
              <a:xfrm rot="4320916" flipH="1">
                <a:off x="4233" y="1979"/>
                <a:ext cx="85" cy="44"/>
              </a:xfrm>
              <a:prstGeom prst="ellipse">
                <a:avLst/>
              </a:prstGeom>
              <a:gradFill rotWithShape="1">
                <a:gsLst>
                  <a:gs pos="0">
                    <a:srgbClr val="CA6C26">
                      <a:alpha val="67000"/>
                    </a:srgbClr>
                  </a:gs>
                  <a:gs pos="100000">
                    <a:srgbClr val="CA6C26">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de-DE">
                  <a:solidFill>
                    <a:srgbClr val="000000"/>
                  </a:solidFill>
                </a:endParaRPr>
              </a:p>
            </p:txBody>
          </p:sp>
        </p:grpSp>
        <p:sp>
          <p:nvSpPr>
            <p:cNvPr id="7" name="Rectangle 100"/>
            <p:cNvSpPr>
              <a:spLocks noChangeArrowheads="1"/>
            </p:cNvSpPr>
            <p:nvPr/>
          </p:nvSpPr>
          <p:spPr bwMode="auto">
            <a:xfrm>
              <a:off x="583" y="572"/>
              <a:ext cx="730" cy="3748"/>
            </a:xfrm>
            <a:prstGeom prst="rect">
              <a:avLst/>
            </a:prstGeom>
            <a:gradFill rotWithShape="1">
              <a:gsLst>
                <a:gs pos="0">
                  <a:schemeClr val="bg1"/>
                </a:gs>
                <a:gs pos="100000">
                  <a:schemeClr val="bg1">
                    <a:gamma/>
                    <a:shade val="46275"/>
                    <a:invGamma/>
                    <a:alpha val="0"/>
                  </a:scheme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de-CH" sz="1600">
                <a:solidFill>
                  <a:srgbClr val="000000"/>
                </a:solidFill>
                <a:latin typeface="Arial"/>
                <a:cs typeface="Arial"/>
              </a:endParaRPr>
            </a:p>
          </p:txBody>
        </p:sp>
        <p:sp>
          <p:nvSpPr>
            <p:cNvPr id="8" name="Rectangle 100"/>
            <p:cNvSpPr>
              <a:spLocks noChangeArrowheads="1"/>
            </p:cNvSpPr>
            <p:nvPr/>
          </p:nvSpPr>
          <p:spPr bwMode="auto">
            <a:xfrm rot="10800000">
              <a:off x="3878" y="572"/>
              <a:ext cx="303" cy="3748"/>
            </a:xfrm>
            <a:prstGeom prst="rect">
              <a:avLst/>
            </a:prstGeom>
            <a:gradFill rotWithShape="1">
              <a:gsLst>
                <a:gs pos="0">
                  <a:schemeClr val="bg1"/>
                </a:gs>
                <a:gs pos="100000">
                  <a:schemeClr val="bg1">
                    <a:gamma/>
                    <a:shade val="46275"/>
                    <a:invGamma/>
                    <a:alpha val="0"/>
                  </a:scheme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fontAlgn="auto">
                <a:spcBef>
                  <a:spcPts val="0"/>
                </a:spcBef>
                <a:spcAft>
                  <a:spcPts val="0"/>
                </a:spcAft>
                <a:defRPr/>
              </a:pPr>
              <a:endParaRPr lang="de-CH" sz="1600">
                <a:solidFill>
                  <a:srgbClr val="000000"/>
                </a:solidFill>
                <a:latin typeface="Arial"/>
                <a:cs typeface="Arial"/>
              </a:endParaRPr>
            </a:p>
          </p:txBody>
        </p:sp>
        <p:sp>
          <p:nvSpPr>
            <p:cNvPr id="9" name="Rectangle 100"/>
            <p:cNvSpPr>
              <a:spLocks noChangeArrowheads="1"/>
            </p:cNvSpPr>
            <p:nvPr/>
          </p:nvSpPr>
          <p:spPr bwMode="auto">
            <a:xfrm rot="10178029">
              <a:off x="3680" y="438"/>
              <a:ext cx="937" cy="1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fontAlgn="auto">
                <a:spcBef>
                  <a:spcPts val="0"/>
                </a:spcBef>
                <a:spcAft>
                  <a:spcPts val="0"/>
                </a:spcAft>
                <a:defRPr/>
              </a:pPr>
              <a:endParaRPr lang="de-CH" sz="1600">
                <a:solidFill>
                  <a:srgbClr val="000000"/>
                </a:solidFill>
                <a:latin typeface="Arial"/>
                <a:cs typeface="Arial"/>
              </a:endParaRPr>
            </a:p>
          </p:txBody>
        </p:sp>
        <p:sp>
          <p:nvSpPr>
            <p:cNvPr id="10" name="Rectangle 100"/>
            <p:cNvSpPr>
              <a:spLocks noChangeArrowheads="1"/>
            </p:cNvSpPr>
            <p:nvPr/>
          </p:nvSpPr>
          <p:spPr bwMode="auto">
            <a:xfrm rot="9379450">
              <a:off x="1654" y="3608"/>
              <a:ext cx="839" cy="5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fontAlgn="auto">
                <a:spcBef>
                  <a:spcPts val="0"/>
                </a:spcBef>
                <a:spcAft>
                  <a:spcPts val="0"/>
                </a:spcAft>
                <a:defRPr/>
              </a:pPr>
              <a:endParaRPr lang="de-CH" sz="1600">
                <a:solidFill>
                  <a:srgbClr val="000000"/>
                </a:solidFill>
                <a:latin typeface="Arial"/>
                <a:cs typeface="Arial"/>
              </a:endParaRPr>
            </a:p>
          </p:txBody>
        </p:sp>
        <p:sp>
          <p:nvSpPr>
            <p:cNvPr id="118940" name="Rectangle 101"/>
            <p:cNvSpPr>
              <a:spLocks noChangeArrowheads="1"/>
            </p:cNvSpPr>
            <p:nvPr/>
          </p:nvSpPr>
          <p:spPr bwMode="auto">
            <a:xfrm rot="16200000">
              <a:off x="2597" y="2461"/>
              <a:ext cx="101" cy="36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de-DE" sz="1600">
                <a:solidFill>
                  <a:srgbClr val="000000"/>
                </a:solidFill>
                <a:latin typeface="Calibri" pitchFamily="34" charset="0"/>
              </a:endParaRPr>
            </a:p>
          </p:txBody>
        </p:sp>
        <p:sp>
          <p:nvSpPr>
            <p:cNvPr id="11" name="Rectangle 100"/>
            <p:cNvSpPr>
              <a:spLocks noChangeArrowheads="1"/>
            </p:cNvSpPr>
            <p:nvPr/>
          </p:nvSpPr>
          <p:spPr bwMode="auto">
            <a:xfrm rot="16200000">
              <a:off x="1942" y="1964"/>
              <a:ext cx="1225" cy="3342"/>
            </a:xfrm>
            <a:prstGeom prst="rect">
              <a:avLst/>
            </a:prstGeom>
            <a:gradFill rotWithShape="1">
              <a:gsLst>
                <a:gs pos="0">
                  <a:schemeClr val="bg1"/>
                </a:gs>
                <a:gs pos="100000">
                  <a:schemeClr val="bg1">
                    <a:gamma/>
                    <a:shade val="46275"/>
                    <a:invGamma/>
                    <a:alpha val="0"/>
                  </a:scheme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pPr fontAlgn="auto">
                <a:spcBef>
                  <a:spcPts val="0"/>
                </a:spcBef>
                <a:spcAft>
                  <a:spcPts val="0"/>
                </a:spcAft>
                <a:defRPr/>
              </a:pPr>
              <a:endParaRPr lang="de-CH" sz="1600">
                <a:solidFill>
                  <a:srgbClr val="000000"/>
                </a:solidFill>
                <a:latin typeface="Arial"/>
                <a:cs typeface="Arial"/>
              </a:endParaRPr>
            </a:p>
          </p:txBody>
        </p:sp>
        <p:sp>
          <p:nvSpPr>
            <p:cNvPr id="118942" name="Rectangle 158"/>
            <p:cNvSpPr>
              <a:spLocks noChangeArrowheads="1"/>
            </p:cNvSpPr>
            <p:nvPr/>
          </p:nvSpPr>
          <p:spPr bwMode="auto">
            <a:xfrm>
              <a:off x="567" y="572"/>
              <a:ext cx="4627" cy="3584"/>
            </a:xfrm>
            <a:prstGeom prst="rect">
              <a:avLst/>
            </a:prstGeom>
            <a:solidFill>
              <a:schemeClr val="bg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solidFill>
                  <a:srgbClr val="000000"/>
                </a:solidFill>
              </a:endParaRPr>
            </a:p>
          </p:txBody>
        </p:sp>
        <p:sp>
          <p:nvSpPr>
            <p:cNvPr id="118943" name="Rectangle 101"/>
            <p:cNvSpPr>
              <a:spLocks noChangeArrowheads="1"/>
            </p:cNvSpPr>
            <p:nvPr/>
          </p:nvSpPr>
          <p:spPr bwMode="auto">
            <a:xfrm rot="16200000">
              <a:off x="2361" y="-1522"/>
              <a:ext cx="574" cy="36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de-DE" sz="1600">
                <a:solidFill>
                  <a:srgbClr val="000000"/>
                </a:solidFill>
                <a:latin typeface="Calibri" pitchFamily="34" charset="0"/>
              </a:endParaRPr>
            </a:p>
          </p:txBody>
        </p:sp>
        <p:sp>
          <p:nvSpPr>
            <p:cNvPr id="12" name="Rectangle 100"/>
            <p:cNvSpPr>
              <a:spLocks noChangeArrowheads="1"/>
            </p:cNvSpPr>
            <p:nvPr/>
          </p:nvSpPr>
          <p:spPr bwMode="auto">
            <a:xfrm rot="5400000">
              <a:off x="1945" y="-728"/>
              <a:ext cx="1144" cy="3720"/>
            </a:xfrm>
            <a:prstGeom prst="rect">
              <a:avLst/>
            </a:prstGeom>
            <a:gradFill rotWithShape="1">
              <a:gsLst>
                <a:gs pos="0">
                  <a:schemeClr val="bg1"/>
                </a:gs>
                <a:gs pos="100000">
                  <a:schemeClr val="bg1">
                    <a:gamma/>
                    <a:shade val="46275"/>
                    <a:invGamma/>
                    <a:alpha val="0"/>
                  </a:scheme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fontAlgn="auto">
                <a:spcBef>
                  <a:spcPts val="0"/>
                </a:spcBef>
                <a:spcAft>
                  <a:spcPts val="0"/>
                </a:spcAft>
                <a:defRPr/>
              </a:pPr>
              <a:endParaRPr lang="de-CH" sz="1600">
                <a:solidFill>
                  <a:srgbClr val="000000"/>
                </a:solidFill>
                <a:latin typeface="Arial"/>
                <a:cs typeface="Arial"/>
              </a:endParaRPr>
            </a:p>
          </p:txBody>
        </p:sp>
      </p:grpSp>
      <p:sp>
        <p:nvSpPr>
          <p:cNvPr id="118945" name="Text Box 161"/>
          <p:cNvSpPr txBox="1">
            <a:spLocks noChangeArrowheads="1"/>
          </p:cNvSpPr>
          <p:nvPr/>
        </p:nvSpPr>
        <p:spPr bwMode="auto">
          <a:xfrm>
            <a:off x="166688" y="115888"/>
            <a:ext cx="878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smtClean="0">
                <a:solidFill>
                  <a:srgbClr val="000000"/>
                </a:solidFill>
              </a:rPr>
              <a:t>ARISTOTLE – Bleeding events</a:t>
            </a:r>
            <a:endParaRPr lang="en-US" sz="2400" b="1" dirty="0">
              <a:solidFill>
                <a:srgbClr val="000000"/>
              </a:solidFill>
            </a:endParaRPr>
          </a:p>
        </p:txBody>
      </p:sp>
      <p:sp>
        <p:nvSpPr>
          <p:cNvPr id="165" name="Line 162"/>
          <p:cNvSpPr>
            <a:spLocks noChangeShapeType="1"/>
          </p:cNvSpPr>
          <p:nvPr/>
        </p:nvSpPr>
        <p:spPr bwMode="auto">
          <a:xfrm>
            <a:off x="323850" y="647700"/>
            <a:ext cx="8464550" cy="0"/>
          </a:xfrm>
          <a:prstGeom prst="line">
            <a:avLst/>
          </a:prstGeom>
          <a:noFill/>
          <a:ln w="317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66" name="Text Box 446"/>
          <p:cNvSpPr txBox="1">
            <a:spLocks noChangeArrowheads="1"/>
          </p:cNvSpPr>
          <p:nvPr/>
        </p:nvSpPr>
        <p:spPr bwMode="auto">
          <a:xfrm>
            <a:off x="3852862" y="6639163"/>
            <a:ext cx="53276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en-US" sz="1000" b="1" smtClean="0">
                <a:solidFill>
                  <a:srgbClr val="000000"/>
                </a:solidFill>
              </a:rPr>
              <a:t>Granger et al., NEJM 2011</a:t>
            </a:r>
            <a:endParaRPr lang="en-US" sz="1000" b="1" dirty="0">
              <a:solidFill>
                <a:srgbClr val="0000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75" y="1062793"/>
            <a:ext cx="8604448" cy="450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 name="Oval 50"/>
          <p:cNvSpPr>
            <a:spLocks noChangeArrowheads="1"/>
          </p:cNvSpPr>
          <p:nvPr/>
        </p:nvSpPr>
        <p:spPr bwMode="auto">
          <a:xfrm>
            <a:off x="8248888" y="2448719"/>
            <a:ext cx="539512" cy="190679"/>
          </a:xfrm>
          <a:prstGeom prst="ellipse">
            <a:avLst/>
          </a:pr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70" name="Oval 50"/>
          <p:cNvSpPr>
            <a:spLocks noChangeArrowheads="1"/>
          </p:cNvSpPr>
          <p:nvPr/>
        </p:nvSpPr>
        <p:spPr bwMode="auto">
          <a:xfrm>
            <a:off x="8248888" y="2199337"/>
            <a:ext cx="539512" cy="190679"/>
          </a:xfrm>
          <a:prstGeom prst="ellipse">
            <a:avLst/>
          </a:pr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Tree>
    <p:extLst>
      <p:ext uri="{BB962C8B-B14F-4D97-AF65-F5344CB8AC3E}">
        <p14:creationId xmlns:p14="http://schemas.microsoft.com/office/powerpoint/2010/main" val="34281531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2" name="Bild 1" descr="Bildschirmfoto 2013-11-13 um 20.58.0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9755"/>
            <a:ext cx="9144000" cy="2689412"/>
          </a:xfrm>
          <a:prstGeom prst="rect">
            <a:avLst/>
          </a:prstGeom>
        </p:spPr>
      </p:pic>
      <p:pic>
        <p:nvPicPr>
          <p:cNvPr id="4" name="Picture 3"/>
          <p:cNvPicPr>
            <a:picLocks noChangeAspect="1" noChangeArrowheads="1"/>
          </p:cNvPicPr>
          <p:nvPr/>
        </p:nvPicPr>
        <p:blipFill>
          <a:blip r:embed="rId4" cstate="print"/>
          <a:srcRect/>
          <a:stretch>
            <a:fillRect/>
          </a:stretch>
        </p:blipFill>
        <p:spPr bwMode="auto">
          <a:xfrm>
            <a:off x="6094073" y="5968510"/>
            <a:ext cx="2566080" cy="432045"/>
          </a:xfrm>
          <a:prstGeom prst="rect">
            <a:avLst/>
          </a:prstGeom>
          <a:noFill/>
        </p:spPr>
      </p:pic>
      <p:pic>
        <p:nvPicPr>
          <p:cNvPr id="3" name="Bild 2" descr="Bildschirmfoto 2013-11-13 um 21.00.30.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783" y="5967511"/>
            <a:ext cx="4229100" cy="406400"/>
          </a:xfrm>
          <a:prstGeom prst="rect">
            <a:avLst/>
          </a:prstGeom>
        </p:spPr>
      </p:pic>
    </p:spTree>
    <p:extLst>
      <p:ext uri="{BB962C8B-B14F-4D97-AF65-F5344CB8AC3E}">
        <p14:creationId xmlns:p14="http://schemas.microsoft.com/office/powerpoint/2010/main" val="2032407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2" name="Bild 1" descr="Bildschirmfoto 2013-11-13 um 21.03.3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9000"/>
            <a:ext cx="9144000" cy="5080000"/>
          </a:xfrm>
          <a:prstGeom prst="rect">
            <a:avLst/>
          </a:prstGeom>
        </p:spPr>
      </p:pic>
    </p:spTree>
    <p:extLst>
      <p:ext uri="{BB962C8B-B14F-4D97-AF65-F5344CB8AC3E}">
        <p14:creationId xmlns:p14="http://schemas.microsoft.com/office/powerpoint/2010/main" val="1151270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2" name="Bild 1" descr="Bildschirmfoto 2013-11-13 um 21.05.4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729" y="3306602"/>
            <a:ext cx="3797300" cy="2857500"/>
          </a:xfrm>
          <a:prstGeom prst="rect">
            <a:avLst/>
          </a:prstGeom>
        </p:spPr>
      </p:pic>
      <p:pic>
        <p:nvPicPr>
          <p:cNvPr id="3" name="Bild 2" descr="Bildschirmfoto 2013-11-13 um 21.05.3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01" y="973575"/>
            <a:ext cx="3822700" cy="2844800"/>
          </a:xfrm>
          <a:prstGeom prst="rect">
            <a:avLst/>
          </a:prstGeom>
        </p:spPr>
      </p:pic>
      <p:pic>
        <p:nvPicPr>
          <p:cNvPr id="4" name="Bild 3" descr="Bildschirmfoto 2013-11-13 um 21.06.5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3573" y="0"/>
            <a:ext cx="4659180" cy="796092"/>
          </a:xfrm>
          <a:prstGeom prst="rect">
            <a:avLst/>
          </a:prstGeom>
        </p:spPr>
      </p:pic>
    </p:spTree>
    <p:extLst>
      <p:ext uri="{BB962C8B-B14F-4D97-AF65-F5344CB8AC3E}">
        <p14:creationId xmlns:p14="http://schemas.microsoft.com/office/powerpoint/2010/main" val="95895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2" name="Bild 1" descr="Bildschirmfoto 2013-11-09 um 22.45.3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22" y="781468"/>
            <a:ext cx="7168306" cy="5214206"/>
          </a:xfrm>
          <a:prstGeom prst="rect">
            <a:avLst/>
          </a:prstGeom>
        </p:spPr>
      </p:pic>
    </p:spTree>
    <p:extLst>
      <p:ext uri="{BB962C8B-B14F-4D97-AF65-F5344CB8AC3E}">
        <p14:creationId xmlns:p14="http://schemas.microsoft.com/office/powerpoint/2010/main" val="170663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671040" y="714844"/>
            <a:ext cx="7804800" cy="379143"/>
          </a:xfrm>
          <a:prstGeom prst="rect">
            <a:avLst/>
          </a:prstGeom>
          <a:noFill/>
          <a:ln w="9525">
            <a:noFill/>
            <a:miter lim="800000"/>
            <a:headEnd/>
            <a:tailEnd/>
          </a:ln>
        </p:spPr>
        <p:txBody>
          <a:bodyPr lIns="0" tIns="0" rIns="0" bIns="0" anchor="ctr">
            <a:spAutoFit/>
          </a:bodyPr>
          <a:lstStyle/>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500" b="1">
                <a:solidFill>
                  <a:srgbClr val="FFFFFF"/>
                </a:solidFill>
                <a:latin typeface="Arial" charset="0"/>
              </a:rPr>
              <a:t>Conclusions</a:t>
            </a:r>
            <a:endParaRPr lang="en-GB" sz="2500" b="1" dirty="0">
              <a:solidFill>
                <a:srgbClr val="FFFFFF"/>
              </a:solidFill>
              <a:latin typeface="Arial" charset="0"/>
            </a:endParaRPr>
          </a:p>
        </p:txBody>
      </p:sp>
      <p:sp>
        <p:nvSpPr>
          <p:cNvPr id="10242" name="Rectangle 2"/>
          <p:cNvSpPr>
            <a:spLocks noGrp="1" noChangeArrowheads="1"/>
          </p:cNvSpPr>
          <p:nvPr>
            <p:ph type="body"/>
          </p:nvPr>
        </p:nvSpPr>
        <p:spPr>
          <a:xfrm>
            <a:off x="671040" y="1405588"/>
            <a:ext cx="7807680" cy="4755379"/>
          </a:xfrm>
          <a:ln/>
        </p:spPr>
        <p:txBody>
          <a:bodyPr anchor="t">
            <a:normAutofit/>
          </a:bodyPr>
          <a:lstStyle/>
          <a:p>
            <a:pPr marL="391686" indent="-293764" algn="l">
              <a:lnSpc>
                <a:spcPct val="92000"/>
              </a:lnSpc>
              <a:spcAft>
                <a:spcPts val="806"/>
              </a:spcAft>
              <a:buClr>
                <a:srgbClr val="FF0000"/>
              </a:buClr>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000" dirty="0">
                <a:latin typeface="Arial" charset="0"/>
              </a:rPr>
              <a:t>The use of dabigatran in patients with mechanical heart valves was associated with increased rates of thromboembolic and bleeding complications, as compared with warfarin, thus showing no benefit and an excess risk.</a:t>
            </a:r>
          </a:p>
        </p:txBody>
      </p:sp>
      <p:pic>
        <p:nvPicPr>
          <p:cNvPr id="10243" name="Picture 3"/>
          <p:cNvPicPr>
            <a:picLocks noChangeAspect="1" noChangeArrowheads="1"/>
          </p:cNvPicPr>
          <p:nvPr/>
        </p:nvPicPr>
        <p:blipFill>
          <a:blip r:embed="rId3" cstate="print"/>
          <a:srcRect/>
          <a:stretch>
            <a:fillRect/>
          </a:stretch>
        </p:blipFill>
        <p:spPr bwMode="auto">
          <a:xfrm>
            <a:off x="6311521" y="6270418"/>
            <a:ext cx="2566080" cy="432045"/>
          </a:xfrm>
          <a:prstGeom prst="rect">
            <a:avLst/>
          </a:prstGeom>
          <a:noFill/>
        </p:spPr>
      </p:pic>
    </p:spTree>
    <p:extLst>
      <p:ext uri="{BB962C8B-B14F-4D97-AF65-F5344CB8AC3E}">
        <p14:creationId xmlns:p14="http://schemas.microsoft.com/office/powerpoint/2010/main" val="1322645121"/>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2" name="Bild 1" descr="Bildschirmfoto 2013-11-09 um 22.33.5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213" y="1207777"/>
            <a:ext cx="7360742" cy="3781401"/>
          </a:xfrm>
          <a:prstGeom prst="rect">
            <a:avLst/>
          </a:prstGeom>
        </p:spPr>
      </p:pic>
    </p:spTree>
    <p:extLst>
      <p:ext uri="{BB962C8B-B14F-4D97-AF65-F5344CB8AC3E}">
        <p14:creationId xmlns:p14="http://schemas.microsoft.com/office/powerpoint/2010/main" val="617463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677019" y="283030"/>
            <a:ext cx="7950935" cy="965124"/>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a:defRPr/>
            </a:pPr>
            <a:endParaRPr lang="es-ES_tradnl" sz="2000" b="1" dirty="0" smtClean="0">
              <a:solidFill>
                <a:schemeClr val="accent1">
                  <a:lumMod val="50000"/>
                </a:schemeClr>
              </a:solidFill>
              <a:latin typeface="Arial"/>
              <a:cs typeface="Arial"/>
            </a:endParaRPr>
          </a:p>
          <a:p>
            <a:r>
              <a:rPr lang="es-ES_tradnl" sz="2400" b="1" dirty="0" smtClean="0">
                <a:solidFill>
                  <a:schemeClr val="tx2">
                    <a:lumMod val="75000"/>
                  </a:schemeClr>
                </a:solidFill>
              </a:rPr>
              <a:t>NEW </a:t>
            </a:r>
            <a:r>
              <a:rPr lang="es-ES_tradnl" sz="2400" b="1" dirty="0">
                <a:solidFill>
                  <a:schemeClr val="tx2">
                    <a:lumMod val="75000"/>
                  </a:schemeClr>
                </a:solidFill>
              </a:rPr>
              <a:t>ORAL ANTICOAGULANTS (NOAC) AND FITNESS TO FLY</a:t>
            </a:r>
          </a:p>
          <a:p>
            <a:endParaRPr lang="de-DE" sz="2000" dirty="0"/>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5" name="Bild 4" descr="Bildschirmfoto 2014-03-07 um 19.39.2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2" y="6019094"/>
            <a:ext cx="9299141" cy="873506"/>
          </a:xfrm>
          <a:prstGeom prst="rect">
            <a:avLst/>
          </a:prstGeom>
        </p:spPr>
      </p:pic>
      <p:pic>
        <p:nvPicPr>
          <p:cNvPr id="6" name="Bild 5" descr="Bildschirmfoto 2014-03-07 um 19.28.4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65" y="5800104"/>
            <a:ext cx="888810" cy="1092496"/>
          </a:xfrm>
          <a:prstGeom prst="rect">
            <a:avLst/>
          </a:prstGeom>
        </p:spPr>
      </p:pic>
      <p:sp>
        <p:nvSpPr>
          <p:cNvPr id="15" name="Text Box 4"/>
          <p:cNvSpPr txBox="1">
            <a:spLocks noChangeArrowheads="1"/>
          </p:cNvSpPr>
          <p:nvPr/>
        </p:nvSpPr>
        <p:spPr bwMode="auto">
          <a:xfrm>
            <a:off x="1651271" y="6112570"/>
            <a:ext cx="2021822" cy="5991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b="1" kern="0" dirty="0">
                <a:effectLst/>
                <a:latin typeface="Trebuchet MS"/>
                <a:ea typeface="Times New Roman"/>
                <a:cs typeface="Times New Roman"/>
              </a:rPr>
              <a:t>Symposium 2014 AMABEL</a:t>
            </a:r>
            <a:endParaRPr lang="de-DE" b="1" kern="0" dirty="0">
              <a:effectLst/>
              <a:latin typeface="Trebuchet MS"/>
              <a:ea typeface="Times New Roman"/>
              <a:cs typeface="Times New Roman"/>
            </a:endParaRPr>
          </a:p>
        </p:txBody>
      </p:sp>
      <p:pic>
        <p:nvPicPr>
          <p:cNvPr id="13" name="Bild 12" descr="Bildschirmfoto 2014-03-07 um 19.45.19.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5125" y="6381689"/>
            <a:ext cx="3341750" cy="330049"/>
          </a:xfrm>
          <a:prstGeom prst="rect">
            <a:avLst/>
          </a:prstGeom>
        </p:spPr>
      </p:pic>
      <p:sp>
        <p:nvSpPr>
          <p:cNvPr id="19" name="Inhaltsplatzhalter 7"/>
          <p:cNvSpPr txBox="1">
            <a:spLocks/>
          </p:cNvSpPr>
          <p:nvPr/>
        </p:nvSpPr>
        <p:spPr>
          <a:xfrm>
            <a:off x="431765" y="2194369"/>
            <a:ext cx="3533996" cy="298723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pPr>
            <a:r>
              <a:rPr lang="de-DE" sz="2000" dirty="0" err="1" smtClean="0"/>
              <a:t>Introduction</a:t>
            </a:r>
            <a:endParaRPr lang="de-DE" sz="2000" dirty="0" smtClean="0"/>
          </a:p>
          <a:p>
            <a:pPr>
              <a:buClr>
                <a:srgbClr val="FF0000"/>
              </a:buClr>
            </a:pPr>
            <a:r>
              <a:rPr lang="de-DE" sz="2000" dirty="0" smtClean="0">
                <a:solidFill>
                  <a:schemeClr val="bg1">
                    <a:lumMod val="75000"/>
                  </a:schemeClr>
                </a:solidFill>
              </a:rPr>
              <a:t>NOAC </a:t>
            </a:r>
            <a:r>
              <a:rPr lang="de-DE" sz="2000" dirty="0" err="1" smtClean="0">
                <a:solidFill>
                  <a:schemeClr val="bg1">
                    <a:lumMod val="75000"/>
                  </a:schemeClr>
                </a:solidFill>
              </a:rPr>
              <a:t>and</a:t>
            </a:r>
            <a:r>
              <a:rPr lang="de-DE" sz="2000" dirty="0" smtClean="0">
                <a:solidFill>
                  <a:schemeClr val="bg1">
                    <a:lumMod val="75000"/>
                  </a:schemeClr>
                </a:solidFill>
              </a:rPr>
              <a:t> EASA </a:t>
            </a:r>
            <a:r>
              <a:rPr lang="de-DE" sz="2000" dirty="0" err="1" smtClean="0">
                <a:solidFill>
                  <a:schemeClr val="bg1">
                    <a:lumMod val="75000"/>
                  </a:schemeClr>
                </a:solidFill>
              </a:rPr>
              <a:t>until</a:t>
            </a:r>
            <a:r>
              <a:rPr lang="de-DE" sz="2000" dirty="0" smtClean="0">
                <a:solidFill>
                  <a:schemeClr val="bg1">
                    <a:lumMod val="75000"/>
                  </a:schemeClr>
                </a:solidFill>
              </a:rPr>
              <a:t> 11/13</a:t>
            </a:r>
          </a:p>
          <a:p>
            <a:pPr>
              <a:buClr>
                <a:srgbClr val="FF0000"/>
              </a:buClr>
            </a:pPr>
            <a:r>
              <a:rPr lang="de-DE" sz="2000" dirty="0" smtClean="0">
                <a:solidFill>
                  <a:schemeClr val="bg1">
                    <a:lumMod val="75000"/>
                  </a:schemeClr>
                </a:solidFill>
              </a:rPr>
              <a:t>Scientific </a:t>
            </a:r>
            <a:r>
              <a:rPr lang="de-DE" sz="2000" dirty="0" err="1" smtClean="0">
                <a:solidFill>
                  <a:schemeClr val="bg1">
                    <a:lumMod val="75000"/>
                  </a:schemeClr>
                </a:solidFill>
              </a:rPr>
              <a:t>basis</a:t>
            </a:r>
            <a:endParaRPr lang="de-DE" sz="2000" dirty="0" smtClean="0">
              <a:solidFill>
                <a:schemeClr val="bg1">
                  <a:lumMod val="75000"/>
                </a:schemeClr>
              </a:solidFill>
            </a:endParaRPr>
          </a:p>
          <a:p>
            <a:pPr>
              <a:buClr>
                <a:srgbClr val="FF0000"/>
              </a:buClr>
            </a:pPr>
            <a:r>
              <a:rPr lang="de-DE" sz="2000" dirty="0" err="1" smtClean="0">
                <a:solidFill>
                  <a:schemeClr val="bg1">
                    <a:lumMod val="75000"/>
                  </a:schemeClr>
                </a:solidFill>
              </a:rPr>
              <a:t>Use</a:t>
            </a:r>
            <a:r>
              <a:rPr lang="de-DE" sz="2000" dirty="0" smtClean="0">
                <a:solidFill>
                  <a:schemeClr val="bg1">
                    <a:lumMod val="75000"/>
                  </a:schemeClr>
                </a:solidFill>
              </a:rPr>
              <a:t> </a:t>
            </a:r>
            <a:r>
              <a:rPr lang="de-DE" sz="2000" dirty="0" err="1" smtClean="0">
                <a:solidFill>
                  <a:schemeClr val="bg1">
                    <a:lumMod val="75000"/>
                  </a:schemeClr>
                </a:solidFill>
              </a:rPr>
              <a:t>of</a:t>
            </a:r>
            <a:r>
              <a:rPr lang="de-DE" sz="2000" dirty="0" smtClean="0">
                <a:solidFill>
                  <a:schemeClr val="bg1">
                    <a:lumMod val="75000"/>
                  </a:schemeClr>
                </a:solidFill>
              </a:rPr>
              <a:t> NOAC</a:t>
            </a:r>
          </a:p>
          <a:p>
            <a:pPr>
              <a:buClr>
                <a:srgbClr val="FF0000"/>
              </a:buClr>
            </a:pPr>
            <a:r>
              <a:rPr lang="de-DE" sz="2000" dirty="0" smtClean="0">
                <a:solidFill>
                  <a:schemeClr val="bg1">
                    <a:lumMod val="75000"/>
                  </a:schemeClr>
                </a:solidFill>
              </a:rPr>
              <a:t>Swiss </a:t>
            </a:r>
            <a:r>
              <a:rPr lang="de-DE" sz="2000" dirty="0" err="1" smtClean="0">
                <a:solidFill>
                  <a:schemeClr val="bg1">
                    <a:lumMod val="75000"/>
                  </a:schemeClr>
                </a:solidFill>
              </a:rPr>
              <a:t>experience</a:t>
            </a:r>
            <a:endParaRPr lang="de-DE" sz="2000" dirty="0" smtClean="0">
              <a:solidFill>
                <a:schemeClr val="bg1">
                  <a:lumMod val="75000"/>
                </a:schemeClr>
              </a:solidFill>
            </a:endParaRPr>
          </a:p>
          <a:p>
            <a:pPr>
              <a:buClr>
                <a:srgbClr val="FF0000"/>
              </a:buClr>
            </a:pPr>
            <a:r>
              <a:rPr lang="de-DE" sz="2000" dirty="0" smtClean="0">
                <a:solidFill>
                  <a:schemeClr val="bg1">
                    <a:lumMod val="75000"/>
                  </a:schemeClr>
                </a:solidFill>
              </a:rPr>
              <a:t>NOAC </a:t>
            </a:r>
            <a:r>
              <a:rPr lang="de-DE" sz="2000" dirty="0" err="1" smtClean="0">
                <a:solidFill>
                  <a:schemeClr val="bg1">
                    <a:lumMod val="75000"/>
                  </a:schemeClr>
                </a:solidFill>
              </a:rPr>
              <a:t>and</a:t>
            </a:r>
            <a:r>
              <a:rPr lang="de-DE" sz="2000" dirty="0" smtClean="0">
                <a:solidFill>
                  <a:schemeClr val="bg1">
                    <a:lumMod val="75000"/>
                  </a:schemeClr>
                </a:solidFill>
              </a:rPr>
              <a:t> EASA </a:t>
            </a:r>
            <a:r>
              <a:rPr lang="de-DE" sz="2000" dirty="0" err="1" smtClean="0">
                <a:solidFill>
                  <a:schemeClr val="bg1">
                    <a:lumMod val="75000"/>
                  </a:schemeClr>
                </a:solidFill>
              </a:rPr>
              <a:t>now</a:t>
            </a:r>
            <a:endParaRPr lang="de-DE" sz="2000" dirty="0" smtClean="0">
              <a:solidFill>
                <a:schemeClr val="bg1">
                  <a:lumMod val="75000"/>
                </a:schemeClr>
              </a:solidFill>
            </a:endParaRPr>
          </a:p>
          <a:p>
            <a:pPr>
              <a:buClr>
                <a:srgbClr val="FF0000"/>
              </a:buClr>
            </a:pPr>
            <a:r>
              <a:rPr lang="de-DE" sz="2000" dirty="0" err="1" smtClean="0">
                <a:solidFill>
                  <a:schemeClr val="bg1">
                    <a:lumMod val="75000"/>
                  </a:schemeClr>
                </a:solidFill>
              </a:rPr>
              <a:t>Conclusions</a:t>
            </a:r>
            <a:endParaRPr lang="de-DE" sz="2000" dirty="0" smtClean="0">
              <a:solidFill>
                <a:schemeClr val="bg1">
                  <a:lumMod val="75000"/>
                </a:schemeClr>
              </a:solidFill>
            </a:endParaRPr>
          </a:p>
        </p:txBody>
      </p:sp>
      <p:pic>
        <p:nvPicPr>
          <p:cNvPr id="20" name="Bild 19" descr="Bildschirmfoto 2013-09-02 um 20.30.56.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3278" y="2194369"/>
            <a:ext cx="4356454" cy="2596112"/>
          </a:xfrm>
          <a:prstGeom prst="rect">
            <a:avLst/>
          </a:prstGeom>
        </p:spPr>
      </p:pic>
    </p:spTree>
    <p:extLst>
      <p:ext uri="{BB962C8B-B14F-4D97-AF65-F5344CB8AC3E}">
        <p14:creationId xmlns:p14="http://schemas.microsoft.com/office/powerpoint/2010/main" val="137326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671040" y="714844"/>
            <a:ext cx="7804800" cy="379143"/>
          </a:xfrm>
          <a:prstGeom prst="rect">
            <a:avLst/>
          </a:prstGeom>
          <a:noFill/>
          <a:ln w="9525">
            <a:noFill/>
            <a:miter lim="800000"/>
            <a:headEnd/>
            <a:tailEnd/>
          </a:ln>
        </p:spPr>
        <p:txBody>
          <a:bodyPr lIns="0" tIns="0" rIns="0" bIns="0" anchor="ctr">
            <a:spAutoFit/>
          </a:bodyPr>
          <a:lstStyle/>
          <a:p>
            <a:pPr algn="ctr">
              <a:lnSpc>
                <a:spcPct val="97000"/>
              </a:lnSpc>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500" b="1">
                <a:solidFill>
                  <a:srgbClr val="FFFFFF"/>
                </a:solidFill>
                <a:latin typeface="Arial" charset="0"/>
              </a:rPr>
              <a:t>Study Overview</a:t>
            </a:r>
            <a:endParaRPr lang="en-GB" sz="2500" b="1" dirty="0">
              <a:solidFill>
                <a:srgbClr val="FFFFFF"/>
              </a:solidFill>
              <a:latin typeface="Arial" charset="0"/>
            </a:endParaRPr>
          </a:p>
        </p:txBody>
      </p:sp>
      <p:sp>
        <p:nvSpPr>
          <p:cNvPr id="4098" name="Rectangle 2"/>
          <p:cNvSpPr>
            <a:spLocks noGrp="1" noChangeArrowheads="1"/>
          </p:cNvSpPr>
          <p:nvPr>
            <p:ph type="body"/>
          </p:nvPr>
        </p:nvSpPr>
        <p:spPr>
          <a:xfrm>
            <a:off x="671039" y="1649314"/>
            <a:ext cx="7693587" cy="3456104"/>
          </a:xfrm>
          <a:ln/>
        </p:spPr>
        <p:txBody>
          <a:bodyPr anchor="t">
            <a:normAutofit lnSpcReduction="10000"/>
          </a:bodyPr>
          <a:lstStyle/>
          <a:p>
            <a:pPr marL="391686" indent="-293764" algn="l">
              <a:lnSpc>
                <a:spcPct val="92000"/>
              </a:lnSpc>
              <a:spcAft>
                <a:spcPts val="806"/>
              </a:spcAft>
              <a:buClr>
                <a:srgbClr val="FF6600"/>
              </a:buClr>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000" dirty="0">
                <a:latin typeface="Arial" charset="0"/>
              </a:rPr>
              <a:t>In this multicenter trial, the oral factor Xa inhibitor apixaban was compared with enoxaparin and warfarin for the treatment of acute venous thromboembolism</a:t>
            </a:r>
            <a:r>
              <a:rPr lang="en-GB" sz="2000" dirty="0" smtClean="0">
                <a:latin typeface="Arial" charset="0"/>
              </a:rPr>
              <a:t>.</a:t>
            </a:r>
          </a:p>
          <a:p>
            <a:pPr marL="97922" algn="l">
              <a:lnSpc>
                <a:spcPct val="92000"/>
              </a:lnSpc>
              <a:spcAft>
                <a:spcPts val="806"/>
              </a:spcAft>
              <a:buClr>
                <a:srgbClr val="FF6600"/>
              </a:buClr>
              <a:buSzPct val="100000"/>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2000" dirty="0">
              <a:latin typeface="Arial" charset="0"/>
            </a:endParaRPr>
          </a:p>
          <a:p>
            <a:pPr marL="391686" indent="-293764" algn="l">
              <a:lnSpc>
                <a:spcPct val="92000"/>
              </a:lnSpc>
              <a:spcAft>
                <a:spcPts val="806"/>
              </a:spcAft>
              <a:buClr>
                <a:srgbClr val="FF6600"/>
              </a:buClr>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000" dirty="0">
                <a:latin typeface="Arial" charset="0"/>
              </a:rPr>
              <a:t>Apixaban was noninferior to enoxaparin and warfarin with respect to efficacy and superior with respect to safety</a:t>
            </a:r>
            <a:r>
              <a:rPr lang="en-GB" sz="2000" dirty="0" smtClean="0">
                <a:latin typeface="Arial" charset="0"/>
              </a:rPr>
              <a:t>.</a:t>
            </a:r>
          </a:p>
          <a:p>
            <a:pPr marL="391686" indent="-293764" algn="l">
              <a:lnSpc>
                <a:spcPct val="92000"/>
              </a:lnSpc>
              <a:spcAft>
                <a:spcPts val="806"/>
              </a:spcAft>
              <a:buClr>
                <a:srgbClr val="FF6600"/>
              </a:buClr>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2000" dirty="0">
              <a:latin typeface="Arial" charset="0"/>
            </a:endParaRPr>
          </a:p>
          <a:p>
            <a:pPr marL="391686" indent="-293764" algn="l">
              <a:lnSpc>
                <a:spcPct val="92000"/>
              </a:lnSpc>
              <a:spcAft>
                <a:spcPts val="806"/>
              </a:spcAft>
              <a:buClr>
                <a:srgbClr val="FF6600"/>
              </a:buClr>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000" dirty="0">
                <a:latin typeface="Arial" charset="0"/>
              </a:rPr>
              <a:t>A fixed-dose regimen of </a:t>
            </a:r>
            <a:r>
              <a:rPr lang="en-GB" sz="2000" dirty="0" err="1">
                <a:latin typeface="Arial" charset="0"/>
              </a:rPr>
              <a:t>apixaban</a:t>
            </a:r>
            <a:r>
              <a:rPr lang="en-GB" sz="2000" dirty="0">
                <a:latin typeface="Arial" charset="0"/>
              </a:rPr>
              <a:t> alone was </a:t>
            </a:r>
            <a:r>
              <a:rPr lang="en-GB" sz="2000" dirty="0" err="1">
                <a:latin typeface="Arial" charset="0"/>
              </a:rPr>
              <a:t>noninferior</a:t>
            </a:r>
            <a:r>
              <a:rPr lang="en-GB" sz="2000" dirty="0">
                <a:latin typeface="Arial" charset="0"/>
              </a:rPr>
              <a:t> to conventional therapy for the treatment of acute venous thromboembolism and was associated with significantly less </a:t>
            </a:r>
            <a:r>
              <a:rPr lang="en-GB" sz="2000" dirty="0" smtClean="0">
                <a:latin typeface="Arial" charset="0"/>
              </a:rPr>
              <a:t>bleeding</a:t>
            </a:r>
            <a:r>
              <a:rPr lang="en-GB" sz="2000" dirty="0">
                <a:latin typeface="Arial" charset="0"/>
              </a:rPr>
              <a:t>.</a:t>
            </a:r>
          </a:p>
        </p:txBody>
      </p:sp>
      <p:pic>
        <p:nvPicPr>
          <p:cNvPr id="4099" name="Picture 3"/>
          <p:cNvPicPr>
            <a:picLocks noChangeAspect="1" noChangeArrowheads="1"/>
          </p:cNvPicPr>
          <p:nvPr/>
        </p:nvPicPr>
        <p:blipFill>
          <a:blip r:embed="rId3" cstate="print"/>
          <a:srcRect/>
          <a:stretch>
            <a:fillRect/>
          </a:stretch>
        </p:blipFill>
        <p:spPr bwMode="auto">
          <a:xfrm>
            <a:off x="6311521" y="6270418"/>
            <a:ext cx="2566080" cy="432045"/>
          </a:xfrm>
          <a:prstGeom prst="rect">
            <a:avLst/>
          </a:prstGeom>
          <a:noFill/>
        </p:spPr>
      </p:pic>
    </p:spTree>
    <p:extLst>
      <p:ext uri="{BB962C8B-B14F-4D97-AF65-F5344CB8AC3E}">
        <p14:creationId xmlns:p14="http://schemas.microsoft.com/office/powerpoint/2010/main" val="3126114666"/>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sp>
        <p:nvSpPr>
          <p:cNvPr id="8" name="Inhaltsplatzhalter 7"/>
          <p:cNvSpPr>
            <a:spLocks noGrp="1"/>
          </p:cNvSpPr>
          <p:nvPr>
            <p:ph idx="1"/>
          </p:nvPr>
        </p:nvSpPr>
        <p:spPr>
          <a:xfrm>
            <a:off x="379676" y="858911"/>
            <a:ext cx="8543383" cy="5439272"/>
          </a:xfrm>
        </p:spPr>
        <p:txBody>
          <a:bodyPr>
            <a:noAutofit/>
          </a:bodyPr>
          <a:lstStyle/>
          <a:p>
            <a:pPr>
              <a:buClr>
                <a:srgbClr val="FF0000"/>
              </a:buClr>
            </a:pPr>
            <a:r>
              <a:rPr lang="de-CH" sz="1800" dirty="0" smtClean="0"/>
              <a:t>The </a:t>
            </a:r>
            <a:r>
              <a:rPr lang="de-CH" sz="1800" dirty="0" err="1" smtClean="0"/>
              <a:t>use</a:t>
            </a:r>
            <a:r>
              <a:rPr lang="de-CH" sz="1800" dirty="0" smtClean="0"/>
              <a:t> </a:t>
            </a:r>
            <a:r>
              <a:rPr lang="de-CH" sz="1800" dirty="0" err="1" smtClean="0"/>
              <a:t>of</a:t>
            </a:r>
            <a:r>
              <a:rPr lang="de-CH" sz="1800" dirty="0" smtClean="0"/>
              <a:t> </a:t>
            </a:r>
            <a:r>
              <a:rPr lang="de-DE" sz="1800" dirty="0" smtClean="0"/>
              <a:t>NOAC </a:t>
            </a:r>
            <a:r>
              <a:rPr lang="de-CH" sz="1800" dirty="0" smtClean="0"/>
              <a:t>in </a:t>
            </a:r>
            <a:r>
              <a:rPr lang="de-CH" sz="1800" dirty="0" err="1" smtClean="0"/>
              <a:t>atrial</a:t>
            </a:r>
            <a:r>
              <a:rPr lang="de-CH" sz="1800" dirty="0" smtClean="0"/>
              <a:t> </a:t>
            </a:r>
            <a:r>
              <a:rPr lang="de-CH" sz="1800" dirty="0" err="1" smtClean="0"/>
              <a:t>fibrillation</a:t>
            </a:r>
            <a:r>
              <a:rPr lang="de-CH" sz="1800" dirty="0" smtClean="0"/>
              <a:t> </a:t>
            </a:r>
            <a:r>
              <a:rPr lang="de-CH" sz="1800" dirty="0" err="1" smtClean="0"/>
              <a:t>is</a:t>
            </a:r>
            <a:r>
              <a:rPr lang="de-CH" sz="1800" dirty="0" smtClean="0"/>
              <a:t> </a:t>
            </a:r>
            <a:r>
              <a:rPr lang="de-CH" sz="1800" dirty="0" err="1" smtClean="0"/>
              <a:t>well</a:t>
            </a:r>
            <a:r>
              <a:rPr lang="de-CH" sz="1800" dirty="0" smtClean="0"/>
              <a:t> </a:t>
            </a:r>
            <a:r>
              <a:rPr lang="de-CH" sz="1800" dirty="0" err="1" smtClean="0"/>
              <a:t>established</a:t>
            </a:r>
            <a:r>
              <a:rPr lang="de-CH" sz="1800" dirty="0" smtClean="0"/>
              <a:t>.</a:t>
            </a:r>
          </a:p>
          <a:p>
            <a:pPr>
              <a:buClr>
                <a:srgbClr val="FF0000"/>
              </a:buClr>
            </a:pPr>
            <a:endParaRPr lang="de-DE" sz="1800" dirty="0" smtClean="0"/>
          </a:p>
          <a:p>
            <a:pPr>
              <a:buClr>
                <a:srgbClr val="FF0000"/>
              </a:buClr>
            </a:pPr>
            <a:r>
              <a:rPr lang="de-CH" sz="1800" dirty="0"/>
              <a:t>In </a:t>
            </a:r>
            <a:r>
              <a:rPr lang="de-CH" sz="1800" dirty="0" err="1"/>
              <a:t>the</a:t>
            </a:r>
            <a:r>
              <a:rPr lang="de-CH" sz="1800" dirty="0"/>
              <a:t> USA, </a:t>
            </a:r>
            <a:r>
              <a:rPr lang="de-CH" sz="1800" dirty="0" err="1"/>
              <a:t>Dabigatran</a:t>
            </a:r>
            <a:r>
              <a:rPr lang="de-CH" sz="1800" dirty="0"/>
              <a:t> </a:t>
            </a:r>
            <a:r>
              <a:rPr lang="de-CH" sz="1800" dirty="0" err="1"/>
              <a:t>is</a:t>
            </a:r>
            <a:r>
              <a:rPr lang="de-CH" sz="1800" dirty="0"/>
              <a:t> on </a:t>
            </a:r>
            <a:r>
              <a:rPr lang="de-CH" sz="1800" dirty="0" err="1"/>
              <a:t>the</a:t>
            </a:r>
            <a:r>
              <a:rPr lang="de-CH" sz="1800" dirty="0"/>
              <a:t> </a:t>
            </a:r>
            <a:r>
              <a:rPr lang="de-CH" sz="1800" dirty="0" err="1"/>
              <a:t>market</a:t>
            </a:r>
            <a:r>
              <a:rPr lang="de-CH" sz="1800" dirty="0"/>
              <a:t> </a:t>
            </a:r>
            <a:r>
              <a:rPr lang="de-CH" sz="1800" dirty="0" err="1"/>
              <a:t>since</a:t>
            </a:r>
            <a:r>
              <a:rPr lang="de-CH" sz="1800" dirty="0"/>
              <a:t> </a:t>
            </a:r>
            <a:r>
              <a:rPr lang="de-CH" sz="1800" dirty="0" err="1"/>
              <a:t>October</a:t>
            </a:r>
            <a:r>
              <a:rPr lang="de-CH" sz="1800" dirty="0"/>
              <a:t> 2010</a:t>
            </a:r>
            <a:r>
              <a:rPr lang="de-CH" sz="1800" dirty="0" smtClean="0"/>
              <a:t>.</a:t>
            </a:r>
          </a:p>
          <a:p>
            <a:pPr>
              <a:buClr>
                <a:srgbClr val="FF0000"/>
              </a:buClr>
            </a:pPr>
            <a:endParaRPr lang="de-CH" sz="1800" dirty="0" smtClean="0"/>
          </a:p>
          <a:p>
            <a:pPr>
              <a:buClr>
                <a:srgbClr val="FF0000"/>
              </a:buClr>
            </a:pPr>
            <a:r>
              <a:rPr lang="de-CH" sz="1800" dirty="0" smtClean="0"/>
              <a:t>In </a:t>
            </a:r>
            <a:r>
              <a:rPr lang="de-CH" sz="1800" dirty="0"/>
              <a:t>a meta-analysis </a:t>
            </a:r>
            <a:r>
              <a:rPr lang="de-CH" sz="1800" dirty="0" err="1"/>
              <a:t>including</a:t>
            </a:r>
            <a:r>
              <a:rPr lang="de-CH" sz="1800" dirty="0"/>
              <a:t> </a:t>
            </a:r>
            <a:r>
              <a:rPr lang="de-CH" sz="1800" dirty="0" err="1"/>
              <a:t>twelve</a:t>
            </a:r>
            <a:r>
              <a:rPr lang="de-CH" sz="1800" dirty="0"/>
              <a:t> </a:t>
            </a:r>
            <a:r>
              <a:rPr lang="de-CH" sz="1800" dirty="0" err="1"/>
              <a:t>randomized</a:t>
            </a:r>
            <a:r>
              <a:rPr lang="de-CH" sz="1800" dirty="0"/>
              <a:t> </a:t>
            </a:r>
            <a:r>
              <a:rPr lang="de-CH" sz="1800" dirty="0" err="1"/>
              <a:t>trials</a:t>
            </a:r>
            <a:r>
              <a:rPr lang="de-CH" sz="1800" dirty="0"/>
              <a:t> </a:t>
            </a:r>
            <a:r>
              <a:rPr lang="de-CH" sz="1800" dirty="0" err="1"/>
              <a:t>comparing</a:t>
            </a:r>
            <a:r>
              <a:rPr lang="de-CH" sz="1800" dirty="0"/>
              <a:t> NOAC </a:t>
            </a:r>
            <a:r>
              <a:rPr lang="de-CH" sz="1800" dirty="0" err="1"/>
              <a:t>with</a:t>
            </a:r>
            <a:r>
              <a:rPr lang="de-CH" sz="1800" dirty="0"/>
              <a:t> </a:t>
            </a:r>
            <a:r>
              <a:rPr lang="de-CH" sz="1800" dirty="0" err="1"/>
              <a:t>warfarin</a:t>
            </a:r>
            <a:r>
              <a:rPr lang="de-CH" sz="1800" dirty="0"/>
              <a:t> in </a:t>
            </a:r>
            <a:r>
              <a:rPr lang="de-CH" sz="1800" dirty="0" err="1"/>
              <a:t>patients</a:t>
            </a:r>
            <a:r>
              <a:rPr lang="de-CH" sz="1800" dirty="0"/>
              <a:t> </a:t>
            </a:r>
            <a:r>
              <a:rPr lang="de-CH" sz="1800" dirty="0" err="1"/>
              <a:t>with</a:t>
            </a:r>
            <a:r>
              <a:rPr lang="de-CH" sz="1800" dirty="0"/>
              <a:t> </a:t>
            </a:r>
            <a:r>
              <a:rPr lang="de-CH" sz="1800" dirty="0" err="1"/>
              <a:t>atrial</a:t>
            </a:r>
            <a:r>
              <a:rPr lang="de-CH" sz="1800" dirty="0"/>
              <a:t> </a:t>
            </a:r>
            <a:r>
              <a:rPr lang="de-CH" sz="1800" dirty="0" err="1"/>
              <a:t>fibrillation</a:t>
            </a:r>
            <a:r>
              <a:rPr lang="de-CH" sz="1800" dirty="0"/>
              <a:t>, </a:t>
            </a:r>
            <a:r>
              <a:rPr lang="de-CH" sz="1800" dirty="0" err="1"/>
              <a:t>there</a:t>
            </a:r>
            <a:r>
              <a:rPr lang="de-CH" sz="1800" dirty="0"/>
              <a:t> was a </a:t>
            </a:r>
            <a:r>
              <a:rPr lang="de-CH" sz="1800" dirty="0" err="1"/>
              <a:t>statistically</a:t>
            </a:r>
            <a:r>
              <a:rPr lang="de-CH" sz="1800" dirty="0"/>
              <a:t> signifikant relative </a:t>
            </a:r>
            <a:r>
              <a:rPr lang="de-CH" sz="1800" dirty="0" err="1"/>
              <a:t>risk</a:t>
            </a:r>
            <a:r>
              <a:rPr lang="de-CH" sz="1800" dirty="0"/>
              <a:t> </a:t>
            </a:r>
            <a:r>
              <a:rPr lang="de-CH" sz="1800" dirty="0" err="1"/>
              <a:t>reduction</a:t>
            </a:r>
            <a:r>
              <a:rPr lang="de-CH" sz="1800" dirty="0"/>
              <a:t> </a:t>
            </a:r>
            <a:r>
              <a:rPr lang="de-CH" sz="1800" dirty="0" err="1"/>
              <a:t>of</a:t>
            </a:r>
            <a:r>
              <a:rPr lang="de-CH" sz="1800" dirty="0"/>
              <a:t> </a:t>
            </a:r>
            <a:r>
              <a:rPr lang="de-CH" sz="1800" dirty="0" smtClean="0"/>
              <a:t>11% in </a:t>
            </a:r>
            <a:r>
              <a:rPr lang="de-CH" sz="1800" dirty="0" err="1"/>
              <a:t>the</a:t>
            </a:r>
            <a:r>
              <a:rPr lang="de-CH" sz="1800" dirty="0"/>
              <a:t> </a:t>
            </a:r>
            <a:r>
              <a:rPr lang="de-CH" sz="1800" dirty="0" err="1"/>
              <a:t>incidence</a:t>
            </a:r>
            <a:r>
              <a:rPr lang="de-CH" sz="1800" dirty="0"/>
              <a:t> </a:t>
            </a:r>
            <a:r>
              <a:rPr lang="de-CH" sz="1800" dirty="0" err="1"/>
              <a:t>of</a:t>
            </a:r>
            <a:r>
              <a:rPr lang="de-CH" sz="1800" dirty="0"/>
              <a:t> total </a:t>
            </a:r>
            <a:r>
              <a:rPr lang="de-CH" sz="1800" dirty="0" err="1"/>
              <a:t>mortality</a:t>
            </a:r>
            <a:r>
              <a:rPr lang="de-CH" sz="1800" dirty="0"/>
              <a:t> </a:t>
            </a:r>
            <a:r>
              <a:rPr lang="de-CH" sz="1800" dirty="0" err="1"/>
              <a:t>and</a:t>
            </a:r>
            <a:r>
              <a:rPr lang="de-CH" sz="1800" dirty="0"/>
              <a:t> </a:t>
            </a:r>
            <a:r>
              <a:rPr lang="de-CH" sz="1800" dirty="0" err="1"/>
              <a:t>cardiovascular</a:t>
            </a:r>
            <a:r>
              <a:rPr lang="de-CH" sz="1800" dirty="0"/>
              <a:t> </a:t>
            </a:r>
            <a:r>
              <a:rPr lang="de-CH" sz="1800" dirty="0" err="1" smtClean="0"/>
              <a:t>mortality</a:t>
            </a:r>
            <a:r>
              <a:rPr lang="de-CH" sz="1800" dirty="0" smtClean="0"/>
              <a:t>. </a:t>
            </a:r>
            <a:r>
              <a:rPr lang="en-US" sz="1800" dirty="0" smtClean="0"/>
              <a:t>The </a:t>
            </a:r>
            <a:r>
              <a:rPr lang="en-US" sz="1800" dirty="0"/>
              <a:t>observed advantage of the newer drugs was consistent for all outcomes, including stroke, systemic embolism and major bleeding. The conclusion of that meta-analysis was: "Taken together, our results suggest that the use of the NOAC not only provide practical advantages over the VKA’s (vitamin K antagonists), but it is also associated with an overall clinical benefit, suggesting their cost-effectiveness”</a:t>
            </a:r>
            <a:r>
              <a:rPr lang="en-US" sz="1800" dirty="0" smtClean="0"/>
              <a:t>.</a:t>
            </a:r>
          </a:p>
          <a:p>
            <a:pPr>
              <a:buClr>
                <a:srgbClr val="FF0000"/>
              </a:buClr>
            </a:pPr>
            <a:endParaRPr lang="en-US" sz="1800" dirty="0"/>
          </a:p>
          <a:p>
            <a:pPr>
              <a:buClr>
                <a:srgbClr val="FF0000"/>
              </a:buClr>
            </a:pPr>
            <a:r>
              <a:rPr lang="de-CH" sz="1800" dirty="0"/>
              <a:t>NOAC </a:t>
            </a:r>
            <a:r>
              <a:rPr lang="de-CH" sz="1800" dirty="0" err="1"/>
              <a:t>are</a:t>
            </a:r>
            <a:r>
              <a:rPr lang="de-CH" sz="1800" dirty="0"/>
              <a:t> </a:t>
            </a:r>
            <a:r>
              <a:rPr lang="de-CH" sz="1800" dirty="0" err="1"/>
              <a:t>included</a:t>
            </a:r>
            <a:r>
              <a:rPr lang="de-CH" sz="1800" dirty="0"/>
              <a:t> in </a:t>
            </a:r>
            <a:r>
              <a:rPr lang="de-CH" sz="1800" dirty="0" err="1"/>
              <a:t>the</a:t>
            </a:r>
            <a:r>
              <a:rPr lang="de-CH" sz="1800" dirty="0"/>
              <a:t> 2012 </a:t>
            </a:r>
            <a:r>
              <a:rPr lang="de-CH" sz="1800" dirty="0" err="1"/>
              <a:t>guidelines</a:t>
            </a:r>
            <a:r>
              <a:rPr lang="de-CH" sz="1800" dirty="0"/>
              <a:t> </a:t>
            </a:r>
            <a:r>
              <a:rPr lang="de-CH" sz="1800" dirty="0" err="1"/>
              <a:t>of</a:t>
            </a:r>
            <a:r>
              <a:rPr lang="de-CH" sz="1800" dirty="0"/>
              <a:t> </a:t>
            </a:r>
            <a:r>
              <a:rPr lang="de-CH" sz="1800" dirty="0" err="1"/>
              <a:t>the</a:t>
            </a:r>
            <a:r>
              <a:rPr lang="de-CH" sz="1800" dirty="0"/>
              <a:t> European Society </a:t>
            </a:r>
            <a:r>
              <a:rPr lang="de-CH" sz="1800" dirty="0" err="1"/>
              <a:t>of</a:t>
            </a:r>
            <a:r>
              <a:rPr lang="de-CH" sz="1800" dirty="0"/>
              <a:t> </a:t>
            </a:r>
            <a:r>
              <a:rPr lang="de-CH" sz="1800" dirty="0" err="1"/>
              <a:t>Cardiology</a:t>
            </a:r>
            <a:r>
              <a:rPr lang="de-CH" sz="1800" dirty="0"/>
              <a:t> (ESC) </a:t>
            </a:r>
            <a:r>
              <a:rPr lang="de-CH" sz="1800" dirty="0" err="1"/>
              <a:t>concerning</a:t>
            </a:r>
            <a:r>
              <a:rPr lang="de-CH" sz="1800" dirty="0"/>
              <a:t> </a:t>
            </a:r>
            <a:r>
              <a:rPr lang="de-CH" sz="1800" dirty="0" err="1"/>
              <a:t>atrial</a:t>
            </a:r>
            <a:r>
              <a:rPr lang="de-CH" sz="1800" dirty="0"/>
              <a:t> </a:t>
            </a:r>
            <a:r>
              <a:rPr lang="de-CH" sz="1800" dirty="0" err="1"/>
              <a:t>fibrillation</a:t>
            </a:r>
            <a:r>
              <a:rPr lang="de-CH" sz="1800" dirty="0"/>
              <a:t>. In </a:t>
            </a:r>
            <a:r>
              <a:rPr lang="de-CH" sz="1800" dirty="0" err="1"/>
              <a:t>these</a:t>
            </a:r>
            <a:r>
              <a:rPr lang="de-CH" sz="1800" dirty="0"/>
              <a:t> ESC-</a:t>
            </a:r>
            <a:r>
              <a:rPr lang="de-CH" sz="1800" dirty="0" err="1"/>
              <a:t>guidelines</a:t>
            </a:r>
            <a:r>
              <a:rPr lang="de-CH" sz="1800" dirty="0"/>
              <a:t>, </a:t>
            </a:r>
            <a:r>
              <a:rPr lang="de-CH" sz="1800" dirty="0" err="1"/>
              <a:t>the</a:t>
            </a:r>
            <a:r>
              <a:rPr lang="de-CH" sz="1800" dirty="0"/>
              <a:t> </a:t>
            </a:r>
            <a:r>
              <a:rPr lang="de-CH" sz="1800" dirty="0" err="1"/>
              <a:t>level</a:t>
            </a:r>
            <a:r>
              <a:rPr lang="de-CH" sz="1800" dirty="0"/>
              <a:t> </a:t>
            </a:r>
            <a:r>
              <a:rPr lang="de-CH" sz="1800" dirty="0" err="1"/>
              <a:t>of</a:t>
            </a:r>
            <a:r>
              <a:rPr lang="de-CH" sz="1800" dirty="0"/>
              <a:t> </a:t>
            </a:r>
            <a:r>
              <a:rPr lang="de-CH" sz="1800" dirty="0" err="1"/>
              <a:t>indication</a:t>
            </a:r>
            <a:r>
              <a:rPr lang="de-CH" sz="1800" dirty="0"/>
              <a:t> </a:t>
            </a:r>
            <a:r>
              <a:rPr lang="de-CH" sz="1800" dirty="0" err="1"/>
              <a:t>for</a:t>
            </a:r>
            <a:r>
              <a:rPr lang="de-CH" sz="1800" dirty="0"/>
              <a:t> </a:t>
            </a:r>
            <a:r>
              <a:rPr lang="de-CH" sz="1800" dirty="0" err="1"/>
              <a:t>the</a:t>
            </a:r>
            <a:r>
              <a:rPr lang="de-CH" sz="1800" dirty="0"/>
              <a:t> </a:t>
            </a:r>
            <a:r>
              <a:rPr lang="de-CH" sz="1800" dirty="0" err="1"/>
              <a:t>use</a:t>
            </a:r>
            <a:r>
              <a:rPr lang="de-CH" sz="1800" dirty="0"/>
              <a:t> </a:t>
            </a:r>
            <a:r>
              <a:rPr lang="de-CH" sz="1800" dirty="0" err="1"/>
              <a:t>of</a:t>
            </a:r>
            <a:r>
              <a:rPr lang="de-CH" sz="1800" dirty="0"/>
              <a:t> </a:t>
            </a:r>
            <a:r>
              <a:rPr lang="de-DE" sz="1800" dirty="0"/>
              <a:t>NOAC</a:t>
            </a:r>
            <a:r>
              <a:rPr lang="de-CH" sz="1800" dirty="0"/>
              <a:t> </a:t>
            </a:r>
            <a:r>
              <a:rPr lang="de-CH" sz="1800" dirty="0" err="1"/>
              <a:t>is</a:t>
            </a:r>
            <a:r>
              <a:rPr lang="de-CH" sz="1800" dirty="0"/>
              <a:t> </a:t>
            </a:r>
            <a:r>
              <a:rPr lang="de-CH" sz="1800" dirty="0" err="1"/>
              <a:t>defined</a:t>
            </a:r>
            <a:r>
              <a:rPr lang="de-CH" sz="1800" dirty="0"/>
              <a:t> </a:t>
            </a:r>
            <a:r>
              <a:rPr lang="de-CH" sz="1800" dirty="0" err="1"/>
              <a:t>for</a:t>
            </a:r>
            <a:r>
              <a:rPr lang="de-CH" sz="1800" dirty="0"/>
              <a:t> </a:t>
            </a:r>
            <a:r>
              <a:rPr lang="de-CH" sz="1800" dirty="0" err="1"/>
              <a:t>the</a:t>
            </a:r>
            <a:r>
              <a:rPr lang="de-CH" sz="1800" dirty="0"/>
              <a:t> </a:t>
            </a:r>
            <a:r>
              <a:rPr lang="de-CH" sz="1800" dirty="0" err="1"/>
              <a:t>various</a:t>
            </a:r>
            <a:r>
              <a:rPr lang="de-CH" sz="1800" dirty="0"/>
              <a:t> </a:t>
            </a:r>
            <a:r>
              <a:rPr lang="de-CH" sz="1800" dirty="0" err="1"/>
              <a:t>situations</a:t>
            </a:r>
            <a:r>
              <a:rPr lang="de-CH" sz="1800" dirty="0"/>
              <a:t> </a:t>
            </a:r>
            <a:r>
              <a:rPr lang="de-CH" sz="1800" dirty="0" err="1"/>
              <a:t>where</a:t>
            </a:r>
            <a:r>
              <a:rPr lang="de-CH" sz="1800" dirty="0"/>
              <a:t> </a:t>
            </a:r>
            <a:r>
              <a:rPr lang="de-CH" sz="1800" dirty="0" err="1"/>
              <a:t>anticoagulation</a:t>
            </a:r>
            <a:r>
              <a:rPr lang="de-CH" sz="1800" dirty="0"/>
              <a:t> </a:t>
            </a:r>
            <a:r>
              <a:rPr lang="de-CH" sz="1800" dirty="0" err="1"/>
              <a:t>is</a:t>
            </a:r>
            <a:r>
              <a:rPr lang="de-CH" sz="1800" dirty="0"/>
              <a:t> </a:t>
            </a:r>
            <a:r>
              <a:rPr lang="de-CH" sz="1800" dirty="0" err="1"/>
              <a:t>demanded</a:t>
            </a:r>
            <a:r>
              <a:rPr lang="de-CH" sz="1800" dirty="0"/>
              <a:t>; in </a:t>
            </a:r>
            <a:r>
              <a:rPr lang="de-CH" sz="1800" dirty="0" err="1"/>
              <a:t>certain</a:t>
            </a:r>
            <a:r>
              <a:rPr lang="de-CH" sz="1800" dirty="0"/>
              <a:t> </a:t>
            </a:r>
            <a:r>
              <a:rPr lang="de-CH" sz="1800" dirty="0" err="1"/>
              <a:t>settings</a:t>
            </a:r>
            <a:r>
              <a:rPr lang="de-CH" sz="1800" dirty="0"/>
              <a:t>, </a:t>
            </a:r>
            <a:r>
              <a:rPr lang="de-CH" sz="1800" dirty="0" err="1"/>
              <a:t>the</a:t>
            </a:r>
            <a:r>
              <a:rPr lang="de-CH" sz="1800" dirty="0"/>
              <a:t> NOAC </a:t>
            </a:r>
            <a:r>
              <a:rPr lang="de-CH" sz="1800" dirty="0" err="1"/>
              <a:t>are</a:t>
            </a:r>
            <a:r>
              <a:rPr lang="de-CH" sz="1800" dirty="0"/>
              <a:t> </a:t>
            </a:r>
            <a:r>
              <a:rPr lang="de-CH" sz="1800" dirty="0" err="1"/>
              <a:t>preferred</a:t>
            </a:r>
            <a:r>
              <a:rPr lang="de-CH" sz="1800" dirty="0"/>
              <a:t> </a:t>
            </a:r>
            <a:r>
              <a:rPr lang="de-CH" sz="1800" dirty="0" err="1"/>
              <a:t>to</a:t>
            </a:r>
            <a:r>
              <a:rPr lang="de-CH" sz="1800" dirty="0"/>
              <a:t> </a:t>
            </a:r>
            <a:r>
              <a:rPr lang="de-CH" sz="1800" dirty="0" err="1"/>
              <a:t>the</a:t>
            </a:r>
            <a:r>
              <a:rPr lang="de-CH" sz="1800" dirty="0"/>
              <a:t> </a:t>
            </a:r>
            <a:r>
              <a:rPr lang="de-CH" sz="1800" dirty="0" err="1"/>
              <a:t>vitamine</a:t>
            </a:r>
            <a:r>
              <a:rPr lang="de-CH" sz="1800" dirty="0"/>
              <a:t> K </a:t>
            </a:r>
            <a:r>
              <a:rPr lang="de-CH" sz="1800" dirty="0" err="1" smtClean="0"/>
              <a:t>antagonist</a:t>
            </a:r>
            <a:r>
              <a:rPr lang="de-CH" sz="1800" dirty="0" smtClean="0"/>
              <a:t>.</a:t>
            </a:r>
            <a:endParaRPr lang="de-CH" sz="1800" dirty="0"/>
          </a:p>
        </p:txBody>
      </p:sp>
      <p:sp>
        <p:nvSpPr>
          <p:cNvPr id="10" name="Rectangle 3"/>
          <p:cNvSpPr>
            <a:spLocks noChangeArrowheads="1"/>
          </p:cNvSpPr>
          <p:nvPr/>
        </p:nvSpPr>
        <p:spPr bwMode="auto">
          <a:xfrm>
            <a:off x="3657601" y="246743"/>
            <a:ext cx="5486399" cy="355600"/>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endParaRPr lang="es-ES_tradnl" b="1" dirty="0" smtClean="0">
              <a:solidFill>
                <a:schemeClr val="tx2"/>
              </a:solidFill>
              <a:latin typeface="Arial" charset="0"/>
              <a:cs typeface="+mn-cs"/>
            </a:endParaRPr>
          </a:p>
          <a:p>
            <a:pPr algn="ctr" eaLnBrk="1" hangingPunct="1">
              <a:defRPr/>
            </a:pPr>
            <a:endParaRPr lang="es-ES_tradnl" b="1" dirty="0">
              <a:solidFill>
                <a:schemeClr val="tx2"/>
              </a:solidFill>
              <a:latin typeface="Arial" charset="0"/>
            </a:endParaRPr>
          </a:p>
          <a:p>
            <a:pPr algn="ctr" eaLnBrk="1" hangingPunct="1">
              <a:defRPr/>
            </a:pPr>
            <a:r>
              <a:rPr lang="es-ES_tradnl" sz="2000" b="1" dirty="0" smtClean="0">
                <a:solidFill>
                  <a:schemeClr val="tx2"/>
                </a:solidFill>
                <a:latin typeface="Arial" charset="0"/>
              </a:rPr>
              <a:t>SCIENTIFIC BASIS</a:t>
            </a:r>
            <a:endParaRPr lang="es-ES_tradnl" sz="2000" b="1" dirty="0">
              <a:solidFill>
                <a:schemeClr val="tx2"/>
              </a:solidFill>
              <a:latin typeface="Arial" charset="0"/>
              <a:cs typeface="+mn-cs"/>
            </a:endParaRPr>
          </a:p>
        </p:txBody>
      </p:sp>
      <p:sp>
        <p:nvSpPr>
          <p:cNvPr id="6" name="Textfeld 5"/>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pic>
        <p:nvPicPr>
          <p:cNvPr id="2" name="Bild 1" descr="Bildschirmfoto 2013-09-11 um 22.01.5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3939" y="721007"/>
            <a:ext cx="1860363" cy="1349676"/>
          </a:xfrm>
          <a:prstGeom prst="rect">
            <a:avLst/>
          </a:prstGeom>
        </p:spPr>
      </p:pic>
    </p:spTree>
    <p:extLst>
      <p:ext uri="{BB962C8B-B14F-4D97-AF65-F5344CB8AC3E}">
        <p14:creationId xmlns:p14="http://schemas.microsoft.com/office/powerpoint/2010/main" val="221347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sp>
        <p:nvSpPr>
          <p:cNvPr id="8" name="Inhaltsplatzhalter 7"/>
          <p:cNvSpPr>
            <a:spLocks noGrp="1"/>
          </p:cNvSpPr>
          <p:nvPr>
            <p:ph idx="1"/>
          </p:nvPr>
        </p:nvSpPr>
        <p:spPr>
          <a:xfrm>
            <a:off x="546774" y="1562088"/>
            <a:ext cx="6674381" cy="4387020"/>
          </a:xfrm>
        </p:spPr>
        <p:txBody>
          <a:bodyPr>
            <a:normAutofit lnSpcReduction="10000"/>
          </a:bodyPr>
          <a:lstStyle/>
          <a:p>
            <a:pPr>
              <a:buClr>
                <a:srgbClr val="FF0000"/>
              </a:buClr>
            </a:pPr>
            <a:r>
              <a:rPr lang="de-CH" sz="1800" dirty="0" err="1" smtClean="0"/>
              <a:t>Of</a:t>
            </a:r>
            <a:r>
              <a:rPr lang="de-CH" sz="1800" dirty="0" smtClean="0"/>
              <a:t> </a:t>
            </a:r>
            <a:r>
              <a:rPr lang="de-CH" sz="1800" dirty="0" err="1"/>
              <a:t>course</a:t>
            </a:r>
            <a:r>
              <a:rPr lang="de-CH" sz="1800" dirty="0"/>
              <a:t> </a:t>
            </a:r>
            <a:r>
              <a:rPr lang="de-CH" sz="1800" dirty="0" err="1"/>
              <a:t>there</a:t>
            </a:r>
            <a:r>
              <a:rPr lang="de-CH" sz="1800" dirty="0"/>
              <a:t> </a:t>
            </a:r>
            <a:r>
              <a:rPr lang="de-CH" sz="1800" dirty="0" err="1"/>
              <a:t>are</a:t>
            </a:r>
            <a:r>
              <a:rPr lang="de-CH" sz="1800" dirty="0"/>
              <a:t> </a:t>
            </a:r>
            <a:r>
              <a:rPr lang="de-CH" sz="1800" dirty="0" err="1"/>
              <a:t>several</a:t>
            </a:r>
            <a:r>
              <a:rPr lang="de-CH" sz="1800" dirty="0"/>
              <a:t> </a:t>
            </a:r>
            <a:r>
              <a:rPr lang="de-CH" sz="1800" dirty="0" err="1"/>
              <a:t>points</a:t>
            </a:r>
            <a:r>
              <a:rPr lang="de-CH" sz="1800" dirty="0"/>
              <a:t> </a:t>
            </a:r>
            <a:r>
              <a:rPr lang="de-CH" sz="1800" dirty="0" err="1"/>
              <a:t>to</a:t>
            </a:r>
            <a:r>
              <a:rPr lang="de-CH" sz="1800" dirty="0"/>
              <a:t> </a:t>
            </a:r>
            <a:r>
              <a:rPr lang="de-CH" sz="1800" dirty="0" err="1"/>
              <a:t>be</a:t>
            </a:r>
            <a:r>
              <a:rPr lang="de-CH" sz="1800" dirty="0"/>
              <a:t> </a:t>
            </a:r>
            <a:r>
              <a:rPr lang="de-CH" sz="1800" dirty="0" err="1"/>
              <a:t>considered</a:t>
            </a:r>
            <a:r>
              <a:rPr lang="de-CH" sz="1800" dirty="0"/>
              <a:t> </a:t>
            </a:r>
            <a:r>
              <a:rPr lang="de-CH" sz="1800" dirty="0" err="1"/>
              <a:t>when</a:t>
            </a:r>
            <a:r>
              <a:rPr lang="de-CH" sz="1800" dirty="0"/>
              <a:t> </a:t>
            </a:r>
            <a:r>
              <a:rPr lang="de-CH" sz="1800" dirty="0" err="1"/>
              <a:t>using</a:t>
            </a:r>
            <a:r>
              <a:rPr lang="de-CH" sz="1800" dirty="0"/>
              <a:t> </a:t>
            </a:r>
            <a:r>
              <a:rPr lang="de-DE" sz="1800" dirty="0" smtClean="0"/>
              <a:t>NOAC</a:t>
            </a:r>
            <a:r>
              <a:rPr lang="de-CH" sz="1800" dirty="0" smtClean="0"/>
              <a:t>.</a:t>
            </a:r>
          </a:p>
          <a:p>
            <a:pPr>
              <a:buClr>
                <a:srgbClr val="FF0000"/>
              </a:buClr>
            </a:pPr>
            <a:endParaRPr lang="de-CH" sz="1800" dirty="0"/>
          </a:p>
          <a:p>
            <a:pPr>
              <a:buClr>
                <a:srgbClr val="FF0000"/>
              </a:buClr>
            </a:pPr>
            <a:r>
              <a:rPr lang="de-CH" sz="1800" dirty="0" err="1" smtClean="0"/>
              <a:t>There</a:t>
            </a:r>
            <a:r>
              <a:rPr lang="de-CH" sz="1800" dirty="0" smtClean="0"/>
              <a:t> </a:t>
            </a:r>
            <a:r>
              <a:rPr lang="de-CH" sz="1800" dirty="0" err="1"/>
              <a:t>might</a:t>
            </a:r>
            <a:r>
              <a:rPr lang="de-CH" sz="1800" dirty="0"/>
              <a:t> </a:t>
            </a:r>
            <a:r>
              <a:rPr lang="de-CH" sz="1800" dirty="0" err="1"/>
              <a:t>be</a:t>
            </a:r>
            <a:r>
              <a:rPr lang="de-CH" sz="1800" dirty="0"/>
              <a:t> </a:t>
            </a:r>
            <a:r>
              <a:rPr lang="de-CH" sz="1800" dirty="0" err="1"/>
              <a:t>important</a:t>
            </a:r>
            <a:r>
              <a:rPr lang="de-CH" sz="1800" dirty="0"/>
              <a:t> </a:t>
            </a:r>
            <a:r>
              <a:rPr lang="de-CH" sz="1800" dirty="0" err="1"/>
              <a:t>interactions</a:t>
            </a:r>
            <a:r>
              <a:rPr lang="de-CH" sz="1800" dirty="0"/>
              <a:t> </a:t>
            </a:r>
            <a:r>
              <a:rPr lang="de-CH" sz="1800" dirty="0" err="1"/>
              <a:t>with</a:t>
            </a:r>
            <a:r>
              <a:rPr lang="de-CH" sz="1800" dirty="0"/>
              <a:t> </a:t>
            </a:r>
            <a:r>
              <a:rPr lang="de-CH" sz="1800" dirty="0" err="1"/>
              <a:t>other</a:t>
            </a:r>
            <a:r>
              <a:rPr lang="de-CH" sz="1800" dirty="0"/>
              <a:t> </a:t>
            </a:r>
            <a:r>
              <a:rPr lang="de-CH" sz="1800" dirty="0" err="1"/>
              <a:t>drugs</a:t>
            </a:r>
            <a:r>
              <a:rPr lang="de-CH" sz="1800" dirty="0"/>
              <a:t>. </a:t>
            </a:r>
            <a:r>
              <a:rPr lang="de-DE" sz="1800" dirty="0"/>
              <a:t>Overall, </a:t>
            </a:r>
            <a:r>
              <a:rPr lang="de-DE" sz="1800" dirty="0" err="1"/>
              <a:t>these</a:t>
            </a:r>
            <a:r>
              <a:rPr lang="de-DE" sz="1800" dirty="0"/>
              <a:t> </a:t>
            </a:r>
            <a:r>
              <a:rPr lang="de-DE" sz="1800" dirty="0" err="1"/>
              <a:t>interactions</a:t>
            </a:r>
            <a:r>
              <a:rPr lang="de-DE" sz="1800" dirty="0"/>
              <a:t> </a:t>
            </a:r>
            <a:r>
              <a:rPr lang="de-DE" sz="1800" dirty="0" err="1"/>
              <a:t>are</a:t>
            </a:r>
            <a:r>
              <a:rPr lang="de-DE" sz="1800" dirty="0"/>
              <a:t> </a:t>
            </a:r>
            <a:r>
              <a:rPr lang="de-DE" sz="1800" dirty="0" err="1"/>
              <a:t>less</a:t>
            </a:r>
            <a:r>
              <a:rPr lang="de-DE" sz="1800" dirty="0"/>
              <a:t> </a:t>
            </a:r>
            <a:r>
              <a:rPr lang="de-DE" sz="1800" dirty="0" err="1"/>
              <a:t>than</a:t>
            </a:r>
            <a:r>
              <a:rPr lang="de-DE" sz="1800" dirty="0"/>
              <a:t> </a:t>
            </a:r>
            <a:r>
              <a:rPr lang="de-DE" sz="1800" dirty="0" err="1"/>
              <a:t>those</a:t>
            </a:r>
            <a:r>
              <a:rPr lang="de-DE" sz="1800" dirty="0"/>
              <a:t> </a:t>
            </a:r>
            <a:r>
              <a:rPr lang="de-DE" sz="1800" dirty="0" err="1"/>
              <a:t>known</a:t>
            </a:r>
            <a:r>
              <a:rPr lang="de-DE" sz="1800" dirty="0"/>
              <a:t> </a:t>
            </a:r>
            <a:r>
              <a:rPr lang="de-DE" sz="1800" dirty="0" err="1"/>
              <a:t>with</a:t>
            </a:r>
            <a:r>
              <a:rPr lang="de-DE" sz="1800" dirty="0"/>
              <a:t> </a:t>
            </a:r>
            <a:r>
              <a:rPr lang="de-DE" sz="1800" dirty="0" err="1"/>
              <a:t>warfarin</a:t>
            </a:r>
            <a:r>
              <a:rPr lang="de-DE" sz="1800" dirty="0"/>
              <a:t>, </a:t>
            </a:r>
            <a:r>
              <a:rPr lang="de-DE" sz="1800" dirty="0" err="1"/>
              <a:t>and</a:t>
            </a:r>
            <a:r>
              <a:rPr lang="de-DE" sz="1800" dirty="0"/>
              <a:t> </a:t>
            </a:r>
            <a:r>
              <a:rPr lang="de-DE" sz="1800" dirty="0" err="1"/>
              <a:t>medical</a:t>
            </a:r>
            <a:r>
              <a:rPr lang="de-DE" sz="1800" dirty="0"/>
              <a:t> </a:t>
            </a:r>
            <a:r>
              <a:rPr lang="de-DE" sz="1800" dirty="0" err="1"/>
              <a:t>doctors</a:t>
            </a:r>
            <a:r>
              <a:rPr lang="de-DE" sz="1800" dirty="0"/>
              <a:t> </a:t>
            </a:r>
            <a:r>
              <a:rPr lang="de-DE" sz="1800" dirty="0" err="1"/>
              <a:t>involved</a:t>
            </a:r>
            <a:r>
              <a:rPr lang="de-DE" sz="1800" dirty="0"/>
              <a:t> in </a:t>
            </a:r>
            <a:r>
              <a:rPr lang="de-DE" sz="1800" dirty="0" err="1"/>
              <a:t>the</a:t>
            </a:r>
            <a:r>
              <a:rPr lang="de-DE" sz="1800" dirty="0"/>
              <a:t> </a:t>
            </a:r>
            <a:r>
              <a:rPr lang="de-DE" sz="1800" dirty="0" err="1"/>
              <a:t>treatment</a:t>
            </a:r>
            <a:r>
              <a:rPr lang="de-DE" sz="1800" dirty="0"/>
              <a:t> </a:t>
            </a:r>
            <a:r>
              <a:rPr lang="de-DE" sz="1800" dirty="0" err="1"/>
              <a:t>of</a:t>
            </a:r>
            <a:r>
              <a:rPr lang="de-DE" sz="1800" dirty="0"/>
              <a:t> </a:t>
            </a:r>
            <a:r>
              <a:rPr lang="de-DE" sz="1800" dirty="0" err="1"/>
              <a:t>patients</a:t>
            </a:r>
            <a:r>
              <a:rPr lang="de-DE" sz="1800" dirty="0"/>
              <a:t> </a:t>
            </a:r>
            <a:r>
              <a:rPr lang="de-DE" sz="1800" dirty="0" err="1"/>
              <a:t>taking</a:t>
            </a:r>
            <a:r>
              <a:rPr lang="de-DE" sz="1800" dirty="0"/>
              <a:t> </a:t>
            </a:r>
            <a:r>
              <a:rPr lang="de-DE" sz="1800" dirty="0" err="1"/>
              <a:t>warfarin</a:t>
            </a:r>
            <a:r>
              <a:rPr lang="de-DE" sz="1800" dirty="0"/>
              <a:t> </a:t>
            </a:r>
            <a:r>
              <a:rPr lang="de-DE" sz="1800" dirty="0" err="1"/>
              <a:t>have</a:t>
            </a:r>
            <a:r>
              <a:rPr lang="de-DE" sz="1800" dirty="0"/>
              <a:t> </a:t>
            </a:r>
            <a:r>
              <a:rPr lang="de-DE" sz="1800" dirty="0" err="1"/>
              <a:t>learned</a:t>
            </a:r>
            <a:r>
              <a:rPr lang="de-DE" sz="1800" dirty="0"/>
              <a:t> </a:t>
            </a:r>
            <a:r>
              <a:rPr lang="de-DE" sz="1800" dirty="0" err="1"/>
              <a:t>to</a:t>
            </a:r>
            <a:r>
              <a:rPr lang="de-DE" sz="1800" dirty="0"/>
              <a:t> </a:t>
            </a:r>
            <a:r>
              <a:rPr lang="de-DE" sz="1800" dirty="0" err="1"/>
              <a:t>consider</a:t>
            </a:r>
            <a:r>
              <a:rPr lang="de-DE" sz="1800" dirty="0"/>
              <a:t> </a:t>
            </a:r>
            <a:r>
              <a:rPr lang="de-DE" sz="1800" dirty="0" err="1"/>
              <a:t>interactions</a:t>
            </a:r>
            <a:r>
              <a:rPr lang="de-DE" sz="1800" dirty="0"/>
              <a:t> in </a:t>
            </a:r>
            <a:r>
              <a:rPr lang="de-DE" sz="1800" dirty="0" err="1"/>
              <a:t>daily</a:t>
            </a:r>
            <a:r>
              <a:rPr lang="de-DE" sz="1800" dirty="0"/>
              <a:t> </a:t>
            </a:r>
            <a:r>
              <a:rPr lang="de-DE" sz="1800" dirty="0" err="1"/>
              <a:t>medical</a:t>
            </a:r>
            <a:r>
              <a:rPr lang="de-DE" sz="1800" dirty="0"/>
              <a:t> </a:t>
            </a:r>
            <a:r>
              <a:rPr lang="de-DE" sz="1800" dirty="0" err="1" smtClean="0"/>
              <a:t>practice</a:t>
            </a:r>
            <a:r>
              <a:rPr lang="de-DE" sz="1800" dirty="0" smtClean="0"/>
              <a:t>.</a:t>
            </a:r>
          </a:p>
          <a:p>
            <a:pPr>
              <a:buClr>
                <a:srgbClr val="FF0000"/>
              </a:buClr>
            </a:pPr>
            <a:endParaRPr lang="de-DE" sz="1800" dirty="0"/>
          </a:p>
          <a:p>
            <a:pPr>
              <a:buClr>
                <a:srgbClr val="FF0000"/>
              </a:buClr>
            </a:pPr>
            <a:r>
              <a:rPr lang="de-CH" sz="1800" dirty="0" err="1" smtClean="0"/>
              <a:t>Another</a:t>
            </a:r>
            <a:r>
              <a:rPr lang="de-CH" sz="1800" dirty="0" smtClean="0"/>
              <a:t> </a:t>
            </a:r>
            <a:r>
              <a:rPr lang="de-CH" sz="1800" dirty="0" err="1"/>
              <a:t>important</a:t>
            </a:r>
            <a:r>
              <a:rPr lang="de-CH" sz="1800" dirty="0"/>
              <a:t> </a:t>
            </a:r>
            <a:r>
              <a:rPr lang="de-CH" sz="1800" dirty="0" err="1"/>
              <a:t>problem</a:t>
            </a:r>
            <a:r>
              <a:rPr lang="de-CH" sz="1800" dirty="0"/>
              <a:t> </a:t>
            </a:r>
            <a:r>
              <a:rPr lang="de-CH" sz="1800" dirty="0" err="1"/>
              <a:t>with</a:t>
            </a:r>
            <a:r>
              <a:rPr lang="de-CH" sz="1800" dirty="0"/>
              <a:t> NOAC </a:t>
            </a:r>
            <a:r>
              <a:rPr lang="de-CH" sz="1800" dirty="0" err="1"/>
              <a:t>is</a:t>
            </a:r>
            <a:r>
              <a:rPr lang="de-CH" sz="1800" dirty="0"/>
              <a:t> </a:t>
            </a:r>
            <a:r>
              <a:rPr lang="de-CH" sz="1800" dirty="0" err="1"/>
              <a:t>the</a:t>
            </a:r>
            <a:r>
              <a:rPr lang="de-CH" sz="1800" dirty="0"/>
              <a:t> lack </a:t>
            </a:r>
            <a:r>
              <a:rPr lang="de-CH" sz="1800" dirty="0" err="1"/>
              <a:t>of</a:t>
            </a:r>
            <a:r>
              <a:rPr lang="de-CH" sz="1800" dirty="0"/>
              <a:t> an </a:t>
            </a:r>
            <a:r>
              <a:rPr lang="de-CH" sz="1800" dirty="0" err="1"/>
              <a:t>antidot</a:t>
            </a:r>
            <a:r>
              <a:rPr lang="de-DE" sz="1800" dirty="0"/>
              <a:t>. </a:t>
            </a:r>
            <a:r>
              <a:rPr lang="de-DE" sz="1800" dirty="0" err="1" smtClean="0"/>
              <a:t>With</a:t>
            </a:r>
            <a:r>
              <a:rPr lang="de-DE" sz="1800" dirty="0" smtClean="0"/>
              <a:t> </a:t>
            </a:r>
            <a:r>
              <a:rPr lang="de-DE" sz="1800" dirty="0" err="1"/>
              <a:t>respect</a:t>
            </a:r>
            <a:r>
              <a:rPr lang="de-DE" sz="1800" dirty="0"/>
              <a:t> </a:t>
            </a:r>
            <a:r>
              <a:rPr lang="de-DE" sz="1800" dirty="0" err="1"/>
              <a:t>of</a:t>
            </a:r>
            <a:r>
              <a:rPr lang="de-DE" sz="1800" dirty="0"/>
              <a:t> </a:t>
            </a:r>
            <a:r>
              <a:rPr lang="de-DE" sz="1800" dirty="0" err="1"/>
              <a:t>fitness</a:t>
            </a:r>
            <a:r>
              <a:rPr lang="de-DE" sz="1800" dirty="0"/>
              <a:t> </a:t>
            </a:r>
            <a:r>
              <a:rPr lang="de-DE" sz="1800" dirty="0" err="1"/>
              <a:t>to</a:t>
            </a:r>
            <a:r>
              <a:rPr lang="de-DE" sz="1800" dirty="0"/>
              <a:t> </a:t>
            </a:r>
            <a:r>
              <a:rPr lang="de-DE" sz="1800" dirty="0" err="1"/>
              <a:t>fly</a:t>
            </a:r>
            <a:r>
              <a:rPr lang="de-DE" sz="1800" dirty="0"/>
              <a:t> </a:t>
            </a:r>
            <a:r>
              <a:rPr lang="de-DE" sz="1800" dirty="0" err="1"/>
              <a:t>this</a:t>
            </a:r>
            <a:r>
              <a:rPr lang="de-DE" sz="1800" dirty="0"/>
              <a:t> </a:t>
            </a:r>
            <a:r>
              <a:rPr lang="de-DE" sz="1800" dirty="0" err="1"/>
              <a:t>does</a:t>
            </a:r>
            <a:r>
              <a:rPr lang="de-DE" sz="1800" dirty="0"/>
              <a:t> not </a:t>
            </a:r>
            <a:r>
              <a:rPr lang="de-DE" sz="1800" dirty="0" err="1"/>
              <a:t>pose</a:t>
            </a:r>
            <a:r>
              <a:rPr lang="de-DE" sz="1800" dirty="0"/>
              <a:t> a </a:t>
            </a:r>
            <a:r>
              <a:rPr lang="de-DE" sz="1800" dirty="0" err="1"/>
              <a:t>problem</a:t>
            </a:r>
            <a:r>
              <a:rPr lang="de-DE" sz="1800" dirty="0"/>
              <a:t>, </a:t>
            </a:r>
            <a:r>
              <a:rPr lang="de-DE" sz="1800" dirty="0" err="1"/>
              <a:t>because</a:t>
            </a:r>
            <a:r>
              <a:rPr lang="de-DE" sz="1800" dirty="0"/>
              <a:t> </a:t>
            </a:r>
            <a:r>
              <a:rPr lang="de-DE" sz="1800" dirty="0" err="1"/>
              <a:t>it</a:t>
            </a:r>
            <a:r>
              <a:rPr lang="de-DE" sz="1800" dirty="0"/>
              <a:t> </a:t>
            </a:r>
            <a:r>
              <a:rPr lang="de-DE" sz="1800" dirty="0" err="1"/>
              <a:t>does</a:t>
            </a:r>
            <a:r>
              <a:rPr lang="de-DE" sz="1800" dirty="0"/>
              <a:t> not </a:t>
            </a:r>
            <a:r>
              <a:rPr lang="de-DE" sz="1800" dirty="0" err="1"/>
              <a:t>touch</a:t>
            </a:r>
            <a:r>
              <a:rPr lang="de-DE" sz="1800" dirty="0"/>
              <a:t> </a:t>
            </a:r>
            <a:r>
              <a:rPr lang="de-DE" sz="1800" dirty="0" err="1"/>
              <a:t>the</a:t>
            </a:r>
            <a:r>
              <a:rPr lang="de-DE" sz="1800" dirty="0"/>
              <a:t> </a:t>
            </a:r>
            <a:r>
              <a:rPr lang="de-DE" sz="1800" dirty="0" err="1"/>
              <a:t>risk</a:t>
            </a:r>
            <a:r>
              <a:rPr lang="de-DE" sz="1800" dirty="0"/>
              <a:t> </a:t>
            </a:r>
            <a:r>
              <a:rPr lang="de-DE" sz="1800" dirty="0" err="1"/>
              <a:t>of</a:t>
            </a:r>
            <a:r>
              <a:rPr lang="de-DE" sz="1800" dirty="0"/>
              <a:t> </a:t>
            </a:r>
            <a:r>
              <a:rPr lang="de-DE" sz="1800" dirty="0" err="1"/>
              <a:t>sudden</a:t>
            </a:r>
            <a:r>
              <a:rPr lang="de-DE" sz="1800" dirty="0"/>
              <a:t> </a:t>
            </a:r>
            <a:r>
              <a:rPr lang="de-DE" sz="1800" dirty="0" err="1"/>
              <a:t>incapacitation</a:t>
            </a:r>
            <a:r>
              <a:rPr lang="de-DE" sz="1800" dirty="0"/>
              <a:t>. </a:t>
            </a:r>
            <a:r>
              <a:rPr lang="de-DE" sz="1800" dirty="0" err="1"/>
              <a:t>It</a:t>
            </a:r>
            <a:r>
              <a:rPr lang="de-DE" sz="1800" dirty="0"/>
              <a:t> </a:t>
            </a:r>
            <a:r>
              <a:rPr lang="de-DE" sz="1800" dirty="0" err="1"/>
              <a:t>has</a:t>
            </a:r>
            <a:r>
              <a:rPr lang="de-DE" sz="1800" dirty="0"/>
              <a:t> </a:t>
            </a:r>
            <a:r>
              <a:rPr lang="de-DE" sz="1800" dirty="0" err="1"/>
              <a:t>to</a:t>
            </a:r>
            <a:r>
              <a:rPr lang="de-DE" sz="1800" dirty="0"/>
              <a:t> </a:t>
            </a:r>
            <a:r>
              <a:rPr lang="de-DE" sz="1800" dirty="0" err="1"/>
              <a:t>be</a:t>
            </a:r>
            <a:r>
              <a:rPr lang="de-DE" sz="1800" dirty="0"/>
              <a:t> </a:t>
            </a:r>
            <a:r>
              <a:rPr lang="de-DE" sz="1800" dirty="0" err="1"/>
              <a:t>stated</a:t>
            </a:r>
            <a:r>
              <a:rPr lang="de-DE" sz="1800" dirty="0"/>
              <a:t> </a:t>
            </a:r>
            <a:r>
              <a:rPr lang="de-DE" sz="1800" dirty="0" err="1"/>
              <a:t>that</a:t>
            </a:r>
            <a:r>
              <a:rPr lang="de-DE" sz="1800" dirty="0"/>
              <a:t> </a:t>
            </a:r>
            <a:r>
              <a:rPr lang="de-DE" sz="1800" dirty="0" err="1"/>
              <a:t>there</a:t>
            </a:r>
            <a:r>
              <a:rPr lang="de-DE" sz="1800" dirty="0"/>
              <a:t> </a:t>
            </a:r>
            <a:r>
              <a:rPr lang="de-DE" sz="1800" dirty="0" err="1"/>
              <a:t>are</a:t>
            </a:r>
            <a:r>
              <a:rPr lang="de-DE" sz="1800" dirty="0"/>
              <a:t> </a:t>
            </a:r>
            <a:r>
              <a:rPr lang="de-DE" sz="1800" dirty="0" err="1"/>
              <a:t>neither</a:t>
            </a:r>
            <a:r>
              <a:rPr lang="de-DE" sz="1800" dirty="0"/>
              <a:t> </a:t>
            </a:r>
            <a:r>
              <a:rPr lang="de-DE" sz="1800" dirty="0" err="1"/>
              <a:t>antidots</a:t>
            </a:r>
            <a:r>
              <a:rPr lang="de-DE" sz="1800" dirty="0"/>
              <a:t> </a:t>
            </a:r>
            <a:r>
              <a:rPr lang="de-DE" sz="1800" dirty="0" err="1"/>
              <a:t>for</a:t>
            </a:r>
            <a:r>
              <a:rPr lang="de-DE" sz="1800" dirty="0"/>
              <a:t> </a:t>
            </a:r>
            <a:r>
              <a:rPr lang="de-DE" sz="1800" dirty="0" err="1"/>
              <a:t>other</a:t>
            </a:r>
            <a:r>
              <a:rPr lang="de-DE" sz="1800" dirty="0"/>
              <a:t> </a:t>
            </a:r>
            <a:r>
              <a:rPr lang="de-DE" sz="1800" dirty="0" err="1"/>
              <a:t>drugs</a:t>
            </a:r>
            <a:r>
              <a:rPr lang="de-DE" sz="1800" dirty="0"/>
              <a:t> </a:t>
            </a:r>
            <a:r>
              <a:rPr lang="de-DE" sz="1800" dirty="0" err="1"/>
              <a:t>which</a:t>
            </a:r>
            <a:r>
              <a:rPr lang="de-DE" sz="1800" dirty="0"/>
              <a:t> </a:t>
            </a:r>
            <a:r>
              <a:rPr lang="de-DE" sz="1800" dirty="0" err="1"/>
              <a:t>are</a:t>
            </a:r>
            <a:r>
              <a:rPr lang="de-DE" sz="1800" dirty="0"/>
              <a:t> </a:t>
            </a:r>
            <a:r>
              <a:rPr lang="de-DE" sz="1800" dirty="0" err="1"/>
              <a:t>commonly</a:t>
            </a:r>
            <a:r>
              <a:rPr lang="de-DE" sz="1800" dirty="0"/>
              <a:t> </a:t>
            </a:r>
            <a:r>
              <a:rPr lang="de-DE" sz="1800" dirty="0" err="1"/>
              <a:t>used</a:t>
            </a:r>
            <a:r>
              <a:rPr lang="de-DE" sz="1800" dirty="0"/>
              <a:t>, </a:t>
            </a:r>
            <a:r>
              <a:rPr lang="de-DE" sz="1800" dirty="0" err="1"/>
              <a:t>especially</a:t>
            </a:r>
            <a:r>
              <a:rPr lang="de-DE" sz="1800" dirty="0"/>
              <a:t> </a:t>
            </a:r>
            <a:r>
              <a:rPr lang="de-DE" sz="1800" dirty="0" err="1"/>
              <a:t>for</a:t>
            </a:r>
            <a:r>
              <a:rPr lang="de-DE" sz="1800" dirty="0"/>
              <a:t> </a:t>
            </a:r>
            <a:r>
              <a:rPr lang="de-DE" sz="1800" dirty="0" err="1"/>
              <a:t>the</a:t>
            </a:r>
            <a:r>
              <a:rPr lang="de-DE" sz="1800" dirty="0"/>
              <a:t> </a:t>
            </a:r>
            <a:r>
              <a:rPr lang="de-DE" sz="1800" dirty="0" err="1"/>
              <a:t>platelet</a:t>
            </a:r>
            <a:r>
              <a:rPr lang="de-DE" sz="1800" dirty="0"/>
              <a:t> </a:t>
            </a:r>
            <a:r>
              <a:rPr lang="de-DE" sz="1800" dirty="0" err="1"/>
              <a:t>antiaggregation</a:t>
            </a:r>
            <a:r>
              <a:rPr lang="de-DE" sz="1800" dirty="0"/>
              <a:t> </a:t>
            </a:r>
            <a:r>
              <a:rPr lang="de-DE" sz="1800" dirty="0" err="1"/>
              <a:t>drugs</a:t>
            </a:r>
            <a:r>
              <a:rPr lang="de-DE" sz="1800" dirty="0"/>
              <a:t> </a:t>
            </a:r>
            <a:r>
              <a:rPr lang="de-DE" sz="1800" dirty="0" err="1"/>
              <a:t>like</a:t>
            </a:r>
            <a:r>
              <a:rPr lang="de-DE" sz="1800" dirty="0"/>
              <a:t> Aspirine, </a:t>
            </a:r>
            <a:r>
              <a:rPr lang="de-DE" sz="1800" dirty="0" err="1"/>
              <a:t>Clopidogrel</a:t>
            </a:r>
            <a:r>
              <a:rPr lang="de-DE" sz="1800" dirty="0"/>
              <a:t>, </a:t>
            </a:r>
            <a:r>
              <a:rPr lang="de-DE" sz="1800" dirty="0" err="1"/>
              <a:t>Prasugrel</a:t>
            </a:r>
            <a:r>
              <a:rPr lang="de-DE" sz="1800" dirty="0"/>
              <a:t> etc</a:t>
            </a:r>
            <a:r>
              <a:rPr lang="de-DE" sz="1800" dirty="0" smtClean="0"/>
              <a:t>.</a:t>
            </a:r>
            <a:endParaRPr lang="de-CH" sz="1800" dirty="0" smtClean="0"/>
          </a:p>
        </p:txBody>
      </p:sp>
      <p:sp>
        <p:nvSpPr>
          <p:cNvPr id="10" name="Rectangle 3"/>
          <p:cNvSpPr>
            <a:spLocks noChangeArrowheads="1"/>
          </p:cNvSpPr>
          <p:nvPr/>
        </p:nvSpPr>
        <p:spPr bwMode="auto">
          <a:xfrm>
            <a:off x="3657601" y="246743"/>
            <a:ext cx="5486399" cy="355600"/>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endParaRPr lang="es-ES_tradnl" b="1" dirty="0" smtClean="0">
              <a:solidFill>
                <a:schemeClr val="tx2"/>
              </a:solidFill>
              <a:latin typeface="Arial" charset="0"/>
              <a:cs typeface="+mn-cs"/>
            </a:endParaRPr>
          </a:p>
          <a:p>
            <a:pPr algn="ctr" eaLnBrk="1" hangingPunct="1">
              <a:defRPr/>
            </a:pPr>
            <a:endParaRPr lang="es-ES_tradnl" b="1" dirty="0">
              <a:solidFill>
                <a:schemeClr val="tx2"/>
              </a:solidFill>
              <a:latin typeface="Arial" charset="0"/>
            </a:endParaRPr>
          </a:p>
          <a:p>
            <a:pPr algn="ctr" eaLnBrk="1" hangingPunct="1">
              <a:defRPr/>
            </a:pPr>
            <a:r>
              <a:rPr lang="es-ES_tradnl" sz="2000" b="1" dirty="0" smtClean="0">
                <a:solidFill>
                  <a:schemeClr val="tx2"/>
                </a:solidFill>
                <a:latin typeface="Arial" charset="0"/>
              </a:rPr>
              <a:t>SCIENTIFIC BASIS</a:t>
            </a:r>
            <a:endParaRPr lang="es-ES_tradnl" sz="2000" b="1" dirty="0">
              <a:solidFill>
                <a:schemeClr val="tx2"/>
              </a:solidFill>
              <a:latin typeface="Arial" charset="0"/>
              <a:cs typeface="+mn-cs"/>
            </a:endParaRPr>
          </a:p>
        </p:txBody>
      </p:sp>
      <p:sp>
        <p:nvSpPr>
          <p:cNvPr id="6" name="Textfeld 5"/>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pic>
        <p:nvPicPr>
          <p:cNvPr id="9" name="Bild 8" descr="Bildschirmfoto 2013-09-11 um 22.01.5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108" y="721007"/>
            <a:ext cx="1860363" cy="1349676"/>
          </a:xfrm>
          <a:prstGeom prst="rect">
            <a:avLst/>
          </a:prstGeom>
        </p:spPr>
      </p:pic>
    </p:spTree>
    <p:extLst>
      <p:ext uri="{BB962C8B-B14F-4D97-AF65-F5344CB8AC3E}">
        <p14:creationId xmlns:p14="http://schemas.microsoft.com/office/powerpoint/2010/main" val="1708807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sp>
        <p:nvSpPr>
          <p:cNvPr id="8" name="Inhaltsplatzhalter 7"/>
          <p:cNvSpPr>
            <a:spLocks noGrp="1"/>
          </p:cNvSpPr>
          <p:nvPr>
            <p:ph idx="1"/>
          </p:nvPr>
        </p:nvSpPr>
        <p:spPr>
          <a:xfrm>
            <a:off x="706376" y="3553820"/>
            <a:ext cx="7743356" cy="1526011"/>
          </a:xfrm>
        </p:spPr>
        <p:txBody>
          <a:bodyPr>
            <a:normAutofit/>
          </a:bodyPr>
          <a:lstStyle/>
          <a:p>
            <a:pPr>
              <a:buClr>
                <a:srgbClr val="FF0000"/>
              </a:buClr>
            </a:pPr>
            <a:r>
              <a:rPr lang="de-CH" sz="2000" dirty="0" err="1" smtClean="0"/>
              <a:t>Which</a:t>
            </a:r>
            <a:r>
              <a:rPr lang="de-CH" sz="2000" dirty="0" smtClean="0"/>
              <a:t> </a:t>
            </a:r>
            <a:r>
              <a:rPr lang="de-CH" sz="2000" dirty="0" err="1" smtClean="0"/>
              <a:t>are</a:t>
            </a:r>
            <a:r>
              <a:rPr lang="de-CH" sz="2000" dirty="0" smtClean="0"/>
              <a:t> </a:t>
            </a:r>
            <a:r>
              <a:rPr lang="de-CH" sz="2000" dirty="0" err="1" smtClean="0"/>
              <a:t>the</a:t>
            </a:r>
            <a:r>
              <a:rPr lang="de-CH" sz="2000" dirty="0" smtClean="0"/>
              <a:t> </a:t>
            </a:r>
            <a:r>
              <a:rPr lang="de-CH" sz="2000" dirty="0" err="1" smtClean="0"/>
              <a:t>differences</a:t>
            </a:r>
            <a:r>
              <a:rPr lang="de-CH" sz="2000" dirty="0" smtClean="0"/>
              <a:t> </a:t>
            </a:r>
            <a:r>
              <a:rPr lang="de-CH" sz="2000" dirty="0" err="1" smtClean="0"/>
              <a:t>between</a:t>
            </a:r>
            <a:r>
              <a:rPr lang="de-CH" sz="2000" dirty="0" smtClean="0"/>
              <a:t> </a:t>
            </a:r>
            <a:r>
              <a:rPr lang="de-CH" sz="2000" dirty="0" err="1" smtClean="0"/>
              <a:t>the</a:t>
            </a:r>
            <a:r>
              <a:rPr lang="de-CH" sz="2000" dirty="0" smtClean="0"/>
              <a:t> </a:t>
            </a:r>
            <a:r>
              <a:rPr lang="de-CH" sz="2000" dirty="0" err="1" smtClean="0"/>
              <a:t>three</a:t>
            </a:r>
            <a:r>
              <a:rPr lang="de-CH" sz="2000" dirty="0" smtClean="0"/>
              <a:t> NOAC </a:t>
            </a:r>
            <a:r>
              <a:rPr lang="de-CH" sz="2000" dirty="0" err="1" smtClean="0"/>
              <a:t>substances</a:t>
            </a:r>
            <a:r>
              <a:rPr lang="de-CH" sz="2000" dirty="0" smtClean="0"/>
              <a:t>?</a:t>
            </a:r>
          </a:p>
          <a:p>
            <a:pPr>
              <a:buClr>
                <a:srgbClr val="FF0000"/>
              </a:buClr>
            </a:pPr>
            <a:endParaRPr lang="de-CH" sz="2000" dirty="0"/>
          </a:p>
          <a:p>
            <a:pPr>
              <a:buClr>
                <a:srgbClr val="FF0000"/>
              </a:buClr>
            </a:pPr>
            <a:r>
              <a:rPr lang="de-CH" sz="2000" dirty="0" smtClean="0"/>
              <a:t>See </a:t>
            </a:r>
            <a:r>
              <a:rPr lang="de-CH" sz="2000" dirty="0" err="1" smtClean="0"/>
              <a:t>movie</a:t>
            </a:r>
            <a:r>
              <a:rPr lang="de-CH" sz="2000" dirty="0" smtClean="0"/>
              <a:t> ...</a:t>
            </a:r>
            <a:endParaRPr lang="de-DE" sz="2000" dirty="0" smtClean="0"/>
          </a:p>
        </p:txBody>
      </p:sp>
      <p:sp>
        <p:nvSpPr>
          <p:cNvPr id="10" name="Rectangle 3"/>
          <p:cNvSpPr>
            <a:spLocks noChangeArrowheads="1"/>
          </p:cNvSpPr>
          <p:nvPr/>
        </p:nvSpPr>
        <p:spPr bwMode="auto">
          <a:xfrm>
            <a:off x="3657601" y="246743"/>
            <a:ext cx="5486399" cy="355600"/>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endParaRPr lang="es-ES_tradnl" b="1" dirty="0" smtClean="0">
              <a:solidFill>
                <a:schemeClr val="tx2"/>
              </a:solidFill>
              <a:latin typeface="Arial" charset="0"/>
              <a:cs typeface="+mn-cs"/>
            </a:endParaRPr>
          </a:p>
          <a:p>
            <a:pPr algn="ctr" eaLnBrk="1" hangingPunct="1">
              <a:defRPr/>
            </a:pPr>
            <a:endParaRPr lang="es-ES_tradnl" b="1" dirty="0">
              <a:solidFill>
                <a:schemeClr val="tx2"/>
              </a:solidFill>
              <a:latin typeface="Arial" charset="0"/>
            </a:endParaRPr>
          </a:p>
          <a:p>
            <a:pPr algn="ctr" eaLnBrk="1" hangingPunct="1">
              <a:defRPr/>
            </a:pPr>
            <a:r>
              <a:rPr lang="es-ES_tradnl" sz="2000" b="1" dirty="0" smtClean="0">
                <a:solidFill>
                  <a:schemeClr val="tx2"/>
                </a:solidFill>
                <a:latin typeface="Arial" charset="0"/>
              </a:rPr>
              <a:t>SCIENTIFIC BASIS</a:t>
            </a:r>
            <a:endParaRPr lang="es-ES_tradnl" sz="2000" b="1" dirty="0">
              <a:solidFill>
                <a:schemeClr val="tx2"/>
              </a:solidFill>
              <a:latin typeface="Arial" charset="0"/>
              <a:cs typeface="+mn-cs"/>
            </a:endParaRPr>
          </a:p>
        </p:txBody>
      </p:sp>
      <p:sp>
        <p:nvSpPr>
          <p:cNvPr id="6" name="Textfeld 5"/>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pic>
        <p:nvPicPr>
          <p:cNvPr id="9" name="Bild 8" descr="Bildschirmfoto 2013-09-11 um 22.01.5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108" y="1314872"/>
            <a:ext cx="1860363" cy="1349676"/>
          </a:xfrm>
          <a:prstGeom prst="rect">
            <a:avLst/>
          </a:prstGeom>
        </p:spPr>
      </p:pic>
    </p:spTree>
    <p:extLst>
      <p:ext uri="{BB962C8B-B14F-4D97-AF65-F5344CB8AC3E}">
        <p14:creationId xmlns:p14="http://schemas.microsoft.com/office/powerpoint/2010/main" val="91402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2" name="AA-Comparing Dabigatran, Rivaroxaban, and Apixab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844494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2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677019" y="283030"/>
            <a:ext cx="7950935" cy="965124"/>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a:defRPr/>
            </a:pPr>
            <a:endParaRPr lang="es-ES_tradnl" sz="2000" b="1" dirty="0" smtClean="0">
              <a:solidFill>
                <a:schemeClr val="accent1">
                  <a:lumMod val="50000"/>
                </a:schemeClr>
              </a:solidFill>
              <a:latin typeface="Arial"/>
              <a:cs typeface="Arial"/>
            </a:endParaRPr>
          </a:p>
          <a:p>
            <a:r>
              <a:rPr lang="es-ES_tradnl" sz="2400" b="1" dirty="0" smtClean="0">
                <a:solidFill>
                  <a:schemeClr val="tx2">
                    <a:lumMod val="75000"/>
                  </a:schemeClr>
                </a:solidFill>
              </a:rPr>
              <a:t>NEW </a:t>
            </a:r>
            <a:r>
              <a:rPr lang="es-ES_tradnl" sz="2400" b="1" dirty="0">
                <a:solidFill>
                  <a:schemeClr val="tx2">
                    <a:lumMod val="75000"/>
                  </a:schemeClr>
                </a:solidFill>
              </a:rPr>
              <a:t>ORAL ANTICOAGULANTS (NOAC) AND FITNESS TO FLY</a:t>
            </a:r>
          </a:p>
          <a:p>
            <a:endParaRPr lang="de-DE" sz="2000" dirty="0"/>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5" name="Bild 4" descr="Bildschirmfoto 2014-03-07 um 19.39.2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2" y="6019094"/>
            <a:ext cx="9299141" cy="873506"/>
          </a:xfrm>
          <a:prstGeom prst="rect">
            <a:avLst/>
          </a:prstGeom>
        </p:spPr>
      </p:pic>
      <p:pic>
        <p:nvPicPr>
          <p:cNvPr id="6" name="Bild 5" descr="Bildschirmfoto 2014-03-07 um 19.28.4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65" y="5800104"/>
            <a:ext cx="888810" cy="1092496"/>
          </a:xfrm>
          <a:prstGeom prst="rect">
            <a:avLst/>
          </a:prstGeom>
        </p:spPr>
      </p:pic>
      <p:sp>
        <p:nvSpPr>
          <p:cNvPr id="15" name="Text Box 4"/>
          <p:cNvSpPr txBox="1">
            <a:spLocks noChangeArrowheads="1"/>
          </p:cNvSpPr>
          <p:nvPr/>
        </p:nvSpPr>
        <p:spPr bwMode="auto">
          <a:xfrm>
            <a:off x="1651271" y="6112570"/>
            <a:ext cx="2021822" cy="5991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b="1" kern="0" dirty="0">
                <a:effectLst/>
                <a:latin typeface="Trebuchet MS"/>
                <a:ea typeface="Times New Roman"/>
                <a:cs typeface="Times New Roman"/>
              </a:rPr>
              <a:t>Symposium 2014 AMABEL</a:t>
            </a:r>
            <a:endParaRPr lang="de-DE" b="1" kern="0" dirty="0">
              <a:effectLst/>
              <a:latin typeface="Trebuchet MS"/>
              <a:ea typeface="Times New Roman"/>
              <a:cs typeface="Times New Roman"/>
            </a:endParaRPr>
          </a:p>
        </p:txBody>
      </p:sp>
      <p:pic>
        <p:nvPicPr>
          <p:cNvPr id="13" name="Bild 12" descr="Bildschirmfoto 2014-03-07 um 19.45.19.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5125" y="6381689"/>
            <a:ext cx="3341750" cy="330049"/>
          </a:xfrm>
          <a:prstGeom prst="rect">
            <a:avLst/>
          </a:prstGeom>
        </p:spPr>
      </p:pic>
      <p:sp>
        <p:nvSpPr>
          <p:cNvPr id="19" name="Inhaltsplatzhalter 7"/>
          <p:cNvSpPr txBox="1">
            <a:spLocks/>
          </p:cNvSpPr>
          <p:nvPr/>
        </p:nvSpPr>
        <p:spPr>
          <a:xfrm>
            <a:off x="431765" y="2194369"/>
            <a:ext cx="3533996" cy="298723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pPr>
            <a:r>
              <a:rPr lang="de-DE" sz="2000" dirty="0" err="1" smtClean="0">
                <a:solidFill>
                  <a:schemeClr val="bg1">
                    <a:lumMod val="75000"/>
                  </a:schemeClr>
                </a:solidFill>
              </a:rPr>
              <a:t>Introduction</a:t>
            </a:r>
            <a:endParaRPr lang="de-DE" sz="2000" dirty="0" smtClean="0">
              <a:solidFill>
                <a:schemeClr val="bg1">
                  <a:lumMod val="75000"/>
                </a:schemeClr>
              </a:solidFill>
            </a:endParaRPr>
          </a:p>
          <a:p>
            <a:pPr>
              <a:buClr>
                <a:srgbClr val="FF0000"/>
              </a:buClr>
            </a:pPr>
            <a:r>
              <a:rPr lang="de-DE" sz="2000" dirty="0" smtClean="0">
                <a:solidFill>
                  <a:schemeClr val="bg1">
                    <a:lumMod val="75000"/>
                  </a:schemeClr>
                </a:solidFill>
              </a:rPr>
              <a:t>NOAC </a:t>
            </a:r>
            <a:r>
              <a:rPr lang="de-DE" sz="2000" dirty="0" err="1" smtClean="0">
                <a:solidFill>
                  <a:schemeClr val="bg1">
                    <a:lumMod val="75000"/>
                  </a:schemeClr>
                </a:solidFill>
              </a:rPr>
              <a:t>and</a:t>
            </a:r>
            <a:r>
              <a:rPr lang="de-DE" sz="2000" dirty="0" smtClean="0">
                <a:solidFill>
                  <a:schemeClr val="bg1">
                    <a:lumMod val="75000"/>
                  </a:schemeClr>
                </a:solidFill>
              </a:rPr>
              <a:t> EASA </a:t>
            </a:r>
            <a:r>
              <a:rPr lang="de-DE" sz="2000" dirty="0" err="1" smtClean="0">
                <a:solidFill>
                  <a:schemeClr val="bg1">
                    <a:lumMod val="75000"/>
                  </a:schemeClr>
                </a:solidFill>
              </a:rPr>
              <a:t>until</a:t>
            </a:r>
            <a:r>
              <a:rPr lang="de-DE" sz="2000" dirty="0" smtClean="0">
                <a:solidFill>
                  <a:schemeClr val="bg1">
                    <a:lumMod val="75000"/>
                  </a:schemeClr>
                </a:solidFill>
              </a:rPr>
              <a:t> 11/13</a:t>
            </a:r>
          </a:p>
          <a:p>
            <a:pPr>
              <a:buClr>
                <a:srgbClr val="FF0000"/>
              </a:buClr>
            </a:pPr>
            <a:r>
              <a:rPr lang="de-DE" sz="2000" dirty="0" smtClean="0">
                <a:solidFill>
                  <a:schemeClr val="bg1">
                    <a:lumMod val="75000"/>
                  </a:schemeClr>
                </a:solidFill>
              </a:rPr>
              <a:t>Scientific </a:t>
            </a:r>
            <a:r>
              <a:rPr lang="de-DE" sz="2000" dirty="0" err="1" smtClean="0">
                <a:solidFill>
                  <a:schemeClr val="bg1">
                    <a:lumMod val="75000"/>
                  </a:schemeClr>
                </a:solidFill>
              </a:rPr>
              <a:t>basis</a:t>
            </a:r>
            <a:endParaRPr lang="de-DE" sz="2000" dirty="0" smtClean="0">
              <a:solidFill>
                <a:schemeClr val="bg1">
                  <a:lumMod val="75000"/>
                </a:schemeClr>
              </a:solidFill>
            </a:endParaRPr>
          </a:p>
          <a:p>
            <a:pPr>
              <a:buClr>
                <a:srgbClr val="FF0000"/>
              </a:buClr>
            </a:pPr>
            <a:r>
              <a:rPr lang="de-DE" sz="2000" dirty="0" err="1" smtClean="0"/>
              <a:t>Use</a:t>
            </a:r>
            <a:r>
              <a:rPr lang="de-DE" sz="2000" dirty="0" smtClean="0"/>
              <a:t> </a:t>
            </a:r>
            <a:r>
              <a:rPr lang="de-DE" sz="2000" dirty="0" err="1" smtClean="0"/>
              <a:t>of</a:t>
            </a:r>
            <a:r>
              <a:rPr lang="de-DE" sz="2000" dirty="0" smtClean="0"/>
              <a:t> NOAC</a:t>
            </a:r>
          </a:p>
          <a:p>
            <a:pPr>
              <a:buClr>
                <a:srgbClr val="FF0000"/>
              </a:buClr>
            </a:pPr>
            <a:r>
              <a:rPr lang="de-DE" sz="2000" dirty="0" smtClean="0">
                <a:solidFill>
                  <a:schemeClr val="bg1">
                    <a:lumMod val="75000"/>
                  </a:schemeClr>
                </a:solidFill>
              </a:rPr>
              <a:t>Swiss </a:t>
            </a:r>
            <a:r>
              <a:rPr lang="de-DE" sz="2000" dirty="0" err="1" smtClean="0">
                <a:solidFill>
                  <a:schemeClr val="bg1">
                    <a:lumMod val="75000"/>
                  </a:schemeClr>
                </a:solidFill>
              </a:rPr>
              <a:t>experience</a:t>
            </a:r>
            <a:endParaRPr lang="de-DE" sz="2000" dirty="0" smtClean="0">
              <a:solidFill>
                <a:schemeClr val="bg1">
                  <a:lumMod val="75000"/>
                </a:schemeClr>
              </a:solidFill>
            </a:endParaRPr>
          </a:p>
          <a:p>
            <a:pPr>
              <a:buClr>
                <a:srgbClr val="FF0000"/>
              </a:buClr>
            </a:pPr>
            <a:r>
              <a:rPr lang="de-DE" sz="2000" dirty="0" smtClean="0">
                <a:solidFill>
                  <a:schemeClr val="bg1">
                    <a:lumMod val="75000"/>
                  </a:schemeClr>
                </a:solidFill>
              </a:rPr>
              <a:t>NOAC </a:t>
            </a:r>
            <a:r>
              <a:rPr lang="de-DE" sz="2000" dirty="0" err="1" smtClean="0">
                <a:solidFill>
                  <a:schemeClr val="bg1">
                    <a:lumMod val="75000"/>
                  </a:schemeClr>
                </a:solidFill>
              </a:rPr>
              <a:t>and</a:t>
            </a:r>
            <a:r>
              <a:rPr lang="de-DE" sz="2000" dirty="0" smtClean="0">
                <a:solidFill>
                  <a:schemeClr val="bg1">
                    <a:lumMod val="75000"/>
                  </a:schemeClr>
                </a:solidFill>
              </a:rPr>
              <a:t> EASA </a:t>
            </a:r>
            <a:r>
              <a:rPr lang="de-DE" sz="2000" dirty="0" err="1" smtClean="0">
                <a:solidFill>
                  <a:schemeClr val="bg1">
                    <a:lumMod val="75000"/>
                  </a:schemeClr>
                </a:solidFill>
              </a:rPr>
              <a:t>now</a:t>
            </a:r>
            <a:endParaRPr lang="de-DE" sz="2000" dirty="0" smtClean="0">
              <a:solidFill>
                <a:schemeClr val="bg1">
                  <a:lumMod val="75000"/>
                </a:schemeClr>
              </a:solidFill>
            </a:endParaRPr>
          </a:p>
          <a:p>
            <a:pPr>
              <a:buClr>
                <a:srgbClr val="FF0000"/>
              </a:buClr>
            </a:pPr>
            <a:r>
              <a:rPr lang="de-DE" sz="2000" dirty="0" err="1" smtClean="0">
                <a:solidFill>
                  <a:schemeClr val="bg1">
                    <a:lumMod val="75000"/>
                  </a:schemeClr>
                </a:solidFill>
              </a:rPr>
              <a:t>Conclusions</a:t>
            </a:r>
            <a:endParaRPr lang="de-DE" sz="2000" dirty="0" smtClean="0">
              <a:solidFill>
                <a:schemeClr val="bg1">
                  <a:lumMod val="75000"/>
                </a:schemeClr>
              </a:solidFill>
            </a:endParaRPr>
          </a:p>
        </p:txBody>
      </p:sp>
      <p:pic>
        <p:nvPicPr>
          <p:cNvPr id="20" name="Bild 19" descr="Bildschirmfoto 2013-09-02 um 20.30.56.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3278" y="2194369"/>
            <a:ext cx="4356454" cy="2596112"/>
          </a:xfrm>
          <a:prstGeom prst="rect">
            <a:avLst/>
          </a:prstGeom>
        </p:spPr>
      </p:pic>
    </p:spTree>
    <p:extLst>
      <p:ext uri="{BB962C8B-B14F-4D97-AF65-F5344CB8AC3E}">
        <p14:creationId xmlns:p14="http://schemas.microsoft.com/office/powerpoint/2010/main" val="3972626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sp>
        <p:nvSpPr>
          <p:cNvPr id="11" name="Textfeld 10"/>
          <p:cNvSpPr txBox="1"/>
          <p:nvPr/>
        </p:nvSpPr>
        <p:spPr>
          <a:xfrm>
            <a:off x="702733" y="6607224"/>
            <a:ext cx="7746999" cy="45719"/>
          </a:xfrm>
          <a:prstGeom prst="rect">
            <a:avLst/>
          </a:prstGeom>
          <a:noFill/>
          <a:ln w="38100" cmpd="sng">
            <a:solidFill>
              <a:srgbClr val="8BDCED"/>
            </a:solidFill>
          </a:ln>
        </p:spPr>
        <p:txBody>
          <a:bodyPr wrap="square" rtlCol="0">
            <a:spAutoFit/>
          </a:bodyPr>
          <a:lstStyle/>
          <a:p>
            <a:endParaRPr lang="de-DE" dirty="0"/>
          </a:p>
        </p:txBody>
      </p:sp>
      <p:sp>
        <p:nvSpPr>
          <p:cNvPr id="9" name="Rechteck 8"/>
          <p:cNvSpPr/>
          <p:nvPr/>
        </p:nvSpPr>
        <p:spPr>
          <a:xfrm>
            <a:off x="577577" y="1110796"/>
            <a:ext cx="8126396" cy="5355313"/>
          </a:xfrm>
          <a:prstGeom prst="rect">
            <a:avLst/>
          </a:prstGeom>
        </p:spPr>
        <p:txBody>
          <a:bodyPr wrap="square">
            <a:spAutoFit/>
          </a:bodyPr>
          <a:lstStyle/>
          <a:p>
            <a:pPr>
              <a:buClr>
                <a:srgbClr val="FF0000"/>
              </a:buClr>
            </a:pPr>
            <a:r>
              <a:rPr lang="de-DE" b="1" dirty="0" smtClean="0"/>
              <a:t>NOAC in </a:t>
            </a:r>
            <a:r>
              <a:rPr lang="de-DE" b="1" dirty="0" err="1" smtClean="0"/>
              <a:t>patients</a:t>
            </a:r>
            <a:r>
              <a:rPr lang="de-DE" b="1" dirty="0" smtClean="0"/>
              <a:t> </a:t>
            </a:r>
            <a:r>
              <a:rPr lang="de-DE" b="1" dirty="0" err="1" smtClean="0"/>
              <a:t>with</a:t>
            </a:r>
            <a:r>
              <a:rPr lang="de-DE" b="1" dirty="0" smtClean="0"/>
              <a:t> non-</a:t>
            </a:r>
            <a:r>
              <a:rPr lang="de-DE" b="1" dirty="0" err="1" smtClean="0"/>
              <a:t>valvular</a:t>
            </a:r>
            <a:r>
              <a:rPr lang="de-DE" b="1" dirty="0" smtClean="0"/>
              <a:t> </a:t>
            </a:r>
            <a:r>
              <a:rPr lang="de-DE" b="1" dirty="0" err="1" smtClean="0"/>
              <a:t>atrial</a:t>
            </a:r>
            <a:r>
              <a:rPr lang="de-DE" b="1" dirty="0" smtClean="0"/>
              <a:t> </a:t>
            </a:r>
            <a:r>
              <a:rPr lang="de-DE" b="1" dirty="0" err="1" smtClean="0"/>
              <a:t>fibrillation</a:t>
            </a:r>
            <a:endParaRPr lang="de-DE" b="1" dirty="0" smtClean="0"/>
          </a:p>
          <a:p>
            <a:pPr marL="457200" indent="-457200">
              <a:buClr>
                <a:srgbClr val="FF0000"/>
              </a:buClr>
              <a:buFont typeface="Arial"/>
              <a:buChar char="•"/>
            </a:pPr>
            <a:endParaRPr lang="de-DE" dirty="0"/>
          </a:p>
          <a:p>
            <a:pPr marL="457200" indent="-457200">
              <a:buClr>
                <a:srgbClr val="FF0000"/>
              </a:buClr>
              <a:buFont typeface="Arial"/>
              <a:buChar char="•"/>
            </a:pPr>
            <a:r>
              <a:rPr lang="de-DE" u="sng" dirty="0" smtClean="0"/>
              <a:t>The </a:t>
            </a:r>
            <a:r>
              <a:rPr lang="de-DE" u="sng" dirty="0" err="1" smtClean="0"/>
              <a:t>concept</a:t>
            </a:r>
            <a:r>
              <a:rPr lang="de-DE" u="sng" dirty="0" smtClean="0"/>
              <a:t> </a:t>
            </a:r>
            <a:r>
              <a:rPr lang="de-DE" u="sng" dirty="0" err="1" smtClean="0"/>
              <a:t>works</a:t>
            </a:r>
            <a:r>
              <a:rPr lang="de-DE" dirty="0"/>
              <a:t>:</a:t>
            </a:r>
            <a:endParaRPr lang="de-DE" dirty="0" smtClean="0"/>
          </a:p>
          <a:p>
            <a:pPr>
              <a:buClr>
                <a:srgbClr val="FF0000"/>
              </a:buClr>
            </a:pPr>
            <a:r>
              <a:rPr lang="de-DE" dirty="0" smtClean="0"/>
              <a:t>	</a:t>
            </a:r>
            <a:r>
              <a:rPr lang="de-DE" dirty="0" err="1" smtClean="0"/>
              <a:t>Congruent</a:t>
            </a:r>
            <a:r>
              <a:rPr lang="de-DE" dirty="0" smtClean="0"/>
              <a:t> </a:t>
            </a:r>
            <a:r>
              <a:rPr lang="de-DE" dirty="0" err="1" smtClean="0"/>
              <a:t>results</a:t>
            </a:r>
            <a:r>
              <a:rPr lang="de-DE" dirty="0" smtClean="0"/>
              <a:t> </a:t>
            </a:r>
            <a:r>
              <a:rPr lang="de-DE" dirty="0" err="1" smtClean="0"/>
              <a:t>with</a:t>
            </a:r>
            <a:r>
              <a:rPr lang="de-DE" dirty="0" smtClean="0"/>
              <a:t> </a:t>
            </a:r>
            <a:r>
              <a:rPr lang="de-DE" dirty="0" smtClean="0">
                <a:solidFill>
                  <a:srgbClr val="FF0000"/>
                </a:solidFill>
              </a:rPr>
              <a:t>3 </a:t>
            </a:r>
            <a:r>
              <a:rPr lang="de-DE" dirty="0" err="1" smtClean="0">
                <a:solidFill>
                  <a:srgbClr val="FF0000"/>
                </a:solidFill>
              </a:rPr>
              <a:t>novel</a:t>
            </a:r>
            <a:r>
              <a:rPr lang="de-DE" dirty="0" smtClean="0">
                <a:solidFill>
                  <a:srgbClr val="FF0000"/>
                </a:solidFill>
              </a:rPr>
              <a:t> </a:t>
            </a:r>
            <a:r>
              <a:rPr lang="de-DE" dirty="0" err="1" smtClean="0">
                <a:solidFill>
                  <a:srgbClr val="FF0000"/>
                </a:solidFill>
              </a:rPr>
              <a:t>substances</a:t>
            </a:r>
            <a:r>
              <a:rPr lang="de-DE" dirty="0" smtClean="0">
                <a:solidFill>
                  <a:srgbClr val="FF0000"/>
                </a:solidFill>
              </a:rPr>
              <a:t> </a:t>
            </a:r>
            <a:r>
              <a:rPr lang="de-DE" dirty="0" smtClean="0"/>
              <a:t>out </a:t>
            </a:r>
            <a:r>
              <a:rPr lang="de-DE" dirty="0" err="1" smtClean="0"/>
              <a:t>of</a:t>
            </a:r>
            <a:r>
              <a:rPr lang="de-DE" dirty="0" smtClean="0"/>
              <a:t> </a:t>
            </a:r>
            <a:r>
              <a:rPr lang="de-DE" dirty="0" smtClean="0">
                <a:solidFill>
                  <a:srgbClr val="FF0000"/>
                </a:solidFill>
              </a:rPr>
              <a:t>2 </a:t>
            </a:r>
            <a:r>
              <a:rPr lang="de-DE" dirty="0" err="1" smtClean="0">
                <a:solidFill>
                  <a:srgbClr val="FF0000"/>
                </a:solidFill>
              </a:rPr>
              <a:t>classes</a:t>
            </a:r>
            <a:r>
              <a:rPr lang="de-DE" dirty="0" smtClean="0"/>
              <a:t>!</a:t>
            </a:r>
          </a:p>
          <a:p>
            <a:pPr marL="457200" indent="-457200">
              <a:buClr>
                <a:srgbClr val="FF0000"/>
              </a:buClr>
              <a:buFont typeface="Arial"/>
              <a:buChar char="•"/>
            </a:pPr>
            <a:endParaRPr lang="de-DE" dirty="0"/>
          </a:p>
          <a:p>
            <a:pPr marL="457200" indent="-457200">
              <a:buClr>
                <a:srgbClr val="FF0000"/>
              </a:buClr>
              <a:buFont typeface="Arial"/>
              <a:buChar char="•"/>
            </a:pPr>
            <a:r>
              <a:rPr lang="de-DE" u="sng" dirty="0" smtClean="0"/>
              <a:t>Advantages:</a:t>
            </a:r>
          </a:p>
          <a:p>
            <a:pPr>
              <a:buClr>
                <a:srgbClr val="FF0000"/>
              </a:buClr>
            </a:pPr>
            <a:r>
              <a:rPr lang="de-DE" dirty="0"/>
              <a:t>	</a:t>
            </a:r>
            <a:r>
              <a:rPr lang="de-DE" dirty="0" err="1" smtClean="0">
                <a:cs typeface="Calibri"/>
              </a:rPr>
              <a:t>Improved</a:t>
            </a:r>
            <a:r>
              <a:rPr lang="de-DE" dirty="0" smtClean="0">
                <a:cs typeface="Calibri"/>
              </a:rPr>
              <a:t> </a:t>
            </a:r>
            <a:r>
              <a:rPr lang="de-DE" dirty="0" err="1" smtClean="0">
                <a:cs typeface="Calibri"/>
              </a:rPr>
              <a:t>efficiency</a:t>
            </a:r>
            <a:r>
              <a:rPr lang="de-DE" dirty="0" smtClean="0">
                <a:cs typeface="Calibri"/>
              </a:rPr>
              <a:t>: </a:t>
            </a:r>
            <a:r>
              <a:rPr lang="de-DE" dirty="0" err="1" smtClean="0">
                <a:cs typeface="Calibri"/>
              </a:rPr>
              <a:t>less</a:t>
            </a:r>
            <a:r>
              <a:rPr lang="de-DE" dirty="0" smtClean="0">
                <a:cs typeface="Calibri"/>
              </a:rPr>
              <a:t> </a:t>
            </a:r>
            <a:r>
              <a:rPr lang="de-DE" dirty="0" err="1" smtClean="0">
                <a:cs typeface="Calibri"/>
              </a:rPr>
              <a:t>strokes</a:t>
            </a:r>
            <a:r>
              <a:rPr lang="de-DE" dirty="0" smtClean="0">
                <a:cs typeface="Calibri"/>
              </a:rPr>
              <a:t> </a:t>
            </a:r>
            <a:r>
              <a:rPr lang="de-DE" dirty="0" err="1" smtClean="0">
                <a:cs typeface="Calibri"/>
              </a:rPr>
              <a:t>and</a:t>
            </a:r>
            <a:r>
              <a:rPr lang="de-DE" dirty="0" smtClean="0">
                <a:cs typeface="Calibri"/>
              </a:rPr>
              <a:t> </a:t>
            </a:r>
            <a:r>
              <a:rPr lang="de-DE" dirty="0" err="1" smtClean="0">
                <a:cs typeface="Calibri"/>
              </a:rPr>
              <a:t>less</a:t>
            </a:r>
            <a:r>
              <a:rPr lang="de-DE" dirty="0">
                <a:cs typeface="Calibri"/>
              </a:rPr>
              <a:t> </a:t>
            </a:r>
            <a:r>
              <a:rPr lang="de-DE" dirty="0" err="1" smtClean="0">
                <a:cs typeface="Calibri"/>
              </a:rPr>
              <a:t>systemic</a:t>
            </a:r>
            <a:r>
              <a:rPr lang="de-DE" dirty="0" smtClean="0">
                <a:cs typeface="Calibri"/>
              </a:rPr>
              <a:t> </a:t>
            </a:r>
            <a:r>
              <a:rPr lang="de-DE" dirty="0" err="1" smtClean="0">
                <a:cs typeface="Calibri"/>
              </a:rPr>
              <a:t>embolism</a:t>
            </a:r>
            <a:endParaRPr lang="de-DE" dirty="0" smtClean="0">
              <a:cs typeface="Calibri"/>
            </a:endParaRPr>
          </a:p>
          <a:p>
            <a:pPr>
              <a:buClr>
                <a:srgbClr val="FF0000"/>
              </a:buClr>
            </a:pPr>
            <a:r>
              <a:rPr lang="de-DE" dirty="0">
                <a:cs typeface="Calibri"/>
              </a:rPr>
              <a:t>	</a:t>
            </a:r>
            <a:r>
              <a:rPr lang="de-DE" dirty="0" err="1" smtClean="0">
                <a:cs typeface="Calibri"/>
              </a:rPr>
              <a:t>Improved</a:t>
            </a:r>
            <a:r>
              <a:rPr lang="de-DE" dirty="0" smtClean="0">
                <a:cs typeface="Calibri"/>
              </a:rPr>
              <a:t> </a:t>
            </a:r>
            <a:r>
              <a:rPr lang="de-DE" dirty="0" err="1" smtClean="0">
                <a:cs typeface="Calibri"/>
              </a:rPr>
              <a:t>safety</a:t>
            </a:r>
            <a:r>
              <a:rPr lang="de-DE" dirty="0" smtClean="0">
                <a:cs typeface="Calibri"/>
              </a:rPr>
              <a:t>: </a:t>
            </a:r>
            <a:r>
              <a:rPr lang="de-DE" dirty="0" err="1" smtClean="0">
                <a:cs typeface="Calibri"/>
              </a:rPr>
              <a:t>less</a:t>
            </a:r>
            <a:r>
              <a:rPr lang="de-DE" dirty="0" smtClean="0">
                <a:cs typeface="Calibri"/>
              </a:rPr>
              <a:t> </a:t>
            </a:r>
            <a:r>
              <a:rPr lang="de-DE" dirty="0" err="1" smtClean="0">
                <a:cs typeface="Calibri"/>
              </a:rPr>
              <a:t>intracranial</a:t>
            </a:r>
            <a:r>
              <a:rPr lang="de-DE" dirty="0" smtClean="0">
                <a:cs typeface="Calibri"/>
              </a:rPr>
              <a:t> </a:t>
            </a:r>
            <a:r>
              <a:rPr lang="de-DE" dirty="0" err="1" smtClean="0">
                <a:cs typeface="Calibri"/>
              </a:rPr>
              <a:t>and</a:t>
            </a:r>
            <a:r>
              <a:rPr lang="de-DE" dirty="0" smtClean="0">
                <a:cs typeface="Calibri"/>
              </a:rPr>
              <a:t> </a:t>
            </a:r>
            <a:r>
              <a:rPr lang="de-DE" dirty="0" err="1" smtClean="0">
                <a:cs typeface="Calibri"/>
              </a:rPr>
              <a:t>less</a:t>
            </a:r>
            <a:r>
              <a:rPr lang="de-DE" dirty="0" smtClean="0">
                <a:cs typeface="Calibri"/>
              </a:rPr>
              <a:t> </a:t>
            </a:r>
            <a:r>
              <a:rPr lang="de-DE" dirty="0" err="1" smtClean="0">
                <a:cs typeface="Calibri"/>
              </a:rPr>
              <a:t>severe</a:t>
            </a:r>
            <a:r>
              <a:rPr lang="de-DE" dirty="0" smtClean="0">
                <a:cs typeface="Calibri"/>
              </a:rPr>
              <a:t> </a:t>
            </a:r>
            <a:r>
              <a:rPr lang="de-DE" dirty="0" err="1" smtClean="0">
                <a:cs typeface="Calibri"/>
              </a:rPr>
              <a:t>life-threatening</a:t>
            </a:r>
            <a:r>
              <a:rPr lang="de-DE" dirty="0" smtClean="0">
                <a:cs typeface="Calibri"/>
              </a:rPr>
              <a:t> </a:t>
            </a:r>
            <a:r>
              <a:rPr lang="de-DE" dirty="0" err="1" smtClean="0">
                <a:cs typeface="Calibri"/>
              </a:rPr>
              <a:t>hemorrhages</a:t>
            </a:r>
            <a:endParaRPr lang="de-DE" dirty="0" smtClean="0">
              <a:cs typeface="Calibri"/>
            </a:endParaRPr>
          </a:p>
          <a:p>
            <a:pPr>
              <a:buClr>
                <a:srgbClr val="FF0000"/>
              </a:buClr>
            </a:pPr>
            <a:r>
              <a:rPr lang="de-DE" dirty="0">
                <a:cs typeface="Calibri"/>
              </a:rPr>
              <a:t>	</a:t>
            </a:r>
            <a:r>
              <a:rPr lang="de-DE" dirty="0" smtClean="0">
                <a:cs typeface="Calibri"/>
              </a:rPr>
              <a:t>Simpler </a:t>
            </a:r>
            <a:r>
              <a:rPr lang="de-DE" dirty="0" err="1" smtClean="0">
                <a:cs typeface="Calibri"/>
              </a:rPr>
              <a:t>management</a:t>
            </a:r>
            <a:r>
              <a:rPr lang="de-DE" dirty="0" smtClean="0">
                <a:cs typeface="Calibri"/>
              </a:rPr>
              <a:t> (</a:t>
            </a:r>
            <a:r>
              <a:rPr lang="de-DE" dirty="0" err="1" smtClean="0">
                <a:cs typeface="Calibri"/>
              </a:rPr>
              <a:t>no</a:t>
            </a:r>
            <a:r>
              <a:rPr lang="de-DE" dirty="0" smtClean="0">
                <a:cs typeface="Calibri"/>
              </a:rPr>
              <a:t> </a:t>
            </a:r>
            <a:r>
              <a:rPr lang="de-DE" dirty="0" err="1" smtClean="0">
                <a:cs typeface="Calibri"/>
              </a:rPr>
              <a:t>monitoring</a:t>
            </a:r>
            <a:r>
              <a:rPr lang="de-DE" dirty="0" smtClean="0">
                <a:cs typeface="Calibri"/>
              </a:rPr>
              <a:t>, </a:t>
            </a:r>
            <a:r>
              <a:rPr lang="de-DE" dirty="0" err="1" smtClean="0">
                <a:cs typeface="Calibri"/>
              </a:rPr>
              <a:t>no</a:t>
            </a:r>
            <a:r>
              <a:rPr lang="de-DE" dirty="0" smtClean="0">
                <a:cs typeface="Calibri"/>
              </a:rPr>
              <a:t> dose </a:t>
            </a:r>
            <a:r>
              <a:rPr lang="de-DE" dirty="0" err="1" smtClean="0">
                <a:cs typeface="Calibri"/>
              </a:rPr>
              <a:t>adaptation</a:t>
            </a:r>
            <a:r>
              <a:rPr lang="de-DE" dirty="0" smtClean="0">
                <a:cs typeface="Calibri"/>
              </a:rPr>
              <a:t>)</a:t>
            </a:r>
          </a:p>
          <a:p>
            <a:pPr>
              <a:buClr>
                <a:srgbClr val="FF0000"/>
              </a:buClr>
            </a:pPr>
            <a:r>
              <a:rPr lang="de-DE" dirty="0">
                <a:cs typeface="Calibri"/>
              </a:rPr>
              <a:t>	</a:t>
            </a:r>
            <a:r>
              <a:rPr lang="de-DE" dirty="0" err="1" smtClean="0">
                <a:cs typeface="Calibri"/>
              </a:rPr>
              <a:t>Less</a:t>
            </a:r>
            <a:r>
              <a:rPr lang="de-DE" dirty="0" smtClean="0">
                <a:cs typeface="Calibri"/>
              </a:rPr>
              <a:t> </a:t>
            </a:r>
            <a:r>
              <a:rPr lang="de-DE" dirty="0" err="1" smtClean="0">
                <a:cs typeface="Calibri"/>
              </a:rPr>
              <a:t>interactions</a:t>
            </a:r>
            <a:r>
              <a:rPr lang="de-DE" dirty="0" smtClean="0">
                <a:cs typeface="Calibri"/>
              </a:rPr>
              <a:t> (</a:t>
            </a:r>
            <a:r>
              <a:rPr lang="de-DE" dirty="0" err="1" smtClean="0">
                <a:cs typeface="Calibri"/>
              </a:rPr>
              <a:t>medication</a:t>
            </a:r>
            <a:r>
              <a:rPr lang="de-DE" dirty="0" smtClean="0">
                <a:cs typeface="Calibri"/>
              </a:rPr>
              <a:t>, </a:t>
            </a:r>
            <a:r>
              <a:rPr lang="de-DE" dirty="0" err="1" smtClean="0">
                <a:cs typeface="Calibri"/>
              </a:rPr>
              <a:t>food</a:t>
            </a:r>
            <a:r>
              <a:rPr lang="de-DE" dirty="0" smtClean="0">
                <a:cs typeface="Calibri"/>
              </a:rPr>
              <a:t>)</a:t>
            </a:r>
            <a:endParaRPr lang="de-DE" dirty="0"/>
          </a:p>
          <a:p>
            <a:pPr>
              <a:buClr>
                <a:srgbClr val="FF0000"/>
              </a:buClr>
            </a:pPr>
            <a:endParaRPr lang="de-DE" dirty="0" smtClean="0"/>
          </a:p>
          <a:p>
            <a:pPr marL="457200" indent="-457200">
              <a:buClr>
                <a:srgbClr val="FF0000"/>
              </a:buClr>
              <a:buFont typeface="Arial"/>
              <a:buChar char="•"/>
            </a:pPr>
            <a:r>
              <a:rPr lang="de-DE" u="sng" dirty="0" smtClean="0"/>
              <a:t>Potential </a:t>
            </a:r>
            <a:r>
              <a:rPr lang="de-DE" u="sng" dirty="0" err="1" smtClean="0"/>
              <a:t>risks</a:t>
            </a:r>
            <a:r>
              <a:rPr lang="de-DE" u="sng" dirty="0" smtClean="0"/>
              <a:t> </a:t>
            </a:r>
            <a:r>
              <a:rPr lang="de-DE" u="sng" dirty="0" err="1" smtClean="0"/>
              <a:t>or</a:t>
            </a:r>
            <a:r>
              <a:rPr lang="de-DE" u="sng" dirty="0" smtClean="0"/>
              <a:t> </a:t>
            </a:r>
            <a:r>
              <a:rPr lang="de-DE" u="sng" dirty="0" err="1" smtClean="0"/>
              <a:t>uncertainties</a:t>
            </a:r>
            <a:r>
              <a:rPr lang="de-DE" u="sng" dirty="0" smtClean="0"/>
              <a:t>:</a:t>
            </a:r>
          </a:p>
          <a:p>
            <a:pPr>
              <a:buClr>
                <a:srgbClr val="FF0000"/>
              </a:buClr>
            </a:pPr>
            <a:r>
              <a:rPr lang="de-DE" dirty="0"/>
              <a:t>	</a:t>
            </a:r>
            <a:r>
              <a:rPr lang="de-DE" dirty="0" err="1" smtClean="0">
                <a:cs typeface="Calibri"/>
              </a:rPr>
              <a:t>Quantification</a:t>
            </a:r>
            <a:r>
              <a:rPr lang="de-DE" dirty="0" smtClean="0">
                <a:cs typeface="Calibri"/>
              </a:rPr>
              <a:t> </a:t>
            </a:r>
            <a:r>
              <a:rPr lang="de-DE" dirty="0" err="1" smtClean="0">
                <a:cs typeface="Calibri"/>
              </a:rPr>
              <a:t>of</a:t>
            </a:r>
            <a:r>
              <a:rPr lang="de-DE" dirty="0" smtClean="0">
                <a:cs typeface="Calibri"/>
              </a:rPr>
              <a:t> </a:t>
            </a:r>
            <a:r>
              <a:rPr lang="de-DE" dirty="0" err="1" smtClean="0">
                <a:cs typeface="Calibri"/>
              </a:rPr>
              <a:t>the</a:t>
            </a:r>
            <a:r>
              <a:rPr lang="de-DE" dirty="0" smtClean="0">
                <a:cs typeface="Calibri"/>
              </a:rPr>
              <a:t> </a:t>
            </a:r>
            <a:r>
              <a:rPr lang="de-DE" dirty="0" err="1" smtClean="0">
                <a:cs typeface="Calibri"/>
              </a:rPr>
              <a:t>anticoagulant</a:t>
            </a:r>
            <a:r>
              <a:rPr lang="de-DE" dirty="0" smtClean="0">
                <a:cs typeface="Calibri"/>
              </a:rPr>
              <a:t> </a:t>
            </a:r>
            <a:r>
              <a:rPr lang="de-DE" dirty="0" err="1" smtClean="0">
                <a:cs typeface="Calibri"/>
              </a:rPr>
              <a:t>effect</a:t>
            </a:r>
            <a:r>
              <a:rPr lang="de-DE" dirty="0" smtClean="0">
                <a:cs typeface="Calibri"/>
              </a:rPr>
              <a:t> (</a:t>
            </a:r>
            <a:r>
              <a:rPr lang="de-DE" dirty="0" err="1" smtClean="0">
                <a:cs typeface="Calibri"/>
              </a:rPr>
              <a:t>should</a:t>
            </a:r>
            <a:r>
              <a:rPr lang="de-DE" dirty="0" smtClean="0">
                <a:cs typeface="Calibri"/>
              </a:rPr>
              <a:t> </a:t>
            </a:r>
            <a:r>
              <a:rPr lang="de-DE" dirty="0" err="1" smtClean="0">
                <a:cs typeface="Calibri"/>
              </a:rPr>
              <a:t>be</a:t>
            </a:r>
            <a:r>
              <a:rPr lang="de-DE" dirty="0" smtClean="0">
                <a:cs typeface="Calibri"/>
              </a:rPr>
              <a:t> </a:t>
            </a:r>
            <a:r>
              <a:rPr lang="de-DE" dirty="0" err="1" smtClean="0">
                <a:cs typeface="Calibri"/>
              </a:rPr>
              <a:t>validated</a:t>
            </a:r>
            <a:r>
              <a:rPr lang="de-DE" dirty="0" smtClean="0">
                <a:cs typeface="Calibri"/>
              </a:rPr>
              <a:t>)</a:t>
            </a:r>
          </a:p>
          <a:p>
            <a:pPr>
              <a:buClr>
                <a:srgbClr val="FF0000"/>
              </a:buClr>
            </a:pPr>
            <a:r>
              <a:rPr lang="de-DE" dirty="0">
                <a:cs typeface="Calibri"/>
              </a:rPr>
              <a:t>	</a:t>
            </a:r>
            <a:r>
              <a:rPr lang="de-DE" dirty="0" smtClean="0">
                <a:cs typeface="Calibri"/>
              </a:rPr>
              <a:t>A </a:t>
            </a:r>
            <a:r>
              <a:rPr lang="de-DE" dirty="0" err="1" smtClean="0">
                <a:cs typeface="Calibri"/>
              </a:rPr>
              <a:t>specific</a:t>
            </a:r>
            <a:r>
              <a:rPr lang="de-DE" dirty="0" smtClean="0">
                <a:cs typeface="Calibri"/>
              </a:rPr>
              <a:t>, rapid </a:t>
            </a:r>
            <a:r>
              <a:rPr lang="de-DE" dirty="0" err="1" smtClean="0">
                <a:cs typeface="Calibri"/>
              </a:rPr>
              <a:t>effective</a:t>
            </a:r>
            <a:r>
              <a:rPr lang="de-DE" dirty="0" smtClean="0">
                <a:cs typeface="Calibri"/>
              </a:rPr>
              <a:t> </a:t>
            </a:r>
            <a:r>
              <a:rPr lang="de-DE" dirty="0" err="1" smtClean="0">
                <a:cs typeface="Calibri"/>
              </a:rPr>
              <a:t>antidot</a:t>
            </a:r>
            <a:r>
              <a:rPr lang="de-DE" dirty="0" smtClean="0">
                <a:cs typeface="Calibri"/>
              </a:rPr>
              <a:t> </a:t>
            </a:r>
            <a:r>
              <a:rPr lang="de-DE" dirty="0" err="1" smtClean="0">
                <a:cs typeface="Calibri"/>
              </a:rPr>
              <a:t>is</a:t>
            </a:r>
            <a:r>
              <a:rPr lang="de-DE" dirty="0" smtClean="0">
                <a:cs typeface="Calibri"/>
              </a:rPr>
              <a:t> not </a:t>
            </a:r>
            <a:r>
              <a:rPr lang="de-DE" dirty="0" err="1" smtClean="0">
                <a:cs typeface="Calibri"/>
              </a:rPr>
              <a:t>yet</a:t>
            </a:r>
            <a:r>
              <a:rPr lang="de-DE" dirty="0" smtClean="0">
                <a:cs typeface="Calibri"/>
              </a:rPr>
              <a:t> </a:t>
            </a:r>
            <a:r>
              <a:rPr lang="de-DE" dirty="0" err="1" smtClean="0">
                <a:cs typeface="Calibri"/>
              </a:rPr>
              <a:t>available</a:t>
            </a:r>
            <a:endParaRPr lang="de-DE" dirty="0" smtClean="0">
              <a:cs typeface="Calibri"/>
            </a:endParaRPr>
          </a:p>
          <a:p>
            <a:pPr>
              <a:buClr>
                <a:srgbClr val="FF0000"/>
              </a:buClr>
            </a:pPr>
            <a:r>
              <a:rPr lang="de-DE" dirty="0">
                <a:cs typeface="Calibri"/>
              </a:rPr>
              <a:t>	</a:t>
            </a:r>
            <a:r>
              <a:rPr lang="de-DE" dirty="0" err="1" smtClean="0">
                <a:cs typeface="Calibri"/>
              </a:rPr>
              <a:t>Caution</a:t>
            </a:r>
            <a:r>
              <a:rPr lang="de-DE" dirty="0" smtClean="0">
                <a:cs typeface="Calibri"/>
              </a:rPr>
              <a:t> in </a:t>
            </a:r>
            <a:r>
              <a:rPr lang="de-DE" dirty="0" err="1" smtClean="0">
                <a:cs typeface="Calibri"/>
              </a:rPr>
              <a:t>special</a:t>
            </a:r>
            <a:r>
              <a:rPr lang="de-DE" dirty="0" smtClean="0">
                <a:cs typeface="Calibri"/>
              </a:rPr>
              <a:t> </a:t>
            </a:r>
            <a:r>
              <a:rPr lang="de-DE" dirty="0" err="1" smtClean="0">
                <a:cs typeface="Calibri"/>
              </a:rPr>
              <a:t>situations</a:t>
            </a:r>
            <a:r>
              <a:rPr lang="de-DE" dirty="0" smtClean="0">
                <a:cs typeface="Calibri"/>
              </a:rPr>
              <a:t> (e. g. </a:t>
            </a:r>
            <a:r>
              <a:rPr lang="de-DE" dirty="0">
                <a:cs typeface="Calibri"/>
              </a:rPr>
              <a:t>i</a:t>
            </a:r>
            <a:r>
              <a:rPr lang="de-DE" dirty="0" smtClean="0">
                <a:cs typeface="Calibri"/>
              </a:rPr>
              <a:t>n renal </a:t>
            </a:r>
            <a:r>
              <a:rPr lang="de-DE" dirty="0" err="1" smtClean="0">
                <a:cs typeface="Calibri"/>
              </a:rPr>
              <a:t>insufficiency</a:t>
            </a:r>
            <a:r>
              <a:rPr lang="de-DE" dirty="0" smtClean="0">
                <a:cs typeface="Calibri"/>
              </a:rPr>
              <a:t>)</a:t>
            </a:r>
          </a:p>
          <a:p>
            <a:pPr>
              <a:buClr>
                <a:srgbClr val="FF0000"/>
              </a:buClr>
            </a:pPr>
            <a:r>
              <a:rPr lang="de-DE" dirty="0">
                <a:cs typeface="Calibri"/>
              </a:rPr>
              <a:t>	</a:t>
            </a:r>
            <a:r>
              <a:rPr lang="de-DE" dirty="0" err="1" smtClean="0">
                <a:cs typeface="Calibri"/>
              </a:rPr>
              <a:t>Uncertain</a:t>
            </a:r>
            <a:r>
              <a:rPr lang="de-DE" dirty="0" smtClean="0">
                <a:cs typeface="Calibri"/>
              </a:rPr>
              <a:t> in </a:t>
            </a:r>
            <a:r>
              <a:rPr lang="de-DE" dirty="0" err="1" smtClean="0">
                <a:cs typeface="Calibri"/>
              </a:rPr>
              <a:t>special</a:t>
            </a:r>
            <a:r>
              <a:rPr lang="de-DE" dirty="0" smtClean="0">
                <a:cs typeface="Calibri"/>
              </a:rPr>
              <a:t> </a:t>
            </a:r>
            <a:r>
              <a:rPr lang="de-DE" dirty="0" err="1" smtClean="0">
                <a:cs typeface="Calibri"/>
              </a:rPr>
              <a:t>situations</a:t>
            </a:r>
            <a:r>
              <a:rPr lang="de-DE" dirty="0" smtClean="0">
                <a:cs typeface="Calibri"/>
              </a:rPr>
              <a:t> </a:t>
            </a:r>
            <a:r>
              <a:rPr lang="de-DE" dirty="0" err="1" smtClean="0">
                <a:cs typeface="Calibri"/>
              </a:rPr>
              <a:t>like</a:t>
            </a:r>
            <a:r>
              <a:rPr lang="de-DE" dirty="0" smtClean="0">
                <a:cs typeface="Calibri"/>
              </a:rPr>
              <a:t> e. g. after </a:t>
            </a:r>
            <a:r>
              <a:rPr lang="de-DE" dirty="0" err="1" smtClean="0">
                <a:cs typeface="Calibri"/>
              </a:rPr>
              <a:t>acute</a:t>
            </a:r>
            <a:r>
              <a:rPr lang="de-DE" dirty="0" smtClean="0">
                <a:cs typeface="Calibri"/>
              </a:rPr>
              <a:t> </a:t>
            </a:r>
            <a:r>
              <a:rPr lang="de-DE" dirty="0" err="1" smtClean="0">
                <a:cs typeface="Calibri"/>
              </a:rPr>
              <a:t>coronary</a:t>
            </a:r>
            <a:r>
              <a:rPr lang="de-DE" dirty="0" smtClean="0">
                <a:cs typeface="Calibri"/>
              </a:rPr>
              <a:t> </a:t>
            </a:r>
            <a:r>
              <a:rPr lang="de-DE" dirty="0" err="1" smtClean="0">
                <a:cs typeface="Calibri"/>
              </a:rPr>
              <a:t>syndrome</a:t>
            </a:r>
            <a:r>
              <a:rPr lang="de-DE" dirty="0" smtClean="0">
                <a:cs typeface="Calibri"/>
              </a:rPr>
              <a:t>, </a:t>
            </a:r>
            <a:r>
              <a:rPr lang="de-DE" dirty="0" err="1" smtClean="0">
                <a:cs typeface="Calibri"/>
              </a:rPr>
              <a:t>combination</a:t>
            </a:r>
            <a:r>
              <a:rPr lang="de-DE" dirty="0" smtClean="0">
                <a:cs typeface="Calibri"/>
              </a:rPr>
              <a:t> 		</a:t>
            </a:r>
            <a:r>
              <a:rPr lang="de-DE" dirty="0" err="1" smtClean="0">
                <a:cs typeface="Calibri"/>
              </a:rPr>
              <a:t>with</a:t>
            </a:r>
            <a:r>
              <a:rPr lang="de-DE" dirty="0" smtClean="0">
                <a:cs typeface="Calibri"/>
              </a:rPr>
              <a:t> dual </a:t>
            </a:r>
            <a:r>
              <a:rPr lang="de-DE" dirty="0" err="1" smtClean="0">
                <a:cs typeface="Calibri"/>
              </a:rPr>
              <a:t>platelet</a:t>
            </a:r>
            <a:r>
              <a:rPr lang="de-DE" dirty="0" smtClean="0">
                <a:cs typeface="Calibri"/>
              </a:rPr>
              <a:t> </a:t>
            </a:r>
            <a:r>
              <a:rPr lang="de-DE" dirty="0" err="1" smtClean="0">
                <a:cs typeface="Calibri"/>
              </a:rPr>
              <a:t>antiaggregation</a:t>
            </a:r>
            <a:r>
              <a:rPr lang="de-DE" dirty="0" smtClean="0">
                <a:cs typeface="Calibri"/>
              </a:rPr>
              <a:t> </a:t>
            </a:r>
            <a:r>
              <a:rPr lang="de-DE" dirty="0" err="1" smtClean="0">
                <a:cs typeface="Calibri"/>
              </a:rPr>
              <a:t>therapy</a:t>
            </a:r>
            <a:endParaRPr lang="de-DE" dirty="0" smtClean="0">
              <a:cs typeface="Calibri"/>
            </a:endParaRPr>
          </a:p>
          <a:p>
            <a:pPr>
              <a:buClr>
                <a:srgbClr val="FF0000"/>
              </a:buClr>
            </a:pPr>
            <a:r>
              <a:rPr lang="de-DE" dirty="0">
                <a:cs typeface="Calibri"/>
              </a:rPr>
              <a:t>	</a:t>
            </a:r>
            <a:r>
              <a:rPr lang="de-DE" dirty="0" err="1" smtClean="0">
                <a:cs typeface="Calibri"/>
              </a:rPr>
              <a:t>Contraindication</a:t>
            </a:r>
            <a:r>
              <a:rPr lang="de-DE" dirty="0" smtClean="0">
                <a:cs typeface="Calibri"/>
              </a:rPr>
              <a:t> in </a:t>
            </a:r>
            <a:r>
              <a:rPr lang="de-DE" dirty="0" err="1" smtClean="0">
                <a:cs typeface="Calibri"/>
              </a:rPr>
              <a:t>patients</a:t>
            </a:r>
            <a:r>
              <a:rPr lang="de-DE" dirty="0" smtClean="0">
                <a:cs typeface="Calibri"/>
              </a:rPr>
              <a:t> </a:t>
            </a:r>
            <a:r>
              <a:rPr lang="de-DE" dirty="0" err="1" smtClean="0">
                <a:cs typeface="Calibri"/>
              </a:rPr>
              <a:t>with</a:t>
            </a:r>
            <a:r>
              <a:rPr lang="de-DE" dirty="0" smtClean="0">
                <a:cs typeface="Calibri"/>
              </a:rPr>
              <a:t> </a:t>
            </a:r>
            <a:r>
              <a:rPr lang="de-DE" dirty="0" err="1" smtClean="0">
                <a:cs typeface="Calibri"/>
              </a:rPr>
              <a:t>mechanical</a:t>
            </a:r>
            <a:r>
              <a:rPr lang="de-DE" dirty="0" smtClean="0">
                <a:cs typeface="Calibri"/>
              </a:rPr>
              <a:t> </a:t>
            </a:r>
            <a:r>
              <a:rPr lang="de-DE" dirty="0" err="1" smtClean="0">
                <a:cs typeface="Calibri"/>
              </a:rPr>
              <a:t>valve</a:t>
            </a:r>
            <a:r>
              <a:rPr lang="de-DE" dirty="0" smtClean="0">
                <a:cs typeface="Calibri"/>
              </a:rPr>
              <a:t> </a:t>
            </a:r>
            <a:r>
              <a:rPr lang="de-DE" dirty="0" err="1" smtClean="0">
                <a:cs typeface="Calibri"/>
              </a:rPr>
              <a:t>prostheses</a:t>
            </a:r>
            <a:endParaRPr lang="de-DE" dirty="0" smtClean="0">
              <a:cs typeface="Calibri"/>
            </a:endParaRPr>
          </a:p>
          <a:p>
            <a:pPr>
              <a:buClr>
                <a:srgbClr val="FF0000"/>
              </a:buClr>
            </a:pPr>
            <a:r>
              <a:rPr lang="de-DE" dirty="0">
                <a:cs typeface="Calibri"/>
              </a:rPr>
              <a:t>	</a:t>
            </a:r>
            <a:r>
              <a:rPr lang="de-DE" dirty="0" smtClean="0">
                <a:cs typeface="Calibri"/>
              </a:rPr>
              <a:t>Compliance!</a:t>
            </a:r>
          </a:p>
        </p:txBody>
      </p:sp>
      <p:sp>
        <p:nvSpPr>
          <p:cNvPr id="6" name="Rectangle 3"/>
          <p:cNvSpPr>
            <a:spLocks noChangeArrowheads="1"/>
          </p:cNvSpPr>
          <p:nvPr/>
        </p:nvSpPr>
        <p:spPr bwMode="auto">
          <a:xfrm>
            <a:off x="1840622" y="126261"/>
            <a:ext cx="5828865" cy="821182"/>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a:defRPr/>
            </a:pPr>
            <a:endParaRPr lang="es-ES_tradnl" sz="2000" b="1" dirty="0" smtClean="0">
              <a:solidFill>
                <a:schemeClr val="accent1">
                  <a:lumMod val="50000"/>
                </a:schemeClr>
              </a:solidFill>
              <a:latin typeface="Arial"/>
              <a:cs typeface="Arial"/>
            </a:endParaRPr>
          </a:p>
          <a:p>
            <a:pPr algn="ctr">
              <a:defRPr/>
            </a:pPr>
            <a:endParaRPr lang="es-ES_tradnl" sz="2000" b="1" dirty="0">
              <a:solidFill>
                <a:schemeClr val="accent1">
                  <a:lumMod val="50000"/>
                </a:schemeClr>
              </a:solidFill>
              <a:latin typeface="Arial"/>
              <a:cs typeface="Arial"/>
            </a:endParaRPr>
          </a:p>
          <a:p>
            <a:pPr algn="ctr">
              <a:defRPr/>
            </a:pPr>
            <a:endParaRPr lang="es-ES_tradnl" sz="2000" b="1" dirty="0" smtClean="0">
              <a:solidFill>
                <a:schemeClr val="accent1">
                  <a:lumMod val="50000"/>
                </a:schemeClr>
              </a:solidFill>
              <a:latin typeface="Arial"/>
              <a:cs typeface="Arial"/>
            </a:endParaRPr>
          </a:p>
          <a:p>
            <a:r>
              <a:rPr lang="es-ES_tradnl" sz="2000" b="1" dirty="0" smtClean="0"/>
              <a:t>                                 </a:t>
            </a:r>
            <a:r>
              <a:rPr lang="es-ES_tradnl" sz="2400" b="1" dirty="0" smtClean="0">
                <a:solidFill>
                  <a:schemeClr val="tx2">
                    <a:lumMod val="75000"/>
                  </a:schemeClr>
                </a:solidFill>
              </a:rPr>
              <a:t>USE OF NOAC</a:t>
            </a:r>
          </a:p>
          <a:p>
            <a:pPr algn="just"/>
            <a:endParaRPr lang="de-DE" sz="2000" dirty="0"/>
          </a:p>
        </p:txBody>
      </p:sp>
    </p:spTree>
    <p:extLst>
      <p:ext uri="{BB962C8B-B14F-4D97-AF65-F5344CB8AC3E}">
        <p14:creationId xmlns:p14="http://schemas.microsoft.com/office/powerpoint/2010/main" val="1408826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3657601" y="246743"/>
            <a:ext cx="5486399" cy="355600"/>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endParaRPr lang="es-ES_tradnl" b="1" dirty="0" smtClean="0">
              <a:solidFill>
                <a:schemeClr val="tx2"/>
              </a:solidFill>
              <a:latin typeface="Arial" charset="0"/>
              <a:cs typeface="+mn-cs"/>
            </a:endParaRPr>
          </a:p>
          <a:p>
            <a:pPr algn="ctr" eaLnBrk="1" hangingPunct="1">
              <a:defRPr/>
            </a:pPr>
            <a:endParaRPr lang="es-ES_tradnl" b="1" dirty="0">
              <a:solidFill>
                <a:schemeClr val="tx2"/>
              </a:solidFill>
              <a:latin typeface="Arial" charset="0"/>
            </a:endParaRPr>
          </a:p>
          <a:p>
            <a:pPr algn="ctr" eaLnBrk="1" hangingPunct="1">
              <a:defRPr/>
            </a:pPr>
            <a:r>
              <a:rPr lang="es-ES_tradnl" sz="2000" b="1" dirty="0" smtClean="0">
                <a:solidFill>
                  <a:schemeClr val="tx2"/>
                </a:solidFill>
                <a:latin typeface="Arial" charset="0"/>
              </a:rPr>
              <a:t>USE OF NOAC</a:t>
            </a:r>
            <a:endParaRPr lang="es-ES_tradnl" sz="2000" b="1" dirty="0">
              <a:solidFill>
                <a:schemeClr val="tx2"/>
              </a:solidFill>
              <a:latin typeface="Arial" charset="0"/>
              <a:cs typeface="+mn-cs"/>
            </a:endParaRPr>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sp>
        <p:nvSpPr>
          <p:cNvPr id="11" name="Textfeld 10"/>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sp>
        <p:nvSpPr>
          <p:cNvPr id="9" name="Rechteck 8"/>
          <p:cNvSpPr/>
          <p:nvPr/>
        </p:nvSpPr>
        <p:spPr>
          <a:xfrm>
            <a:off x="702733" y="1036108"/>
            <a:ext cx="7695654" cy="4801315"/>
          </a:xfrm>
          <a:prstGeom prst="rect">
            <a:avLst/>
          </a:prstGeom>
        </p:spPr>
        <p:txBody>
          <a:bodyPr wrap="square">
            <a:spAutoFit/>
          </a:bodyPr>
          <a:lstStyle/>
          <a:p>
            <a:pPr>
              <a:buClr>
                <a:srgbClr val="FF0000"/>
              </a:buClr>
            </a:pPr>
            <a:r>
              <a:rPr lang="de-DE" b="1" dirty="0" err="1" smtClean="0"/>
              <a:t>Contraindication</a:t>
            </a:r>
            <a:endParaRPr lang="de-DE" dirty="0" smtClean="0"/>
          </a:p>
          <a:p>
            <a:pPr marL="457200" indent="-457200">
              <a:buClr>
                <a:srgbClr val="FF0000"/>
              </a:buClr>
              <a:buFont typeface="Arial"/>
              <a:buChar char="•"/>
            </a:pPr>
            <a:endParaRPr lang="de-DE" dirty="0"/>
          </a:p>
          <a:p>
            <a:pPr marL="457200" indent="-457200">
              <a:buClr>
                <a:srgbClr val="FF0000"/>
              </a:buClr>
              <a:buFont typeface="Arial"/>
              <a:buChar char="•"/>
            </a:pPr>
            <a:r>
              <a:rPr lang="de-DE" dirty="0" err="1" smtClean="0"/>
              <a:t>Hypersensitivity</a:t>
            </a:r>
            <a:r>
              <a:rPr lang="de-DE" dirty="0" smtClean="0"/>
              <a:t> </a:t>
            </a:r>
            <a:r>
              <a:rPr lang="de-DE" dirty="0" err="1" smtClean="0"/>
              <a:t>to</a:t>
            </a:r>
            <a:r>
              <a:rPr lang="de-DE" dirty="0" smtClean="0"/>
              <a:t> </a:t>
            </a:r>
            <a:r>
              <a:rPr lang="de-DE" dirty="0" err="1" smtClean="0"/>
              <a:t>the</a:t>
            </a:r>
            <a:r>
              <a:rPr lang="de-DE" dirty="0" smtClean="0"/>
              <a:t> </a:t>
            </a:r>
            <a:r>
              <a:rPr lang="de-DE" dirty="0" err="1" smtClean="0"/>
              <a:t>substance</a:t>
            </a:r>
            <a:endParaRPr lang="de-DE" dirty="0" smtClean="0"/>
          </a:p>
          <a:p>
            <a:pPr marL="457200" indent="-457200">
              <a:buClr>
                <a:srgbClr val="FF0000"/>
              </a:buClr>
              <a:buFont typeface="Arial"/>
              <a:buChar char="•"/>
            </a:pPr>
            <a:endParaRPr lang="de-DE" dirty="0"/>
          </a:p>
          <a:p>
            <a:pPr marL="457200" indent="-457200">
              <a:buClr>
                <a:srgbClr val="FF0000"/>
              </a:buClr>
              <a:buFont typeface="Arial"/>
              <a:buChar char="•"/>
            </a:pPr>
            <a:r>
              <a:rPr lang="de-DE" dirty="0" err="1" smtClean="0"/>
              <a:t>Endocarditis</a:t>
            </a:r>
            <a:endParaRPr lang="de-DE" dirty="0" smtClean="0"/>
          </a:p>
          <a:p>
            <a:pPr marL="457200" indent="-457200">
              <a:buClr>
                <a:srgbClr val="FF0000"/>
              </a:buClr>
              <a:buFont typeface="Arial"/>
              <a:buChar char="•"/>
            </a:pPr>
            <a:endParaRPr lang="de-DE" dirty="0"/>
          </a:p>
          <a:p>
            <a:pPr marL="457200" indent="-457200">
              <a:buClr>
                <a:srgbClr val="FF0000"/>
              </a:buClr>
              <a:buFont typeface="Arial"/>
              <a:buChar char="•"/>
            </a:pPr>
            <a:r>
              <a:rPr lang="de-DE" dirty="0" err="1" smtClean="0"/>
              <a:t>Clinically</a:t>
            </a:r>
            <a:r>
              <a:rPr lang="de-DE" dirty="0" smtClean="0"/>
              <a:t> </a:t>
            </a:r>
            <a:r>
              <a:rPr lang="de-DE" dirty="0" err="1" smtClean="0"/>
              <a:t>significant</a:t>
            </a:r>
            <a:r>
              <a:rPr lang="de-DE" dirty="0" smtClean="0"/>
              <a:t> </a:t>
            </a:r>
            <a:r>
              <a:rPr lang="de-DE" dirty="0" err="1" smtClean="0"/>
              <a:t>bleeding</a:t>
            </a:r>
            <a:endParaRPr lang="de-DE" dirty="0" smtClean="0"/>
          </a:p>
          <a:p>
            <a:pPr marL="457200" indent="-457200">
              <a:buClr>
                <a:srgbClr val="FF0000"/>
              </a:buClr>
              <a:buFont typeface="Arial"/>
              <a:buChar char="•"/>
            </a:pPr>
            <a:endParaRPr lang="de-DE" dirty="0"/>
          </a:p>
          <a:p>
            <a:pPr marL="457200" indent="-457200">
              <a:buClr>
                <a:srgbClr val="FF0000"/>
              </a:buClr>
              <a:buFont typeface="Arial"/>
              <a:buChar char="•"/>
            </a:pPr>
            <a:r>
              <a:rPr lang="de-DE" dirty="0" err="1" smtClean="0"/>
              <a:t>Acute</a:t>
            </a:r>
            <a:r>
              <a:rPr lang="de-DE" dirty="0" smtClean="0"/>
              <a:t> gastrointestinal </a:t>
            </a:r>
            <a:r>
              <a:rPr lang="de-DE" dirty="0" err="1" smtClean="0"/>
              <a:t>ulcer</a:t>
            </a:r>
            <a:r>
              <a:rPr lang="de-DE" dirty="0" smtClean="0"/>
              <a:t> </a:t>
            </a:r>
            <a:r>
              <a:rPr lang="de-DE" dirty="0" err="1" smtClean="0"/>
              <a:t>or</a:t>
            </a:r>
            <a:r>
              <a:rPr lang="de-DE" dirty="0" smtClean="0"/>
              <a:t> gastrointestinal </a:t>
            </a:r>
            <a:r>
              <a:rPr lang="de-DE" dirty="0" err="1" smtClean="0"/>
              <a:t>ulcerative</a:t>
            </a:r>
            <a:r>
              <a:rPr lang="de-DE" dirty="0" smtClean="0"/>
              <a:t> </a:t>
            </a:r>
            <a:r>
              <a:rPr lang="de-DE" dirty="0" err="1" smtClean="0"/>
              <a:t>disease</a:t>
            </a:r>
            <a:endParaRPr lang="de-DE" dirty="0" smtClean="0"/>
          </a:p>
          <a:p>
            <a:pPr marL="457200" indent="-457200">
              <a:buClr>
                <a:srgbClr val="FF0000"/>
              </a:buClr>
              <a:buFont typeface="Arial"/>
              <a:buChar char="•"/>
            </a:pPr>
            <a:endParaRPr lang="de-DE" dirty="0" smtClean="0"/>
          </a:p>
          <a:p>
            <a:pPr marL="457200" indent="-457200">
              <a:buClr>
                <a:srgbClr val="FF0000"/>
              </a:buClr>
              <a:buFont typeface="Arial"/>
              <a:buChar char="•"/>
            </a:pPr>
            <a:r>
              <a:rPr lang="de-DE" dirty="0" err="1" smtClean="0"/>
              <a:t>Severe</a:t>
            </a:r>
            <a:r>
              <a:rPr lang="de-DE" dirty="0" smtClean="0"/>
              <a:t> </a:t>
            </a:r>
            <a:r>
              <a:rPr lang="de-DE" dirty="0" err="1" smtClean="0"/>
              <a:t>liver</a:t>
            </a:r>
            <a:r>
              <a:rPr lang="de-DE" dirty="0" smtClean="0"/>
              <a:t> </a:t>
            </a:r>
            <a:r>
              <a:rPr lang="de-DE" dirty="0" err="1" smtClean="0"/>
              <a:t>disease</a:t>
            </a:r>
            <a:r>
              <a:rPr lang="de-DE" dirty="0" smtClean="0"/>
              <a:t> </a:t>
            </a:r>
            <a:r>
              <a:rPr lang="de-DE" dirty="0" err="1" smtClean="0"/>
              <a:t>and</a:t>
            </a:r>
            <a:r>
              <a:rPr lang="de-DE" dirty="0" smtClean="0"/>
              <a:t> </a:t>
            </a:r>
            <a:r>
              <a:rPr lang="de-DE" dirty="0" err="1" smtClean="0"/>
              <a:t>liver</a:t>
            </a:r>
            <a:r>
              <a:rPr lang="de-DE" dirty="0" smtClean="0"/>
              <a:t> </a:t>
            </a:r>
            <a:r>
              <a:rPr lang="de-DE" dirty="0" err="1" smtClean="0"/>
              <a:t>insufficiency</a:t>
            </a:r>
            <a:r>
              <a:rPr lang="de-DE" dirty="0" smtClean="0"/>
              <a:t> </a:t>
            </a:r>
            <a:r>
              <a:rPr lang="de-DE" dirty="0" err="1" smtClean="0"/>
              <a:t>with</a:t>
            </a:r>
            <a:r>
              <a:rPr lang="de-DE" dirty="0" smtClean="0"/>
              <a:t> </a:t>
            </a:r>
            <a:r>
              <a:rPr lang="de-DE" dirty="0" err="1" smtClean="0"/>
              <a:t>significant</a:t>
            </a:r>
            <a:r>
              <a:rPr lang="de-DE" dirty="0" smtClean="0"/>
              <a:t> </a:t>
            </a:r>
            <a:r>
              <a:rPr lang="de-DE" dirty="0" err="1" smtClean="0"/>
              <a:t>increased</a:t>
            </a:r>
            <a:r>
              <a:rPr lang="de-DE" dirty="0" smtClean="0"/>
              <a:t> </a:t>
            </a:r>
            <a:r>
              <a:rPr lang="de-DE" dirty="0" err="1" smtClean="0"/>
              <a:t>risk</a:t>
            </a:r>
            <a:r>
              <a:rPr lang="de-DE" dirty="0" smtClean="0"/>
              <a:t> </a:t>
            </a:r>
            <a:r>
              <a:rPr lang="de-DE" dirty="0" err="1" smtClean="0"/>
              <a:t>of</a:t>
            </a:r>
            <a:r>
              <a:rPr lang="de-DE" dirty="0" smtClean="0"/>
              <a:t> </a:t>
            </a:r>
            <a:r>
              <a:rPr lang="de-DE" dirty="0" err="1" smtClean="0"/>
              <a:t>bleeding</a:t>
            </a:r>
            <a:r>
              <a:rPr lang="de-DE" dirty="0" smtClean="0"/>
              <a:t> </a:t>
            </a:r>
            <a:r>
              <a:rPr lang="de-DE" dirty="0" err="1" smtClean="0"/>
              <a:t>and</a:t>
            </a:r>
            <a:r>
              <a:rPr lang="de-DE" dirty="0" smtClean="0"/>
              <a:t> </a:t>
            </a:r>
            <a:r>
              <a:rPr lang="de-DE" dirty="0" err="1" smtClean="0"/>
              <a:t>slight</a:t>
            </a:r>
            <a:r>
              <a:rPr lang="de-DE" dirty="0" smtClean="0"/>
              <a:t> </a:t>
            </a:r>
            <a:r>
              <a:rPr lang="de-DE" dirty="0" err="1" smtClean="0"/>
              <a:t>or</a:t>
            </a:r>
            <a:r>
              <a:rPr lang="de-DE" dirty="0" smtClean="0"/>
              <a:t> moderate </a:t>
            </a:r>
            <a:r>
              <a:rPr lang="de-DE" dirty="0" err="1" smtClean="0"/>
              <a:t>liver</a:t>
            </a:r>
            <a:r>
              <a:rPr lang="de-DE" dirty="0" smtClean="0"/>
              <a:t> </a:t>
            </a:r>
            <a:r>
              <a:rPr lang="de-DE" dirty="0" err="1" smtClean="0"/>
              <a:t>insufficiency</a:t>
            </a:r>
            <a:r>
              <a:rPr lang="de-DE" dirty="0" smtClean="0"/>
              <a:t> in </a:t>
            </a:r>
            <a:r>
              <a:rPr lang="de-DE" dirty="0" err="1" smtClean="0"/>
              <a:t>combination</a:t>
            </a:r>
            <a:r>
              <a:rPr lang="de-DE" dirty="0" smtClean="0"/>
              <a:t> </a:t>
            </a:r>
            <a:r>
              <a:rPr lang="de-DE" dirty="0" err="1" smtClean="0"/>
              <a:t>with</a:t>
            </a:r>
            <a:r>
              <a:rPr lang="de-DE" dirty="0" smtClean="0"/>
              <a:t> </a:t>
            </a:r>
            <a:r>
              <a:rPr lang="de-DE" dirty="0" err="1" smtClean="0"/>
              <a:t>coagulopathy</a:t>
            </a:r>
            <a:endParaRPr lang="de-DE" dirty="0" smtClean="0"/>
          </a:p>
          <a:p>
            <a:pPr marL="457200" indent="-457200">
              <a:buClr>
                <a:srgbClr val="FF0000"/>
              </a:buClr>
              <a:buFont typeface="Arial"/>
              <a:buChar char="•"/>
            </a:pPr>
            <a:endParaRPr lang="de-DE" dirty="0" smtClean="0"/>
          </a:p>
          <a:p>
            <a:pPr marL="457200" indent="-457200">
              <a:buClr>
                <a:srgbClr val="FF0000"/>
              </a:buClr>
              <a:buFont typeface="Arial"/>
              <a:buChar char="•"/>
            </a:pPr>
            <a:r>
              <a:rPr lang="de-DE" dirty="0" err="1" smtClean="0"/>
              <a:t>Severe</a:t>
            </a:r>
            <a:r>
              <a:rPr lang="de-DE" dirty="0" smtClean="0"/>
              <a:t> renal </a:t>
            </a:r>
            <a:r>
              <a:rPr lang="de-DE" dirty="0" err="1" smtClean="0"/>
              <a:t>insufficiency</a:t>
            </a:r>
            <a:r>
              <a:rPr lang="de-DE" dirty="0" smtClean="0"/>
              <a:t>: GFR </a:t>
            </a:r>
            <a:r>
              <a:rPr lang="de-DE" dirty="0"/>
              <a:t>&lt; 30 ml/min</a:t>
            </a:r>
          </a:p>
          <a:p>
            <a:pPr marL="457200" indent="-457200">
              <a:buClr>
                <a:srgbClr val="FF0000"/>
              </a:buClr>
              <a:buFont typeface="Arial"/>
              <a:buChar char="•"/>
            </a:pPr>
            <a:endParaRPr lang="de-DE" dirty="0"/>
          </a:p>
          <a:p>
            <a:pPr marL="457200" indent="-457200">
              <a:buClr>
                <a:srgbClr val="FF0000"/>
              </a:buClr>
              <a:buFont typeface="Arial"/>
              <a:buChar char="•"/>
            </a:pPr>
            <a:r>
              <a:rPr lang="de-DE" dirty="0" err="1" smtClean="0"/>
              <a:t>Pregnancy</a:t>
            </a:r>
            <a:r>
              <a:rPr lang="de-DE" dirty="0" smtClean="0"/>
              <a:t> </a:t>
            </a:r>
            <a:endParaRPr lang="de-DE" dirty="0"/>
          </a:p>
        </p:txBody>
      </p:sp>
    </p:spTree>
    <p:extLst>
      <p:ext uri="{BB962C8B-B14F-4D97-AF65-F5344CB8AC3E}">
        <p14:creationId xmlns:p14="http://schemas.microsoft.com/office/powerpoint/2010/main" val="3683515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3657601" y="246743"/>
            <a:ext cx="5486399" cy="355600"/>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endParaRPr lang="es-ES_tradnl" b="1" dirty="0" smtClean="0">
              <a:solidFill>
                <a:schemeClr val="tx2"/>
              </a:solidFill>
              <a:latin typeface="Arial" charset="0"/>
              <a:cs typeface="+mn-cs"/>
            </a:endParaRPr>
          </a:p>
          <a:p>
            <a:pPr algn="ctr" eaLnBrk="1" hangingPunct="1">
              <a:defRPr/>
            </a:pPr>
            <a:endParaRPr lang="es-ES_tradnl" b="1" dirty="0">
              <a:solidFill>
                <a:schemeClr val="tx2"/>
              </a:solidFill>
              <a:latin typeface="Arial" charset="0"/>
            </a:endParaRPr>
          </a:p>
          <a:p>
            <a:pPr algn="ctr" eaLnBrk="1" hangingPunct="1">
              <a:defRPr/>
            </a:pPr>
            <a:r>
              <a:rPr lang="es-ES_tradnl" sz="2000" b="1" dirty="0" smtClean="0">
                <a:solidFill>
                  <a:schemeClr val="tx2"/>
                </a:solidFill>
                <a:latin typeface="Arial" charset="0"/>
              </a:rPr>
              <a:t>USE OF NOAC</a:t>
            </a:r>
            <a:endParaRPr lang="es-ES_tradnl" sz="2000" b="1" dirty="0">
              <a:solidFill>
                <a:schemeClr val="tx2"/>
              </a:solidFill>
              <a:latin typeface="Arial" charset="0"/>
              <a:cs typeface="+mn-cs"/>
            </a:endParaRPr>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sp>
        <p:nvSpPr>
          <p:cNvPr id="11" name="Textfeld 10"/>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sp>
        <p:nvSpPr>
          <p:cNvPr id="9" name="Rechteck 8"/>
          <p:cNvSpPr/>
          <p:nvPr/>
        </p:nvSpPr>
        <p:spPr>
          <a:xfrm>
            <a:off x="822654" y="922676"/>
            <a:ext cx="7627078" cy="400110"/>
          </a:xfrm>
          <a:prstGeom prst="rect">
            <a:avLst/>
          </a:prstGeom>
        </p:spPr>
        <p:txBody>
          <a:bodyPr wrap="square">
            <a:spAutoFit/>
          </a:bodyPr>
          <a:lstStyle/>
          <a:p>
            <a:pPr>
              <a:buClr>
                <a:srgbClr val="FF0000"/>
              </a:buClr>
            </a:pPr>
            <a:r>
              <a:rPr lang="de-DE" sz="2000" b="1" dirty="0" smtClean="0"/>
              <a:t>Most </a:t>
            </a:r>
            <a:r>
              <a:rPr lang="de-DE" sz="2000" b="1" dirty="0" err="1" smtClean="0"/>
              <a:t>important</a:t>
            </a:r>
            <a:r>
              <a:rPr lang="de-DE" sz="2000" b="1" dirty="0" smtClean="0"/>
              <a:t> </a:t>
            </a:r>
            <a:r>
              <a:rPr lang="de-DE" sz="2000" b="1" dirty="0" err="1" smtClean="0"/>
              <a:t>advantages</a:t>
            </a:r>
            <a:r>
              <a:rPr lang="de-DE" sz="2000" b="1" dirty="0" smtClean="0"/>
              <a:t> </a:t>
            </a:r>
            <a:r>
              <a:rPr lang="de-DE" sz="2000" b="1" dirty="0" err="1" smtClean="0"/>
              <a:t>of</a:t>
            </a:r>
            <a:r>
              <a:rPr lang="de-DE" sz="2000" b="1" dirty="0" smtClean="0"/>
              <a:t> NOAC in </a:t>
            </a:r>
            <a:r>
              <a:rPr lang="de-DE" sz="2000" b="1" dirty="0" err="1" smtClean="0"/>
              <a:t>patients</a:t>
            </a:r>
            <a:r>
              <a:rPr lang="de-DE" sz="2000" b="1" dirty="0" smtClean="0"/>
              <a:t> </a:t>
            </a:r>
            <a:r>
              <a:rPr lang="de-DE" sz="2000" b="1" dirty="0" err="1" smtClean="0"/>
              <a:t>with</a:t>
            </a:r>
            <a:r>
              <a:rPr lang="de-DE" sz="2000" b="1" dirty="0" smtClean="0"/>
              <a:t> </a:t>
            </a:r>
            <a:r>
              <a:rPr lang="de-DE" sz="2000" b="1" dirty="0" err="1" smtClean="0"/>
              <a:t>atrial</a:t>
            </a:r>
            <a:r>
              <a:rPr lang="de-DE" sz="2000" b="1" dirty="0" smtClean="0"/>
              <a:t> </a:t>
            </a:r>
            <a:r>
              <a:rPr lang="de-DE" sz="2000" b="1" dirty="0" err="1" smtClean="0"/>
              <a:t>fibrillation</a:t>
            </a:r>
            <a:endParaRPr lang="de-DE" sz="2000" b="1" dirty="0" smtClean="0"/>
          </a:p>
        </p:txBody>
      </p:sp>
      <p:sp>
        <p:nvSpPr>
          <p:cNvPr id="6" name="Rechteck 5"/>
          <p:cNvSpPr/>
          <p:nvPr/>
        </p:nvSpPr>
        <p:spPr>
          <a:xfrm>
            <a:off x="822654" y="1595696"/>
            <a:ext cx="3443773" cy="3754874"/>
          </a:xfrm>
          <a:prstGeom prst="rect">
            <a:avLst/>
          </a:prstGeom>
        </p:spPr>
        <p:txBody>
          <a:bodyPr wrap="square">
            <a:spAutoFit/>
          </a:bodyPr>
          <a:lstStyle/>
          <a:p>
            <a:pPr>
              <a:buClr>
                <a:srgbClr val="FF0000"/>
              </a:buClr>
            </a:pPr>
            <a:endParaRPr lang="de-DE" dirty="0"/>
          </a:p>
          <a:p>
            <a:pPr marL="457200" indent="-457200">
              <a:buClr>
                <a:srgbClr val="FF0000"/>
              </a:buClr>
              <a:buFont typeface="Arial"/>
              <a:buChar char="•"/>
            </a:pPr>
            <a:r>
              <a:rPr lang="de-DE" sz="2000" dirty="0" err="1" smtClean="0"/>
              <a:t>Reduction</a:t>
            </a:r>
            <a:r>
              <a:rPr lang="de-DE" sz="2000" dirty="0" smtClean="0"/>
              <a:t> </a:t>
            </a:r>
            <a:r>
              <a:rPr lang="de-DE" sz="2000" dirty="0" err="1" smtClean="0"/>
              <a:t>of</a:t>
            </a:r>
            <a:r>
              <a:rPr lang="de-DE" sz="2000" dirty="0" smtClean="0"/>
              <a:t> </a:t>
            </a:r>
            <a:r>
              <a:rPr lang="de-DE" sz="2000" dirty="0" err="1" smtClean="0"/>
              <a:t>severe</a:t>
            </a:r>
            <a:r>
              <a:rPr lang="de-DE" sz="2000" dirty="0" smtClean="0"/>
              <a:t> </a:t>
            </a:r>
            <a:r>
              <a:rPr lang="de-DE" sz="2000" dirty="0" err="1" smtClean="0"/>
              <a:t>and</a:t>
            </a:r>
            <a:r>
              <a:rPr lang="de-DE" sz="2000" dirty="0" smtClean="0"/>
              <a:t> </a:t>
            </a:r>
            <a:r>
              <a:rPr lang="de-DE" sz="2000" dirty="0" err="1">
                <a:cs typeface="Calibri"/>
              </a:rPr>
              <a:t>intracranial</a:t>
            </a:r>
            <a:r>
              <a:rPr lang="de-DE" sz="2000" dirty="0">
                <a:cs typeface="Calibri"/>
              </a:rPr>
              <a:t> </a:t>
            </a:r>
            <a:r>
              <a:rPr lang="de-DE" sz="2000" dirty="0" err="1" smtClean="0">
                <a:cs typeface="Calibri"/>
              </a:rPr>
              <a:t>hemorrhages</a:t>
            </a:r>
            <a:r>
              <a:rPr lang="de-DE" sz="2000" dirty="0" smtClean="0">
                <a:cs typeface="Calibri"/>
              </a:rPr>
              <a:t>!</a:t>
            </a:r>
          </a:p>
          <a:p>
            <a:pPr marL="457200" indent="-457200">
              <a:buClr>
                <a:srgbClr val="FF0000"/>
              </a:buClr>
              <a:buFont typeface="Arial"/>
              <a:buChar char="•"/>
            </a:pPr>
            <a:endParaRPr lang="de-DE" sz="2000" dirty="0" smtClean="0">
              <a:cs typeface="Calibri"/>
            </a:endParaRPr>
          </a:p>
          <a:p>
            <a:pPr marL="457200" indent="-457200">
              <a:buClr>
                <a:srgbClr val="FF0000"/>
              </a:buClr>
              <a:buFont typeface="Arial"/>
              <a:buChar char="•"/>
            </a:pPr>
            <a:endParaRPr lang="de-DE" sz="2000" dirty="0" smtClean="0">
              <a:cs typeface="Calibri"/>
            </a:endParaRPr>
          </a:p>
          <a:p>
            <a:pPr marL="457200" indent="-457200">
              <a:buClr>
                <a:srgbClr val="FF0000"/>
              </a:buClr>
              <a:buFont typeface="Arial"/>
              <a:buChar char="•"/>
            </a:pPr>
            <a:endParaRPr lang="de-DE" sz="2000" dirty="0">
              <a:cs typeface="Calibri"/>
            </a:endParaRPr>
          </a:p>
          <a:p>
            <a:pPr>
              <a:buClr>
                <a:srgbClr val="FF0000"/>
              </a:buClr>
            </a:pPr>
            <a:endParaRPr lang="de-DE" sz="2000" dirty="0" smtClean="0">
              <a:cs typeface="Calibri"/>
            </a:endParaRPr>
          </a:p>
          <a:p>
            <a:pPr>
              <a:buClr>
                <a:srgbClr val="FF0000"/>
              </a:buClr>
            </a:pPr>
            <a:endParaRPr lang="de-DE" sz="2000" dirty="0" smtClean="0">
              <a:cs typeface="Calibri"/>
            </a:endParaRPr>
          </a:p>
          <a:p>
            <a:pPr marL="457200" indent="-457200">
              <a:buClr>
                <a:srgbClr val="FF0000"/>
              </a:buClr>
              <a:buFont typeface="Arial"/>
              <a:buChar char="•"/>
            </a:pPr>
            <a:endParaRPr lang="de-DE" sz="2000" dirty="0">
              <a:cs typeface="Calibri"/>
            </a:endParaRPr>
          </a:p>
          <a:p>
            <a:pPr marL="457200" indent="-457200">
              <a:buClr>
                <a:srgbClr val="FF0000"/>
              </a:buClr>
              <a:buFont typeface="Arial"/>
              <a:buChar char="•"/>
            </a:pPr>
            <a:r>
              <a:rPr lang="de-DE" sz="2000" dirty="0" err="1" smtClean="0">
                <a:cs typeface="Calibri"/>
              </a:rPr>
              <a:t>Increase</a:t>
            </a:r>
            <a:r>
              <a:rPr lang="de-DE" sz="2000" dirty="0" smtClean="0">
                <a:cs typeface="Calibri"/>
              </a:rPr>
              <a:t> </a:t>
            </a:r>
            <a:r>
              <a:rPr lang="de-DE" sz="2000" dirty="0" err="1" smtClean="0">
                <a:cs typeface="Calibri"/>
              </a:rPr>
              <a:t>of</a:t>
            </a:r>
            <a:r>
              <a:rPr lang="de-DE" sz="2000" dirty="0" smtClean="0">
                <a:cs typeface="Calibri"/>
              </a:rPr>
              <a:t> </a:t>
            </a:r>
            <a:r>
              <a:rPr lang="de-DE" sz="2000" dirty="0" err="1" smtClean="0">
                <a:cs typeface="Calibri"/>
              </a:rPr>
              <a:t>number</a:t>
            </a:r>
            <a:r>
              <a:rPr lang="de-DE" sz="2000" dirty="0" smtClean="0">
                <a:cs typeface="Calibri"/>
              </a:rPr>
              <a:t> </a:t>
            </a:r>
            <a:r>
              <a:rPr lang="de-DE" sz="2000" dirty="0" err="1" smtClean="0">
                <a:cs typeface="Calibri"/>
              </a:rPr>
              <a:t>of</a:t>
            </a:r>
            <a:r>
              <a:rPr lang="de-DE" sz="2000" dirty="0" smtClean="0">
                <a:cs typeface="Calibri"/>
              </a:rPr>
              <a:t> </a:t>
            </a:r>
            <a:r>
              <a:rPr lang="de-DE" sz="2000" dirty="0" err="1" smtClean="0">
                <a:cs typeface="Calibri"/>
              </a:rPr>
              <a:t>patients</a:t>
            </a:r>
            <a:r>
              <a:rPr lang="de-DE" sz="2000" dirty="0" smtClean="0">
                <a:cs typeface="Calibri"/>
              </a:rPr>
              <a:t> </a:t>
            </a:r>
            <a:r>
              <a:rPr lang="de-DE" sz="2000" dirty="0" err="1" smtClean="0">
                <a:cs typeface="Calibri"/>
              </a:rPr>
              <a:t>under</a:t>
            </a:r>
            <a:r>
              <a:rPr lang="de-DE" sz="2000" dirty="0" smtClean="0">
                <a:cs typeface="Calibri"/>
              </a:rPr>
              <a:t> </a:t>
            </a:r>
            <a:r>
              <a:rPr lang="de-DE" sz="2000" dirty="0" err="1" smtClean="0">
                <a:cs typeface="Calibri"/>
              </a:rPr>
              <a:t>correct</a:t>
            </a:r>
            <a:r>
              <a:rPr lang="de-DE" sz="2000" dirty="0" smtClean="0">
                <a:cs typeface="Calibri"/>
              </a:rPr>
              <a:t> </a:t>
            </a:r>
            <a:r>
              <a:rPr lang="de-DE" sz="2000" dirty="0" err="1" smtClean="0">
                <a:cs typeface="Calibri"/>
              </a:rPr>
              <a:t>anticoagulation</a:t>
            </a:r>
            <a:r>
              <a:rPr lang="de-DE" sz="2000" dirty="0" smtClean="0">
                <a:cs typeface="Calibri"/>
              </a:rPr>
              <a:t>!</a:t>
            </a:r>
            <a:endParaRPr lang="de-DE" sz="2000" dirty="0" smtClean="0"/>
          </a:p>
        </p:txBody>
      </p:sp>
      <p:pic>
        <p:nvPicPr>
          <p:cNvPr id="2" name="Bild 1" descr="Bildschirmfoto 2013-09-02 um 18.44.1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023" y="3677720"/>
            <a:ext cx="3531709" cy="2288403"/>
          </a:xfrm>
          <a:prstGeom prst="rect">
            <a:avLst/>
          </a:prstGeom>
        </p:spPr>
      </p:pic>
      <p:pic>
        <p:nvPicPr>
          <p:cNvPr id="4" name="Bild 3" descr="Bildschirmfoto 2013-09-02 um 18.43.2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590543" y="1550059"/>
            <a:ext cx="1707507" cy="2010871"/>
          </a:xfrm>
          <a:prstGeom prst="rect">
            <a:avLst/>
          </a:prstGeom>
        </p:spPr>
      </p:pic>
      <p:sp>
        <p:nvSpPr>
          <p:cNvPr id="18" name="Pfeil nach oben 17"/>
          <p:cNvSpPr/>
          <p:nvPr/>
        </p:nvSpPr>
        <p:spPr>
          <a:xfrm rot="10800000">
            <a:off x="5636788" y="1879057"/>
            <a:ext cx="252505" cy="891252"/>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46239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2" name="Bild 1" descr="Bildschirmfoto 2013-09-11 um 22.25.2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2" y="0"/>
            <a:ext cx="3443691" cy="1945900"/>
          </a:xfrm>
          <a:prstGeom prst="rect">
            <a:avLst/>
          </a:prstGeom>
        </p:spPr>
      </p:pic>
      <p:pic>
        <p:nvPicPr>
          <p:cNvPr id="4" name="Bild 3" descr="Bildschirmfoto 2013-09-11 um 22.24.59.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7178" y="0"/>
            <a:ext cx="4356822" cy="2527334"/>
          </a:xfrm>
          <a:prstGeom prst="rect">
            <a:avLst/>
          </a:prstGeom>
        </p:spPr>
      </p:pic>
      <p:pic>
        <p:nvPicPr>
          <p:cNvPr id="5" name="Bild 4" descr="Bildschirmfoto 2013-09-11 um 22.24.5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357" y="2605908"/>
            <a:ext cx="8671451" cy="4252092"/>
          </a:xfrm>
          <a:prstGeom prst="rect">
            <a:avLst/>
          </a:prstGeom>
        </p:spPr>
      </p:pic>
    </p:spTree>
    <p:extLst>
      <p:ext uri="{BB962C8B-B14F-4D97-AF65-F5344CB8AC3E}">
        <p14:creationId xmlns:p14="http://schemas.microsoft.com/office/powerpoint/2010/main" val="1990302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725075" y="322899"/>
            <a:ext cx="7789517" cy="975869"/>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r>
              <a:rPr lang="es-ES_tradnl" sz="2400" b="1" dirty="0" smtClean="0">
                <a:solidFill>
                  <a:schemeClr val="tx2"/>
                </a:solidFill>
                <a:latin typeface="Arial" charset="0"/>
                <a:cs typeface="+mn-cs"/>
              </a:rPr>
              <a:t>INTRODUCTION</a:t>
            </a:r>
            <a:r>
              <a:rPr lang="en-GB" sz="2200" dirty="0">
                <a:solidFill>
                  <a:schemeClr val="tx2"/>
                </a:solidFill>
                <a:effectLst>
                  <a:outerShdw blurRad="38100" dist="38100" dir="2700000" algn="tl">
                    <a:srgbClr val="000000"/>
                  </a:outerShdw>
                </a:effectLst>
                <a:latin typeface="Arial" charset="0"/>
                <a:cs typeface="+mn-cs"/>
              </a:rPr>
              <a:t/>
            </a:r>
            <a:br>
              <a:rPr lang="en-GB" sz="2200" dirty="0">
                <a:solidFill>
                  <a:schemeClr val="tx2"/>
                </a:solidFill>
                <a:effectLst>
                  <a:outerShdw blurRad="38100" dist="38100" dir="2700000" algn="tl">
                    <a:srgbClr val="000000"/>
                  </a:outerShdw>
                </a:effectLst>
                <a:latin typeface="Arial" charset="0"/>
                <a:cs typeface="+mn-cs"/>
              </a:rPr>
            </a:br>
            <a:endParaRPr lang="de-DE" sz="2200" dirty="0">
              <a:solidFill>
                <a:schemeClr val="tx2"/>
              </a:solidFill>
              <a:effectLst>
                <a:outerShdw blurRad="38100" dist="38100" dir="2700000" algn="tl">
                  <a:srgbClr val="000000"/>
                </a:outerShdw>
              </a:effectLst>
              <a:latin typeface="Arial" charset="0"/>
              <a:cs typeface="+mn-cs"/>
            </a:endParaRPr>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sp>
        <p:nvSpPr>
          <p:cNvPr id="7" name="Textfeld 6"/>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sp>
        <p:nvSpPr>
          <p:cNvPr id="3" name="Rechteck 2"/>
          <p:cNvSpPr/>
          <p:nvPr/>
        </p:nvSpPr>
        <p:spPr>
          <a:xfrm>
            <a:off x="379847" y="2245521"/>
            <a:ext cx="3013987" cy="923330"/>
          </a:xfrm>
          <a:prstGeom prst="rect">
            <a:avLst/>
          </a:prstGeom>
        </p:spPr>
        <p:txBody>
          <a:bodyPr wrap="square">
            <a:spAutoFit/>
          </a:bodyPr>
          <a:lstStyle/>
          <a:p>
            <a:pPr marL="457200" indent="-457200">
              <a:buClr>
                <a:srgbClr val="FF0000"/>
              </a:buClr>
              <a:buFont typeface="Arial"/>
              <a:buChar char="•"/>
            </a:pPr>
            <a:r>
              <a:rPr lang="de-DE" dirty="0" smtClean="0"/>
              <a:t>The </a:t>
            </a:r>
            <a:r>
              <a:rPr lang="de-DE" dirty="0" err="1" smtClean="0"/>
              <a:t>assessment</a:t>
            </a:r>
            <a:r>
              <a:rPr lang="de-DE" dirty="0" smtClean="0"/>
              <a:t> </a:t>
            </a:r>
            <a:r>
              <a:rPr lang="de-DE" dirty="0" err="1" smtClean="0"/>
              <a:t>of</a:t>
            </a:r>
            <a:r>
              <a:rPr lang="de-DE" dirty="0" smtClean="0"/>
              <a:t> </a:t>
            </a:r>
            <a:r>
              <a:rPr lang="de-DE" dirty="0" err="1" smtClean="0"/>
              <a:t>fitness</a:t>
            </a:r>
            <a:r>
              <a:rPr lang="de-DE" dirty="0" smtClean="0"/>
              <a:t> </a:t>
            </a:r>
            <a:r>
              <a:rPr lang="de-DE" dirty="0" err="1" smtClean="0"/>
              <a:t>to</a:t>
            </a:r>
            <a:r>
              <a:rPr lang="de-DE" dirty="0" smtClean="0"/>
              <a:t> </a:t>
            </a:r>
            <a:r>
              <a:rPr lang="de-DE" dirty="0" err="1" smtClean="0"/>
              <a:t>fly</a:t>
            </a:r>
            <a:r>
              <a:rPr lang="de-DE" dirty="0" smtClean="0"/>
              <a:t> </a:t>
            </a:r>
            <a:r>
              <a:rPr lang="de-DE" dirty="0" err="1" smtClean="0"/>
              <a:t>is</a:t>
            </a:r>
            <a:r>
              <a:rPr lang="de-DE" dirty="0" smtClean="0"/>
              <a:t> </a:t>
            </a:r>
            <a:r>
              <a:rPr lang="de-DE" dirty="0" err="1" smtClean="0"/>
              <a:t>based</a:t>
            </a:r>
            <a:r>
              <a:rPr lang="de-DE" dirty="0" smtClean="0"/>
              <a:t> on </a:t>
            </a:r>
            <a:r>
              <a:rPr lang="de-DE" dirty="0" err="1" smtClean="0"/>
              <a:t>risk</a:t>
            </a:r>
            <a:r>
              <a:rPr lang="de-DE" dirty="0" smtClean="0"/>
              <a:t> </a:t>
            </a:r>
            <a:r>
              <a:rPr lang="de-DE" dirty="0" err="1" smtClean="0"/>
              <a:t>evaluation</a:t>
            </a:r>
            <a:r>
              <a:rPr lang="de-DE" dirty="0" smtClean="0"/>
              <a:t> ...</a:t>
            </a:r>
          </a:p>
        </p:txBody>
      </p:sp>
      <p:pic>
        <p:nvPicPr>
          <p:cNvPr id="9" name="Picture 5" descr="&#10;Bild 1.pdf                                                     0003C194Macintosh HD                   BCFBA3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7792" y="2059116"/>
            <a:ext cx="4876800" cy="363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383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254"/>
          <p:cNvSpPr>
            <a:spLocks noChangeShapeType="1"/>
          </p:cNvSpPr>
          <p:nvPr/>
        </p:nvSpPr>
        <p:spPr bwMode="auto">
          <a:xfrm>
            <a:off x="323850" y="606425"/>
            <a:ext cx="8464550" cy="0"/>
          </a:xfrm>
          <a:prstGeom prst="line">
            <a:avLst/>
          </a:prstGeom>
          <a:noFill/>
          <a:ln w="317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6147" name="Text Box 182"/>
          <p:cNvSpPr txBox="1">
            <a:spLocks noChangeArrowheads="1"/>
          </p:cNvSpPr>
          <p:nvPr/>
        </p:nvSpPr>
        <p:spPr bwMode="auto">
          <a:xfrm>
            <a:off x="179388" y="134938"/>
            <a:ext cx="878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400" b="1">
                <a:solidFill>
                  <a:srgbClr val="000000"/>
                </a:solidFill>
              </a:rPr>
              <a:t>Stroke risk in atrial fibrillation – CHA</a:t>
            </a:r>
            <a:r>
              <a:rPr lang="en-US" sz="2400" b="1" baseline="-25000">
                <a:solidFill>
                  <a:srgbClr val="000000"/>
                </a:solidFill>
              </a:rPr>
              <a:t>2</a:t>
            </a:r>
            <a:r>
              <a:rPr lang="en-US" sz="2400" b="1">
                <a:solidFill>
                  <a:srgbClr val="000000"/>
                </a:solidFill>
              </a:rPr>
              <a:t>DS</a:t>
            </a:r>
            <a:r>
              <a:rPr lang="en-US" sz="2400" b="1" baseline="-25000">
                <a:solidFill>
                  <a:srgbClr val="000000"/>
                </a:solidFill>
              </a:rPr>
              <a:t>2</a:t>
            </a:r>
            <a:r>
              <a:rPr lang="en-US" sz="2400" b="1">
                <a:solidFill>
                  <a:srgbClr val="000000"/>
                </a:solidFill>
              </a:rPr>
              <a:t>-VASc score</a:t>
            </a:r>
          </a:p>
        </p:txBody>
      </p:sp>
      <p:pic>
        <p:nvPicPr>
          <p:cNvPr id="61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1487488"/>
            <a:ext cx="6827838" cy="398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 Box 11"/>
          <p:cNvSpPr txBox="1">
            <a:spLocks noChangeArrowheads="1"/>
          </p:cNvSpPr>
          <p:nvPr/>
        </p:nvSpPr>
        <p:spPr bwMode="auto">
          <a:xfrm>
            <a:off x="407988" y="5262563"/>
            <a:ext cx="197802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r">
              <a:spcBef>
                <a:spcPct val="50000"/>
              </a:spcBef>
              <a:defRPr/>
            </a:pPr>
            <a:r>
              <a:rPr lang="de-CH" b="1">
                <a:solidFill>
                  <a:srgbClr val="000000"/>
                </a:solidFill>
                <a:latin typeface="Arial"/>
                <a:cs typeface="Times New Roman" pitchFamily="18" charset="0"/>
              </a:rPr>
              <a:t>CHA</a:t>
            </a:r>
            <a:r>
              <a:rPr lang="de-CH" b="1" baseline="-25000">
                <a:solidFill>
                  <a:srgbClr val="000000"/>
                </a:solidFill>
                <a:latin typeface="Arial" charset="0"/>
                <a:cs typeface="Times New Roman" pitchFamily="18" charset="0"/>
              </a:rPr>
              <a:t>2</a:t>
            </a:r>
            <a:r>
              <a:rPr lang="de-CH" b="1">
                <a:solidFill>
                  <a:srgbClr val="000000"/>
                </a:solidFill>
                <a:latin typeface="Arial"/>
                <a:cs typeface="Times New Roman" pitchFamily="18" charset="0"/>
              </a:rPr>
              <a:t>DS</a:t>
            </a:r>
            <a:r>
              <a:rPr lang="de-CH" b="1" baseline="-25000">
                <a:solidFill>
                  <a:srgbClr val="000000"/>
                </a:solidFill>
                <a:latin typeface="Arial"/>
                <a:cs typeface="Times New Roman" pitchFamily="18" charset="0"/>
              </a:rPr>
              <a:t>2</a:t>
            </a:r>
            <a:r>
              <a:rPr lang="de-CH" b="1">
                <a:solidFill>
                  <a:srgbClr val="000000"/>
                </a:solidFill>
                <a:latin typeface="Arial"/>
                <a:cs typeface="Times New Roman" pitchFamily="18" charset="0"/>
              </a:rPr>
              <a:t>-VASc </a:t>
            </a:r>
            <a:br>
              <a:rPr lang="de-CH" b="1">
                <a:solidFill>
                  <a:srgbClr val="000000"/>
                </a:solidFill>
                <a:latin typeface="Arial"/>
                <a:cs typeface="Times New Roman" pitchFamily="18" charset="0"/>
              </a:rPr>
            </a:br>
            <a:r>
              <a:rPr lang="de-CH" b="1">
                <a:solidFill>
                  <a:srgbClr val="000000"/>
                </a:solidFill>
                <a:latin typeface="Arial"/>
                <a:cs typeface="Times New Roman" pitchFamily="18" charset="0"/>
              </a:rPr>
              <a:t>Score</a:t>
            </a:r>
          </a:p>
        </p:txBody>
      </p:sp>
      <p:sp>
        <p:nvSpPr>
          <p:cNvPr id="31" name="Text Box 13"/>
          <p:cNvSpPr txBox="1">
            <a:spLocks noChangeArrowheads="1"/>
          </p:cNvSpPr>
          <p:nvPr/>
        </p:nvSpPr>
        <p:spPr bwMode="auto">
          <a:xfrm>
            <a:off x="336550" y="6000750"/>
            <a:ext cx="20367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defRPr/>
            </a:pPr>
            <a:r>
              <a:rPr lang="de-CH" b="1">
                <a:solidFill>
                  <a:srgbClr val="000000"/>
                </a:solidFill>
                <a:latin typeface="Arial"/>
                <a:cs typeface="Times New Roman" pitchFamily="18" charset="0"/>
              </a:rPr>
              <a:t>Antikoagulation</a:t>
            </a:r>
          </a:p>
        </p:txBody>
      </p:sp>
      <p:sp>
        <p:nvSpPr>
          <p:cNvPr id="32" name="Rectangle 14"/>
          <p:cNvSpPr>
            <a:spLocks noChangeArrowheads="1"/>
          </p:cNvSpPr>
          <p:nvPr/>
        </p:nvSpPr>
        <p:spPr bwMode="auto">
          <a:xfrm>
            <a:off x="2424113" y="5940425"/>
            <a:ext cx="611187" cy="498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de-CH" sz="1400" b="1" dirty="0" smtClean="0">
                <a:solidFill>
                  <a:srgbClr val="000000"/>
                </a:solidFill>
                <a:latin typeface="Arial"/>
                <a:cs typeface="Times New Roman" pitchFamily="18" charset="0"/>
              </a:rPr>
              <a:t>Kein</a:t>
            </a:r>
            <a:r>
              <a:rPr lang="de-CH" sz="1400" b="1" dirty="0">
                <a:solidFill>
                  <a:srgbClr val="000000"/>
                </a:solidFill>
                <a:latin typeface="Arial"/>
                <a:cs typeface="Times New Roman" pitchFamily="18" charset="0"/>
              </a:rPr>
              <a:t>e</a:t>
            </a:r>
          </a:p>
        </p:txBody>
      </p:sp>
      <p:sp>
        <p:nvSpPr>
          <p:cNvPr id="33" name="Rectangle 17"/>
          <p:cNvSpPr>
            <a:spLocks noChangeArrowheads="1"/>
          </p:cNvSpPr>
          <p:nvPr/>
        </p:nvSpPr>
        <p:spPr bwMode="auto">
          <a:xfrm>
            <a:off x="3035300" y="5940425"/>
            <a:ext cx="623888" cy="498475"/>
          </a:xfrm>
          <a:prstGeom prst="rect">
            <a:avLst/>
          </a:prstGeom>
          <a:gradFill rotWithShape="1">
            <a:gsLst>
              <a:gs pos="0">
                <a:srgbClr val="FFFF00"/>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a:solidFill>
                <a:srgbClr val="000000"/>
              </a:solidFill>
              <a:latin typeface="Arial"/>
              <a:cs typeface="Times New Roman" pitchFamily="18" charset="0"/>
            </a:endParaRPr>
          </a:p>
        </p:txBody>
      </p:sp>
      <p:sp>
        <p:nvSpPr>
          <p:cNvPr id="34" name="Rectangle 18"/>
          <p:cNvSpPr>
            <a:spLocks noChangeArrowheads="1"/>
          </p:cNvSpPr>
          <p:nvPr/>
        </p:nvSpPr>
        <p:spPr bwMode="auto">
          <a:xfrm>
            <a:off x="3659188" y="5940425"/>
            <a:ext cx="5000625" cy="4984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a:solidFill>
                <a:srgbClr val="000000"/>
              </a:solidFill>
              <a:latin typeface="Arial"/>
              <a:cs typeface="Times New Roman" pitchFamily="18" charset="0"/>
            </a:endParaRPr>
          </a:p>
        </p:txBody>
      </p:sp>
      <p:sp>
        <p:nvSpPr>
          <p:cNvPr id="35" name="Text Box 20"/>
          <p:cNvSpPr txBox="1">
            <a:spLocks noChangeArrowheads="1"/>
          </p:cNvSpPr>
          <p:nvPr/>
        </p:nvSpPr>
        <p:spPr bwMode="auto">
          <a:xfrm>
            <a:off x="2978285" y="6037461"/>
            <a:ext cx="68421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de-CH" sz="1400" b="1" dirty="0" smtClean="0">
                <a:solidFill>
                  <a:srgbClr val="000000"/>
                </a:solidFill>
                <a:latin typeface="Arial"/>
                <a:cs typeface="Times New Roman" pitchFamily="18" charset="0"/>
              </a:rPr>
              <a:t>OAK</a:t>
            </a:r>
            <a:endParaRPr lang="de-CH" sz="1400" b="1" dirty="0">
              <a:solidFill>
                <a:srgbClr val="000000"/>
              </a:solidFill>
              <a:latin typeface="Arial"/>
              <a:cs typeface="Times New Roman" pitchFamily="18" charset="0"/>
            </a:endParaRPr>
          </a:p>
        </p:txBody>
      </p:sp>
      <p:sp>
        <p:nvSpPr>
          <p:cNvPr id="36" name="Text Box 22"/>
          <p:cNvSpPr txBox="1">
            <a:spLocks noChangeArrowheads="1"/>
          </p:cNvSpPr>
          <p:nvPr/>
        </p:nvSpPr>
        <p:spPr bwMode="auto">
          <a:xfrm>
            <a:off x="3659188" y="6037263"/>
            <a:ext cx="50038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de-CH" sz="1400" b="1">
                <a:solidFill>
                  <a:srgbClr val="000000"/>
                </a:solidFill>
                <a:latin typeface="Arial"/>
                <a:cs typeface="Times New Roman" pitchFamily="18" charset="0"/>
              </a:rPr>
              <a:t>OAK</a:t>
            </a:r>
          </a:p>
        </p:txBody>
      </p:sp>
      <p:sp>
        <p:nvSpPr>
          <p:cNvPr id="37" name="Text Box 25"/>
          <p:cNvSpPr txBox="1">
            <a:spLocks noChangeArrowheads="1"/>
          </p:cNvSpPr>
          <p:nvPr/>
        </p:nvSpPr>
        <p:spPr bwMode="auto">
          <a:xfrm>
            <a:off x="2424113" y="5397500"/>
            <a:ext cx="6238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endParaRPr lang="de-DE">
              <a:solidFill>
                <a:srgbClr val="000000"/>
              </a:solidFill>
              <a:latin typeface="Arial"/>
              <a:cs typeface="Times New Roman" pitchFamily="18" charset="0"/>
            </a:endParaRPr>
          </a:p>
        </p:txBody>
      </p:sp>
      <p:sp>
        <p:nvSpPr>
          <p:cNvPr id="38" name="Text Box 26"/>
          <p:cNvSpPr txBox="1">
            <a:spLocks noChangeArrowheads="1"/>
          </p:cNvSpPr>
          <p:nvPr/>
        </p:nvSpPr>
        <p:spPr bwMode="auto">
          <a:xfrm>
            <a:off x="2424113" y="5392738"/>
            <a:ext cx="6238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endParaRPr lang="de-DE">
              <a:solidFill>
                <a:srgbClr val="000000"/>
              </a:solidFill>
              <a:latin typeface="Arial"/>
              <a:cs typeface="Times New Roman" pitchFamily="18" charset="0"/>
            </a:endParaRPr>
          </a:p>
        </p:txBody>
      </p:sp>
      <p:graphicFrame>
        <p:nvGraphicFramePr>
          <p:cNvPr id="39" name="Group 39"/>
          <p:cNvGraphicFramePr>
            <a:graphicFrameLocks noGrp="1"/>
          </p:cNvGraphicFramePr>
          <p:nvPr/>
        </p:nvGraphicFramePr>
        <p:xfrm>
          <a:off x="2424113" y="5402263"/>
          <a:ext cx="6192840" cy="352456"/>
        </p:xfrm>
        <a:graphic>
          <a:graphicData uri="http://schemas.openxmlformats.org/drawingml/2006/table">
            <a:tbl>
              <a:tblPr/>
              <a:tblGrid>
                <a:gridCol w="620388"/>
                <a:gridCol w="622596"/>
                <a:gridCol w="622596"/>
                <a:gridCol w="618180"/>
                <a:gridCol w="618180"/>
                <a:gridCol w="618180"/>
                <a:gridCol w="618180"/>
                <a:gridCol w="618180"/>
                <a:gridCol w="618180"/>
                <a:gridCol w="618180"/>
              </a:tblGrid>
              <a:tr h="35242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Times New Roman" pitchFamily="18" charset="0"/>
                          <a:cs typeface="Times New Roman" pitchFamily="18" charset="0"/>
                        </a:rPr>
                        <a:t>0</a:t>
                      </a:r>
                    </a:p>
                  </a:txBody>
                  <a:tcPr marL="71989" marR="71989" marT="46688" marB="46688"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cs typeface="Times New Roman" pitchFamily="18" charset="0"/>
                        </a:rPr>
                        <a:t>1</a:t>
                      </a:r>
                    </a:p>
                  </a:txBody>
                  <a:tcPr marL="71989" marR="71989" marT="46688" marB="46688"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cs typeface="Times New Roman" pitchFamily="18" charset="0"/>
                        </a:rPr>
                        <a:t>2</a:t>
                      </a:r>
                    </a:p>
                  </a:txBody>
                  <a:tcPr marL="71989" marR="71989" marT="46688" marB="46688"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cs typeface="Times New Roman" pitchFamily="18" charset="0"/>
                        </a:rPr>
                        <a:t>3</a:t>
                      </a:r>
                    </a:p>
                  </a:txBody>
                  <a:tcPr marL="71989" marR="71989" marT="46688" marB="46688"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cs typeface="Times New Roman" pitchFamily="18" charset="0"/>
                        </a:rPr>
                        <a:t>4</a:t>
                      </a:r>
                    </a:p>
                  </a:txBody>
                  <a:tcPr marL="71989" marR="71989" marT="46688" marB="46688"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cs typeface="Times New Roman" pitchFamily="18" charset="0"/>
                        </a:rPr>
                        <a:t>5</a:t>
                      </a:r>
                    </a:p>
                  </a:txBody>
                  <a:tcPr marL="71989" marR="71989" marT="46688" marB="46688"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cs typeface="Times New Roman" pitchFamily="18" charset="0"/>
                        </a:rPr>
                        <a:t>6</a:t>
                      </a:r>
                    </a:p>
                  </a:txBody>
                  <a:tcPr marL="71989" marR="71989" marT="46688" marB="46688"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cs typeface="Times New Roman" pitchFamily="18" charset="0"/>
                        </a:rPr>
                        <a:t>7</a:t>
                      </a:r>
                    </a:p>
                  </a:txBody>
                  <a:tcPr marL="71989" marR="71989" marT="46688" marB="46688"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cs typeface="Times New Roman" pitchFamily="18" charset="0"/>
                        </a:rPr>
                        <a:t>8</a:t>
                      </a:r>
                    </a:p>
                  </a:txBody>
                  <a:tcPr marL="71989" marR="71989" marT="46688" marB="46688"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Times New Roman" pitchFamily="18" charset="0"/>
                          <a:cs typeface="Times New Roman" pitchFamily="18" charset="0"/>
                        </a:rPr>
                        <a:t>9</a:t>
                      </a:r>
                    </a:p>
                  </a:txBody>
                  <a:tcPr marL="71989" marR="71989" marT="46688" marB="46688" anchor="b" horzOverflow="overflow">
                    <a:lnL>
                      <a:noFill/>
                    </a:lnL>
                    <a:lnR>
                      <a:noFill/>
                    </a:lnR>
                    <a:lnT>
                      <a:noFill/>
                    </a:lnT>
                    <a:lnB>
                      <a:noFill/>
                    </a:lnB>
                    <a:lnTlToBr>
                      <a:noFill/>
                    </a:lnTlToBr>
                    <a:lnBlToTr>
                      <a:noFill/>
                    </a:lnBlToTr>
                    <a:noFill/>
                  </a:tcPr>
                </a:tc>
              </a:tr>
            </a:tbl>
          </a:graphicData>
        </a:graphic>
      </p:graphicFrame>
      <p:sp>
        <p:nvSpPr>
          <p:cNvPr id="40" name="Text Box 9"/>
          <p:cNvSpPr txBox="1">
            <a:spLocks noChangeArrowheads="1"/>
          </p:cNvSpPr>
          <p:nvPr/>
        </p:nvSpPr>
        <p:spPr bwMode="auto">
          <a:xfrm rot="10800000">
            <a:off x="984250" y="1663700"/>
            <a:ext cx="738188" cy="347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defRPr/>
            </a:pPr>
            <a:r>
              <a:rPr lang="de-CH" b="1">
                <a:solidFill>
                  <a:srgbClr val="000000"/>
                </a:solidFill>
                <a:latin typeface="Arial"/>
                <a:cs typeface="Times New Roman" pitchFamily="18" charset="0"/>
              </a:rPr>
              <a:t>Jährliches Risiko für Schlaganfall</a:t>
            </a:r>
          </a:p>
        </p:txBody>
      </p:sp>
      <p:sp>
        <p:nvSpPr>
          <p:cNvPr id="41" name="Text Box 54"/>
          <p:cNvSpPr txBox="1">
            <a:spLocks noChangeArrowheads="1"/>
          </p:cNvSpPr>
          <p:nvPr/>
        </p:nvSpPr>
        <p:spPr bwMode="auto">
          <a:xfrm>
            <a:off x="1509713" y="1468438"/>
            <a:ext cx="86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defRPr/>
            </a:pPr>
            <a:r>
              <a:rPr lang="de-CH" b="1">
                <a:solidFill>
                  <a:srgbClr val="000000"/>
                </a:solidFill>
                <a:latin typeface="Arial"/>
                <a:cs typeface="Times New Roman" pitchFamily="18" charset="0"/>
              </a:rPr>
              <a:t>20 %</a:t>
            </a:r>
          </a:p>
        </p:txBody>
      </p:sp>
      <p:sp>
        <p:nvSpPr>
          <p:cNvPr id="42" name="Text Box 55"/>
          <p:cNvSpPr txBox="1">
            <a:spLocks noChangeArrowheads="1"/>
          </p:cNvSpPr>
          <p:nvPr/>
        </p:nvSpPr>
        <p:spPr bwMode="auto">
          <a:xfrm>
            <a:off x="1509713" y="2332038"/>
            <a:ext cx="86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defRPr/>
            </a:pPr>
            <a:r>
              <a:rPr lang="de-CH" b="1">
                <a:solidFill>
                  <a:srgbClr val="000000"/>
                </a:solidFill>
                <a:latin typeface="Arial"/>
                <a:cs typeface="Times New Roman" pitchFamily="18" charset="0"/>
              </a:rPr>
              <a:t>15 %</a:t>
            </a:r>
          </a:p>
        </p:txBody>
      </p:sp>
      <p:sp>
        <p:nvSpPr>
          <p:cNvPr id="43" name="Text Box 56"/>
          <p:cNvSpPr txBox="1">
            <a:spLocks noChangeArrowheads="1"/>
          </p:cNvSpPr>
          <p:nvPr/>
        </p:nvSpPr>
        <p:spPr bwMode="auto">
          <a:xfrm>
            <a:off x="1509713" y="3189288"/>
            <a:ext cx="86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defRPr/>
            </a:pPr>
            <a:r>
              <a:rPr lang="de-CH" b="1">
                <a:solidFill>
                  <a:srgbClr val="000000"/>
                </a:solidFill>
                <a:latin typeface="Arial"/>
                <a:cs typeface="Times New Roman" pitchFamily="18" charset="0"/>
              </a:rPr>
              <a:t>10 %</a:t>
            </a:r>
          </a:p>
        </p:txBody>
      </p:sp>
      <p:sp>
        <p:nvSpPr>
          <p:cNvPr id="44" name="Text Box 57"/>
          <p:cNvSpPr txBox="1">
            <a:spLocks noChangeArrowheads="1"/>
          </p:cNvSpPr>
          <p:nvPr/>
        </p:nvSpPr>
        <p:spPr bwMode="auto">
          <a:xfrm>
            <a:off x="1509713" y="4078288"/>
            <a:ext cx="86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defRPr/>
            </a:pPr>
            <a:r>
              <a:rPr lang="de-CH" b="1">
                <a:solidFill>
                  <a:srgbClr val="000000"/>
                </a:solidFill>
                <a:latin typeface="Arial"/>
                <a:cs typeface="Times New Roman" pitchFamily="18" charset="0"/>
              </a:rPr>
              <a:t>5 %</a:t>
            </a:r>
          </a:p>
        </p:txBody>
      </p:sp>
      <p:sp>
        <p:nvSpPr>
          <p:cNvPr id="45" name="Text Box 58"/>
          <p:cNvSpPr txBox="1">
            <a:spLocks noChangeArrowheads="1"/>
          </p:cNvSpPr>
          <p:nvPr/>
        </p:nvSpPr>
        <p:spPr bwMode="auto">
          <a:xfrm>
            <a:off x="2317750" y="4748213"/>
            <a:ext cx="86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de-CH" sz="1600" b="1">
                <a:solidFill>
                  <a:srgbClr val="000000"/>
                </a:solidFill>
                <a:latin typeface="Arial"/>
                <a:cs typeface="Times New Roman" pitchFamily="18" charset="0"/>
              </a:rPr>
              <a:t>0%</a:t>
            </a:r>
          </a:p>
        </p:txBody>
      </p:sp>
      <p:sp>
        <p:nvSpPr>
          <p:cNvPr id="46" name="Text Box 6"/>
          <p:cNvSpPr txBox="1">
            <a:spLocks noChangeArrowheads="1"/>
          </p:cNvSpPr>
          <p:nvPr/>
        </p:nvSpPr>
        <p:spPr bwMode="auto">
          <a:xfrm>
            <a:off x="2713038" y="830263"/>
            <a:ext cx="3294062" cy="2724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de-CH" b="1" u="sng">
                <a:solidFill>
                  <a:srgbClr val="000000"/>
                </a:solidFill>
                <a:latin typeface="Arial"/>
                <a:cs typeface="Arial" charset="0"/>
              </a:rPr>
              <a:t>Risikofaktor</a:t>
            </a:r>
            <a:r>
              <a:rPr lang="de-CH" b="1">
                <a:solidFill>
                  <a:srgbClr val="000000"/>
                </a:solidFill>
                <a:latin typeface="Arial"/>
                <a:cs typeface="Arial" charset="0"/>
              </a:rPr>
              <a:t>	            </a:t>
            </a:r>
            <a:r>
              <a:rPr lang="de-CH" b="1" u="sng">
                <a:solidFill>
                  <a:srgbClr val="000000"/>
                </a:solidFill>
                <a:latin typeface="Arial"/>
                <a:cs typeface="Arial" charset="0"/>
              </a:rPr>
              <a:t>Pts.</a:t>
            </a:r>
          </a:p>
          <a:p>
            <a:pPr>
              <a:spcBef>
                <a:spcPct val="50000"/>
              </a:spcBef>
              <a:defRPr/>
            </a:pPr>
            <a:r>
              <a:rPr lang="de-CH" b="1">
                <a:solidFill>
                  <a:srgbClr val="000000"/>
                </a:solidFill>
                <a:latin typeface="Arial"/>
                <a:cs typeface="Arial" charset="0"/>
              </a:rPr>
              <a:t>Herzinsuffizienz		1</a:t>
            </a:r>
            <a:br>
              <a:rPr lang="de-CH" b="1">
                <a:solidFill>
                  <a:srgbClr val="000000"/>
                </a:solidFill>
                <a:latin typeface="Arial"/>
                <a:cs typeface="Arial" charset="0"/>
              </a:rPr>
            </a:br>
            <a:r>
              <a:rPr lang="de-CH" b="1">
                <a:solidFill>
                  <a:srgbClr val="000000"/>
                </a:solidFill>
                <a:latin typeface="Arial"/>
                <a:cs typeface="Arial" charset="0"/>
              </a:rPr>
              <a:t>Hypertonus		1</a:t>
            </a:r>
            <a:br>
              <a:rPr lang="de-CH" b="1">
                <a:solidFill>
                  <a:srgbClr val="000000"/>
                </a:solidFill>
                <a:latin typeface="Arial"/>
                <a:cs typeface="Arial" charset="0"/>
              </a:rPr>
            </a:br>
            <a:r>
              <a:rPr lang="de-CH" b="1">
                <a:solidFill>
                  <a:srgbClr val="000000"/>
                </a:solidFill>
                <a:latin typeface="Arial"/>
                <a:cs typeface="Arial" charset="0"/>
              </a:rPr>
              <a:t>Alter ≥ 75 J.		2</a:t>
            </a:r>
            <a:br>
              <a:rPr lang="de-CH" b="1">
                <a:solidFill>
                  <a:srgbClr val="000000"/>
                </a:solidFill>
                <a:latin typeface="Arial"/>
                <a:cs typeface="Arial" charset="0"/>
              </a:rPr>
            </a:br>
            <a:r>
              <a:rPr lang="de-CH" b="1">
                <a:solidFill>
                  <a:srgbClr val="000000"/>
                </a:solidFill>
                <a:latin typeface="Arial"/>
                <a:cs typeface="Arial" charset="0"/>
              </a:rPr>
              <a:t>Diabetes mellitus	1</a:t>
            </a:r>
            <a:br>
              <a:rPr lang="de-CH" b="1">
                <a:solidFill>
                  <a:srgbClr val="000000"/>
                </a:solidFill>
                <a:latin typeface="Arial"/>
                <a:cs typeface="Arial" charset="0"/>
              </a:rPr>
            </a:br>
            <a:r>
              <a:rPr lang="de-CH" b="1">
                <a:solidFill>
                  <a:srgbClr val="000000"/>
                </a:solidFill>
                <a:latin typeface="Arial"/>
                <a:cs typeface="Arial" charset="0"/>
              </a:rPr>
              <a:t>St.n. Stroke / TIA	2</a:t>
            </a:r>
            <a:br>
              <a:rPr lang="de-CH" b="1">
                <a:solidFill>
                  <a:srgbClr val="000000"/>
                </a:solidFill>
                <a:latin typeface="Arial"/>
                <a:cs typeface="Arial" charset="0"/>
              </a:rPr>
            </a:br>
            <a:r>
              <a:rPr lang="de-CH" b="1">
                <a:solidFill>
                  <a:srgbClr val="000000"/>
                </a:solidFill>
                <a:latin typeface="Arial"/>
                <a:cs typeface="Arial" charset="0"/>
              </a:rPr>
              <a:t>Vaskuläre Erkankung	1</a:t>
            </a:r>
            <a:br>
              <a:rPr lang="de-CH" b="1">
                <a:solidFill>
                  <a:srgbClr val="000000"/>
                </a:solidFill>
                <a:latin typeface="Arial"/>
                <a:cs typeface="Arial" charset="0"/>
              </a:rPr>
            </a:br>
            <a:r>
              <a:rPr lang="de-CH" b="1">
                <a:solidFill>
                  <a:srgbClr val="000000"/>
                </a:solidFill>
                <a:latin typeface="Arial"/>
                <a:cs typeface="Arial" charset="0"/>
              </a:rPr>
              <a:t>Alter 65-74		1</a:t>
            </a:r>
            <a:br>
              <a:rPr lang="de-CH" b="1">
                <a:solidFill>
                  <a:srgbClr val="000000"/>
                </a:solidFill>
                <a:latin typeface="Arial"/>
                <a:cs typeface="Arial" charset="0"/>
              </a:rPr>
            </a:br>
            <a:r>
              <a:rPr lang="de-CH" b="1">
                <a:solidFill>
                  <a:srgbClr val="000000"/>
                </a:solidFill>
                <a:latin typeface="Arial"/>
                <a:cs typeface="Arial" charset="0"/>
              </a:rPr>
              <a:t>Weibliches Geschlecht	1</a:t>
            </a:r>
          </a:p>
        </p:txBody>
      </p:sp>
      <p:sp>
        <p:nvSpPr>
          <p:cNvPr id="47" name="Text Box 58"/>
          <p:cNvSpPr txBox="1">
            <a:spLocks noChangeArrowheads="1"/>
          </p:cNvSpPr>
          <p:nvPr/>
        </p:nvSpPr>
        <p:spPr bwMode="auto">
          <a:xfrm>
            <a:off x="2921000" y="4570413"/>
            <a:ext cx="86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de-CH" sz="1600" b="1">
                <a:solidFill>
                  <a:srgbClr val="000000"/>
                </a:solidFill>
                <a:latin typeface="Arial"/>
                <a:cs typeface="Times New Roman" pitchFamily="18" charset="0"/>
              </a:rPr>
              <a:t>1.3%</a:t>
            </a:r>
          </a:p>
        </p:txBody>
      </p:sp>
      <p:sp>
        <p:nvSpPr>
          <p:cNvPr id="48" name="Text Box 58"/>
          <p:cNvSpPr txBox="1">
            <a:spLocks noChangeArrowheads="1"/>
          </p:cNvSpPr>
          <p:nvPr/>
        </p:nvSpPr>
        <p:spPr bwMode="auto">
          <a:xfrm>
            <a:off x="3538538" y="4414838"/>
            <a:ext cx="86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de-CH" sz="1600" b="1">
                <a:solidFill>
                  <a:srgbClr val="000000"/>
                </a:solidFill>
                <a:latin typeface="Arial"/>
                <a:cs typeface="Times New Roman" pitchFamily="18" charset="0"/>
              </a:rPr>
              <a:t>2.2%</a:t>
            </a:r>
          </a:p>
        </p:txBody>
      </p:sp>
      <p:sp>
        <p:nvSpPr>
          <p:cNvPr id="49" name="Text Box 58"/>
          <p:cNvSpPr txBox="1">
            <a:spLocks noChangeArrowheads="1"/>
          </p:cNvSpPr>
          <p:nvPr/>
        </p:nvSpPr>
        <p:spPr bwMode="auto">
          <a:xfrm>
            <a:off x="4159250" y="4225925"/>
            <a:ext cx="86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de-CH" sz="1600" b="1">
                <a:solidFill>
                  <a:srgbClr val="000000"/>
                </a:solidFill>
                <a:latin typeface="Arial"/>
                <a:cs typeface="Times New Roman" pitchFamily="18" charset="0"/>
              </a:rPr>
              <a:t>3.2%</a:t>
            </a:r>
          </a:p>
        </p:txBody>
      </p:sp>
      <p:sp>
        <p:nvSpPr>
          <p:cNvPr id="50" name="Text Box 58"/>
          <p:cNvSpPr txBox="1">
            <a:spLocks noChangeArrowheads="1"/>
          </p:cNvSpPr>
          <p:nvPr/>
        </p:nvSpPr>
        <p:spPr bwMode="auto">
          <a:xfrm>
            <a:off x="4767263" y="4087813"/>
            <a:ext cx="86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de-CH" sz="1600" b="1">
                <a:solidFill>
                  <a:srgbClr val="000000"/>
                </a:solidFill>
                <a:latin typeface="Arial"/>
                <a:cs typeface="Times New Roman" pitchFamily="18" charset="0"/>
              </a:rPr>
              <a:t>4.0%</a:t>
            </a:r>
          </a:p>
        </p:txBody>
      </p:sp>
      <p:sp>
        <p:nvSpPr>
          <p:cNvPr id="51" name="Text Box 58"/>
          <p:cNvSpPr txBox="1">
            <a:spLocks noChangeArrowheads="1"/>
          </p:cNvSpPr>
          <p:nvPr/>
        </p:nvSpPr>
        <p:spPr bwMode="auto">
          <a:xfrm>
            <a:off x="5402263" y="3619500"/>
            <a:ext cx="86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de-CH" sz="1600" b="1">
                <a:solidFill>
                  <a:srgbClr val="000000"/>
                </a:solidFill>
                <a:latin typeface="Arial"/>
                <a:cs typeface="Times New Roman" pitchFamily="18" charset="0"/>
              </a:rPr>
              <a:t>6.7%</a:t>
            </a:r>
          </a:p>
        </p:txBody>
      </p:sp>
      <p:sp>
        <p:nvSpPr>
          <p:cNvPr id="52" name="Text Box 58"/>
          <p:cNvSpPr txBox="1">
            <a:spLocks noChangeArrowheads="1"/>
          </p:cNvSpPr>
          <p:nvPr/>
        </p:nvSpPr>
        <p:spPr bwMode="auto">
          <a:xfrm>
            <a:off x="6008688" y="3079750"/>
            <a:ext cx="86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de-CH" sz="1600" b="1">
                <a:solidFill>
                  <a:srgbClr val="000000"/>
                </a:solidFill>
                <a:latin typeface="Arial"/>
                <a:cs typeface="Times New Roman" pitchFamily="18" charset="0"/>
              </a:rPr>
              <a:t>9.8%</a:t>
            </a:r>
          </a:p>
        </p:txBody>
      </p:sp>
      <p:sp>
        <p:nvSpPr>
          <p:cNvPr id="53" name="Text Box 58"/>
          <p:cNvSpPr txBox="1">
            <a:spLocks noChangeArrowheads="1"/>
          </p:cNvSpPr>
          <p:nvPr/>
        </p:nvSpPr>
        <p:spPr bwMode="auto">
          <a:xfrm>
            <a:off x="6627813" y="3111500"/>
            <a:ext cx="86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de-CH" sz="1600" b="1">
                <a:solidFill>
                  <a:srgbClr val="000000"/>
                </a:solidFill>
                <a:latin typeface="Arial"/>
                <a:cs typeface="Times New Roman" pitchFamily="18" charset="0"/>
              </a:rPr>
              <a:t>9.6%</a:t>
            </a:r>
          </a:p>
        </p:txBody>
      </p:sp>
      <p:sp>
        <p:nvSpPr>
          <p:cNvPr id="54" name="Text Box 58"/>
          <p:cNvSpPr txBox="1">
            <a:spLocks noChangeArrowheads="1"/>
          </p:cNvSpPr>
          <p:nvPr/>
        </p:nvSpPr>
        <p:spPr bwMode="auto">
          <a:xfrm>
            <a:off x="7275513" y="3616325"/>
            <a:ext cx="86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de-CH" sz="1600" b="1">
                <a:solidFill>
                  <a:srgbClr val="000000"/>
                </a:solidFill>
                <a:latin typeface="Arial"/>
                <a:cs typeface="Times New Roman" pitchFamily="18" charset="0"/>
              </a:rPr>
              <a:t>6.7%*</a:t>
            </a:r>
          </a:p>
        </p:txBody>
      </p:sp>
      <p:sp>
        <p:nvSpPr>
          <p:cNvPr id="55" name="Text Box 58"/>
          <p:cNvSpPr txBox="1">
            <a:spLocks noChangeArrowheads="1"/>
          </p:cNvSpPr>
          <p:nvPr/>
        </p:nvSpPr>
        <p:spPr bwMode="auto">
          <a:xfrm>
            <a:off x="7897813" y="2122488"/>
            <a:ext cx="86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de-CH" sz="1600" b="1">
                <a:solidFill>
                  <a:srgbClr val="000000"/>
                </a:solidFill>
                <a:latin typeface="Arial"/>
                <a:cs typeface="Times New Roman" pitchFamily="18" charset="0"/>
              </a:rPr>
              <a:t>15.2%*</a:t>
            </a:r>
          </a:p>
        </p:txBody>
      </p:sp>
      <p:sp>
        <p:nvSpPr>
          <p:cNvPr id="61" name="Rechteck 60"/>
          <p:cNvSpPr/>
          <p:nvPr/>
        </p:nvSpPr>
        <p:spPr>
          <a:xfrm>
            <a:off x="143000" y="1044714"/>
            <a:ext cx="8893496" cy="3216930"/>
          </a:xfrm>
          <a:prstGeom prst="rect">
            <a:avLst/>
          </a:prstGeom>
          <a:solidFill>
            <a:schemeClr val="bg1"/>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56" name="Gruppieren 55"/>
          <p:cNvGrpSpPr/>
          <p:nvPr/>
        </p:nvGrpSpPr>
        <p:grpSpPr>
          <a:xfrm>
            <a:off x="200274" y="1536471"/>
            <a:ext cx="8653440" cy="2375129"/>
            <a:chOff x="200274" y="1536471"/>
            <a:chExt cx="8653440" cy="2375129"/>
          </a:xfrm>
        </p:grpSpPr>
        <p:pic>
          <p:nvPicPr>
            <p:cNvPr id="5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3912" b="19660"/>
            <a:stretch/>
          </p:blipFill>
          <p:spPr bwMode="auto">
            <a:xfrm>
              <a:off x="200274" y="1536471"/>
              <a:ext cx="8653440" cy="237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Rechteck 57"/>
            <p:cNvSpPr/>
            <p:nvPr/>
          </p:nvSpPr>
          <p:spPr>
            <a:xfrm>
              <a:off x="2571818" y="1544492"/>
              <a:ext cx="144016" cy="23634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9" name="Rechteck 58"/>
            <p:cNvSpPr/>
            <p:nvPr/>
          </p:nvSpPr>
          <p:spPr>
            <a:xfrm>
              <a:off x="2446421" y="1969607"/>
              <a:ext cx="189202" cy="23634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0" name="Rechteck 59"/>
            <p:cNvSpPr/>
            <p:nvPr/>
          </p:nvSpPr>
          <p:spPr>
            <a:xfrm>
              <a:off x="2566737" y="2932133"/>
              <a:ext cx="133055" cy="23634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62" name="Gruppieren 61"/>
          <p:cNvGrpSpPr/>
          <p:nvPr/>
        </p:nvGrpSpPr>
        <p:grpSpPr>
          <a:xfrm>
            <a:off x="143000" y="1423175"/>
            <a:ext cx="8893496" cy="2757664"/>
            <a:chOff x="143000" y="1423175"/>
            <a:chExt cx="8893496" cy="2757664"/>
          </a:xfrm>
        </p:grpSpPr>
        <p:sp>
          <p:nvSpPr>
            <p:cNvPr id="63" name="Rechteck 62"/>
            <p:cNvSpPr/>
            <p:nvPr/>
          </p:nvSpPr>
          <p:spPr>
            <a:xfrm>
              <a:off x="143000" y="1423175"/>
              <a:ext cx="8893496" cy="2757664"/>
            </a:xfrm>
            <a:prstGeom prst="rect">
              <a:avLst/>
            </a:prstGeom>
            <a:solidFill>
              <a:schemeClr val="bg1"/>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81" t="56384" r="8076" b="-5406"/>
            <a:stretch/>
          </p:blipFill>
          <p:spPr bwMode="auto">
            <a:xfrm>
              <a:off x="273051" y="2152165"/>
              <a:ext cx="8660580" cy="1143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998341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57289"/>
            <a:ext cx="8464550" cy="296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61"/>
          <p:cNvSpPr txBox="1">
            <a:spLocks noChangeArrowheads="1"/>
          </p:cNvSpPr>
          <p:nvPr/>
        </p:nvSpPr>
        <p:spPr bwMode="auto">
          <a:xfrm>
            <a:off x="166688" y="115888"/>
            <a:ext cx="878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dirty="0" smtClean="0">
                <a:solidFill>
                  <a:srgbClr val="000000"/>
                </a:solidFill>
              </a:rPr>
              <a:t>ESC Guidelines 2012</a:t>
            </a:r>
            <a:endParaRPr lang="en-US" sz="2400" b="1" dirty="0">
              <a:solidFill>
                <a:srgbClr val="000000"/>
              </a:solidFill>
            </a:endParaRPr>
          </a:p>
        </p:txBody>
      </p:sp>
      <p:sp>
        <p:nvSpPr>
          <p:cNvPr id="9" name="Line 162"/>
          <p:cNvSpPr>
            <a:spLocks noChangeShapeType="1"/>
          </p:cNvSpPr>
          <p:nvPr/>
        </p:nvSpPr>
        <p:spPr bwMode="auto">
          <a:xfrm>
            <a:off x="323850" y="647700"/>
            <a:ext cx="8464550" cy="6350"/>
          </a:xfrm>
          <a:prstGeom prst="line">
            <a:avLst/>
          </a:prstGeom>
          <a:noFill/>
          <a:ln w="317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0" name="Text Box 446"/>
          <p:cNvSpPr txBox="1">
            <a:spLocks noChangeArrowheads="1"/>
          </p:cNvSpPr>
          <p:nvPr/>
        </p:nvSpPr>
        <p:spPr bwMode="auto">
          <a:xfrm>
            <a:off x="3852862" y="6639163"/>
            <a:ext cx="53276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en-US" sz="1000" b="1" dirty="0" smtClean="0">
                <a:solidFill>
                  <a:srgbClr val="000000"/>
                </a:solidFill>
              </a:rPr>
              <a:t>European Heart Journal 2012</a:t>
            </a:r>
            <a:endParaRPr lang="en-US" sz="1000" b="1" dirty="0">
              <a:solidFill>
                <a:srgbClr val="000000"/>
              </a:solidFill>
            </a:endParaRPr>
          </a:p>
        </p:txBody>
      </p:sp>
      <p:cxnSp>
        <p:nvCxnSpPr>
          <p:cNvPr id="21" name="Gerade Verbindung 20"/>
          <p:cNvCxnSpPr/>
          <p:nvPr/>
        </p:nvCxnSpPr>
        <p:spPr>
          <a:xfrm>
            <a:off x="1691680" y="3284984"/>
            <a:ext cx="1872208"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a:off x="788824" y="1402616"/>
            <a:ext cx="587112"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a:off x="788824" y="2499896"/>
            <a:ext cx="587112"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855740" y="3861048"/>
            <a:ext cx="2050020" cy="991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a:off x="6238240" y="3870960"/>
            <a:ext cx="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174824"/>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sp>
        <p:nvSpPr>
          <p:cNvPr id="8" name="Inhaltsplatzhalter 7"/>
          <p:cNvSpPr>
            <a:spLocks noGrp="1"/>
          </p:cNvSpPr>
          <p:nvPr>
            <p:ph idx="1"/>
          </p:nvPr>
        </p:nvSpPr>
        <p:spPr>
          <a:xfrm>
            <a:off x="546774" y="1743891"/>
            <a:ext cx="6674381" cy="3495768"/>
          </a:xfrm>
        </p:spPr>
        <p:txBody>
          <a:bodyPr>
            <a:normAutofit/>
          </a:bodyPr>
          <a:lstStyle/>
          <a:p>
            <a:pPr marL="0" indent="0">
              <a:buClr>
                <a:srgbClr val="FF0000"/>
              </a:buClr>
              <a:buNone/>
            </a:pPr>
            <a:r>
              <a:rPr lang="de-CH" sz="2000" dirty="0" smtClean="0"/>
              <a:t>In </a:t>
            </a:r>
            <a:r>
              <a:rPr lang="de-CH" sz="2000" dirty="0" err="1" smtClean="0"/>
              <a:t>summary</a:t>
            </a:r>
            <a:r>
              <a:rPr lang="de-CH" sz="2000" dirty="0" smtClean="0"/>
              <a:t>, </a:t>
            </a:r>
            <a:r>
              <a:rPr lang="de-CH" sz="2000" dirty="0" err="1" smtClean="0"/>
              <a:t>actually</a:t>
            </a:r>
            <a:r>
              <a:rPr lang="de-CH" sz="2000" dirty="0" smtClean="0"/>
              <a:t> NOAC </a:t>
            </a:r>
            <a:r>
              <a:rPr lang="de-CH" sz="2000" dirty="0" err="1" smtClean="0"/>
              <a:t>are</a:t>
            </a:r>
            <a:r>
              <a:rPr lang="de-CH" sz="2000" dirty="0" smtClean="0"/>
              <a:t> </a:t>
            </a:r>
            <a:r>
              <a:rPr lang="de-CH" sz="2000" dirty="0" err="1" smtClean="0"/>
              <a:t>used</a:t>
            </a:r>
            <a:r>
              <a:rPr lang="de-CH" sz="2000" dirty="0" smtClean="0"/>
              <a:t> ...</a:t>
            </a:r>
          </a:p>
          <a:p>
            <a:pPr marL="0" indent="0">
              <a:buClr>
                <a:srgbClr val="FF0000"/>
              </a:buClr>
              <a:buNone/>
            </a:pPr>
            <a:endParaRPr lang="de-CH" sz="1800" dirty="0" smtClean="0"/>
          </a:p>
          <a:p>
            <a:pPr>
              <a:buClr>
                <a:srgbClr val="FF0000"/>
              </a:buClr>
            </a:pPr>
            <a:r>
              <a:rPr lang="de-CH" sz="1800" dirty="0"/>
              <a:t>... </a:t>
            </a:r>
            <a:r>
              <a:rPr lang="de-CH" sz="1800" dirty="0" err="1"/>
              <a:t>for</a:t>
            </a:r>
            <a:r>
              <a:rPr lang="de-CH" sz="1800" dirty="0"/>
              <a:t> </a:t>
            </a:r>
            <a:r>
              <a:rPr lang="de-CH" sz="1800" dirty="0" err="1"/>
              <a:t>prophylaxis</a:t>
            </a:r>
            <a:r>
              <a:rPr lang="de-CH" sz="1800" dirty="0"/>
              <a:t> </a:t>
            </a:r>
            <a:r>
              <a:rPr lang="de-CH" sz="1800" dirty="0" err="1" smtClean="0"/>
              <a:t>of</a:t>
            </a:r>
            <a:r>
              <a:rPr lang="de-CH" sz="1800" dirty="0" smtClean="0"/>
              <a:t> </a:t>
            </a:r>
            <a:r>
              <a:rPr lang="de-CH" sz="1800" dirty="0" err="1" smtClean="0"/>
              <a:t>stroke</a:t>
            </a:r>
            <a:r>
              <a:rPr lang="de-CH" sz="1800" dirty="0" smtClean="0"/>
              <a:t> </a:t>
            </a:r>
            <a:r>
              <a:rPr lang="de-CH" sz="1800" dirty="0" err="1"/>
              <a:t>and</a:t>
            </a:r>
            <a:r>
              <a:rPr lang="de-CH" sz="1800" dirty="0"/>
              <a:t> </a:t>
            </a:r>
            <a:r>
              <a:rPr lang="de-CH" sz="1800" dirty="0" err="1"/>
              <a:t>systemic</a:t>
            </a:r>
            <a:r>
              <a:rPr lang="de-CH" sz="1800" dirty="0"/>
              <a:t> </a:t>
            </a:r>
            <a:r>
              <a:rPr lang="de-CH" sz="1800" dirty="0" err="1"/>
              <a:t>embolism</a:t>
            </a:r>
            <a:r>
              <a:rPr lang="de-CH" sz="1800" dirty="0"/>
              <a:t> in </a:t>
            </a:r>
            <a:r>
              <a:rPr lang="de-CH" sz="1800" dirty="0" err="1"/>
              <a:t>atrial</a:t>
            </a:r>
            <a:r>
              <a:rPr lang="de-CH" sz="1800" dirty="0"/>
              <a:t> </a:t>
            </a:r>
            <a:r>
              <a:rPr lang="de-CH" sz="1800" dirty="0" err="1" smtClean="0"/>
              <a:t>fibrillation</a:t>
            </a:r>
            <a:endParaRPr lang="de-CH" sz="1800" dirty="0" smtClean="0"/>
          </a:p>
          <a:p>
            <a:pPr>
              <a:buClr>
                <a:srgbClr val="FF0000"/>
              </a:buClr>
            </a:pPr>
            <a:endParaRPr lang="de-CH" sz="1800" dirty="0"/>
          </a:p>
          <a:p>
            <a:pPr>
              <a:buClr>
                <a:srgbClr val="FF0000"/>
              </a:buClr>
            </a:pPr>
            <a:r>
              <a:rPr lang="de-CH" sz="1800" dirty="0"/>
              <a:t>..</a:t>
            </a:r>
            <a:r>
              <a:rPr lang="de-CH" sz="1800" dirty="0" smtClean="0"/>
              <a:t>. </a:t>
            </a:r>
            <a:r>
              <a:rPr lang="de-CH" sz="1800" dirty="0" err="1" smtClean="0"/>
              <a:t>for</a:t>
            </a:r>
            <a:r>
              <a:rPr lang="de-CH" sz="1800" dirty="0" smtClean="0"/>
              <a:t> </a:t>
            </a:r>
            <a:r>
              <a:rPr lang="de-CH" sz="1800" dirty="0" err="1"/>
              <a:t>prophylaxis</a:t>
            </a:r>
            <a:r>
              <a:rPr lang="de-CH" sz="1800" dirty="0"/>
              <a:t> </a:t>
            </a:r>
            <a:r>
              <a:rPr lang="de-CH" sz="1800" dirty="0" err="1" smtClean="0"/>
              <a:t>of</a:t>
            </a:r>
            <a:r>
              <a:rPr lang="de-CH" sz="1800" dirty="0" smtClean="0"/>
              <a:t> </a:t>
            </a:r>
            <a:r>
              <a:rPr lang="de-CH" sz="1800" dirty="0" err="1" smtClean="0"/>
              <a:t>thrombosis</a:t>
            </a:r>
            <a:r>
              <a:rPr lang="de-CH" sz="1800" dirty="0" smtClean="0"/>
              <a:t> </a:t>
            </a:r>
            <a:r>
              <a:rPr lang="de-CH" sz="1800" dirty="0" err="1" smtClean="0"/>
              <a:t>during</a:t>
            </a:r>
            <a:r>
              <a:rPr lang="de-CH" sz="1800" dirty="0" smtClean="0"/>
              <a:t> </a:t>
            </a:r>
            <a:r>
              <a:rPr lang="de-CH" sz="1800" dirty="0" err="1" smtClean="0"/>
              <a:t>or</a:t>
            </a:r>
            <a:r>
              <a:rPr lang="de-CH" sz="1800" dirty="0" smtClean="0"/>
              <a:t> after </a:t>
            </a:r>
            <a:r>
              <a:rPr lang="de-CH" sz="1800" dirty="0" err="1" smtClean="0"/>
              <a:t>orthopedic</a:t>
            </a:r>
            <a:r>
              <a:rPr lang="de-CH" sz="1800" dirty="0" smtClean="0"/>
              <a:t> </a:t>
            </a:r>
            <a:r>
              <a:rPr lang="de-CH" sz="1800" dirty="0" err="1" smtClean="0"/>
              <a:t>operations</a:t>
            </a:r>
            <a:endParaRPr lang="de-CH" sz="1800" dirty="0" smtClean="0"/>
          </a:p>
          <a:p>
            <a:pPr>
              <a:buClr>
                <a:srgbClr val="FF0000"/>
              </a:buClr>
            </a:pPr>
            <a:endParaRPr lang="de-CH" sz="1800" dirty="0" smtClean="0"/>
          </a:p>
          <a:p>
            <a:pPr>
              <a:buClr>
                <a:srgbClr val="FF0000"/>
              </a:buClr>
            </a:pPr>
            <a:r>
              <a:rPr lang="de-CH" sz="1800" dirty="0" smtClean="0"/>
              <a:t>.</a:t>
            </a:r>
            <a:r>
              <a:rPr lang="de-CH" sz="1800" dirty="0"/>
              <a:t>.. </a:t>
            </a:r>
            <a:r>
              <a:rPr lang="de-CH" sz="1800" dirty="0" err="1"/>
              <a:t>for</a:t>
            </a:r>
            <a:r>
              <a:rPr lang="de-CH" sz="1800" dirty="0"/>
              <a:t> </a:t>
            </a:r>
            <a:r>
              <a:rPr lang="de-CH" sz="1800" dirty="0" err="1"/>
              <a:t>prophylaxis</a:t>
            </a:r>
            <a:r>
              <a:rPr lang="de-CH" sz="1800" dirty="0"/>
              <a:t> </a:t>
            </a:r>
            <a:r>
              <a:rPr lang="de-CH" sz="1800" dirty="0" err="1" smtClean="0"/>
              <a:t>and</a:t>
            </a:r>
            <a:r>
              <a:rPr lang="de-CH" sz="1800" dirty="0" smtClean="0"/>
              <a:t> </a:t>
            </a:r>
            <a:r>
              <a:rPr lang="de-CH" sz="1800" dirty="0" err="1" smtClean="0"/>
              <a:t>therapy</a:t>
            </a:r>
            <a:r>
              <a:rPr lang="de-CH" sz="1800" dirty="0" smtClean="0"/>
              <a:t> </a:t>
            </a:r>
            <a:r>
              <a:rPr lang="de-CH" sz="1800" dirty="0" err="1" smtClean="0"/>
              <a:t>of</a:t>
            </a:r>
            <a:r>
              <a:rPr lang="de-CH" sz="1800" dirty="0" smtClean="0"/>
              <a:t> </a:t>
            </a:r>
            <a:r>
              <a:rPr lang="de-CH" sz="1800" dirty="0" err="1" smtClean="0"/>
              <a:t>deep</a:t>
            </a:r>
            <a:r>
              <a:rPr lang="de-CH" sz="1800" dirty="0" smtClean="0"/>
              <a:t> </a:t>
            </a:r>
            <a:r>
              <a:rPr lang="de-CH" sz="1800" dirty="0" err="1" smtClean="0"/>
              <a:t>venous</a:t>
            </a:r>
            <a:r>
              <a:rPr lang="de-CH" sz="1800" dirty="0" smtClean="0"/>
              <a:t> </a:t>
            </a:r>
            <a:r>
              <a:rPr lang="de-CH" sz="1800" dirty="0" err="1" smtClean="0"/>
              <a:t>thrombosis</a:t>
            </a:r>
            <a:r>
              <a:rPr lang="de-CH" sz="1800" dirty="0" smtClean="0"/>
              <a:t> </a:t>
            </a:r>
            <a:r>
              <a:rPr lang="de-CH" sz="1800" dirty="0" err="1" smtClean="0"/>
              <a:t>and</a:t>
            </a:r>
            <a:r>
              <a:rPr lang="de-CH" sz="1800" dirty="0" smtClean="0"/>
              <a:t> </a:t>
            </a:r>
            <a:r>
              <a:rPr lang="de-CH" sz="1800" dirty="0" err="1" smtClean="0"/>
              <a:t>pulmonary</a:t>
            </a:r>
            <a:r>
              <a:rPr lang="de-CH" sz="1800" dirty="0" smtClean="0"/>
              <a:t> </a:t>
            </a:r>
            <a:r>
              <a:rPr lang="de-CH" sz="1800" dirty="0" err="1" smtClean="0"/>
              <a:t>embolism</a:t>
            </a:r>
            <a:endParaRPr lang="de-CH" sz="1800" dirty="0" smtClean="0"/>
          </a:p>
        </p:txBody>
      </p:sp>
      <p:sp>
        <p:nvSpPr>
          <p:cNvPr id="6" name="Textfeld 5"/>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pic>
        <p:nvPicPr>
          <p:cNvPr id="9" name="Bild 8" descr="Bildschirmfoto 2013-09-11 um 22.01.5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108" y="721007"/>
            <a:ext cx="1860363" cy="1349676"/>
          </a:xfrm>
          <a:prstGeom prst="rect">
            <a:avLst/>
          </a:prstGeom>
        </p:spPr>
      </p:pic>
      <p:sp>
        <p:nvSpPr>
          <p:cNvPr id="7" name="Rectangle 3"/>
          <p:cNvSpPr>
            <a:spLocks noChangeArrowheads="1"/>
          </p:cNvSpPr>
          <p:nvPr/>
        </p:nvSpPr>
        <p:spPr bwMode="auto">
          <a:xfrm>
            <a:off x="3657601" y="246743"/>
            <a:ext cx="5486399" cy="355600"/>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endParaRPr lang="es-ES_tradnl" b="1" dirty="0" smtClean="0">
              <a:solidFill>
                <a:schemeClr val="tx2"/>
              </a:solidFill>
              <a:latin typeface="Arial" charset="0"/>
              <a:cs typeface="+mn-cs"/>
            </a:endParaRPr>
          </a:p>
          <a:p>
            <a:pPr algn="ctr" eaLnBrk="1" hangingPunct="1">
              <a:defRPr/>
            </a:pPr>
            <a:endParaRPr lang="es-ES_tradnl" b="1" dirty="0">
              <a:solidFill>
                <a:schemeClr val="tx2"/>
              </a:solidFill>
              <a:latin typeface="Arial" charset="0"/>
            </a:endParaRPr>
          </a:p>
          <a:p>
            <a:pPr algn="ctr" eaLnBrk="1" hangingPunct="1">
              <a:defRPr/>
            </a:pPr>
            <a:r>
              <a:rPr lang="es-ES_tradnl" sz="2000" b="1" dirty="0" smtClean="0">
                <a:solidFill>
                  <a:schemeClr val="tx2"/>
                </a:solidFill>
                <a:latin typeface="Arial" charset="0"/>
              </a:rPr>
              <a:t>USE OF NOAC</a:t>
            </a:r>
            <a:endParaRPr lang="es-ES_tradnl" sz="2000" b="1" dirty="0">
              <a:solidFill>
                <a:schemeClr val="tx2"/>
              </a:solidFill>
              <a:latin typeface="Arial" charset="0"/>
              <a:cs typeface="+mn-cs"/>
            </a:endParaRPr>
          </a:p>
        </p:txBody>
      </p:sp>
    </p:spTree>
    <p:extLst>
      <p:ext uri="{BB962C8B-B14F-4D97-AF65-F5344CB8AC3E}">
        <p14:creationId xmlns:p14="http://schemas.microsoft.com/office/powerpoint/2010/main" val="4195388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677019" y="283030"/>
            <a:ext cx="7950935" cy="965124"/>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a:defRPr/>
            </a:pPr>
            <a:endParaRPr lang="es-ES_tradnl" sz="2000" b="1" dirty="0" smtClean="0">
              <a:solidFill>
                <a:schemeClr val="accent1">
                  <a:lumMod val="50000"/>
                </a:schemeClr>
              </a:solidFill>
              <a:latin typeface="Arial"/>
              <a:cs typeface="Arial"/>
            </a:endParaRPr>
          </a:p>
          <a:p>
            <a:r>
              <a:rPr lang="es-ES_tradnl" sz="2400" b="1" dirty="0" smtClean="0">
                <a:solidFill>
                  <a:schemeClr val="tx2">
                    <a:lumMod val="75000"/>
                  </a:schemeClr>
                </a:solidFill>
              </a:rPr>
              <a:t>NEW </a:t>
            </a:r>
            <a:r>
              <a:rPr lang="es-ES_tradnl" sz="2400" b="1" dirty="0">
                <a:solidFill>
                  <a:schemeClr val="tx2">
                    <a:lumMod val="75000"/>
                  </a:schemeClr>
                </a:solidFill>
              </a:rPr>
              <a:t>ORAL ANTICOAGULANTS (NOAC) AND FITNESS TO FLY</a:t>
            </a:r>
          </a:p>
          <a:p>
            <a:endParaRPr lang="de-DE" sz="2000" dirty="0"/>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5" name="Bild 4" descr="Bildschirmfoto 2014-03-07 um 19.39.2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2" y="6019094"/>
            <a:ext cx="9299141" cy="873506"/>
          </a:xfrm>
          <a:prstGeom prst="rect">
            <a:avLst/>
          </a:prstGeom>
        </p:spPr>
      </p:pic>
      <p:pic>
        <p:nvPicPr>
          <p:cNvPr id="6" name="Bild 5" descr="Bildschirmfoto 2014-03-07 um 19.28.4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65" y="5800104"/>
            <a:ext cx="888810" cy="1092496"/>
          </a:xfrm>
          <a:prstGeom prst="rect">
            <a:avLst/>
          </a:prstGeom>
        </p:spPr>
      </p:pic>
      <p:sp>
        <p:nvSpPr>
          <p:cNvPr id="15" name="Text Box 4"/>
          <p:cNvSpPr txBox="1">
            <a:spLocks noChangeArrowheads="1"/>
          </p:cNvSpPr>
          <p:nvPr/>
        </p:nvSpPr>
        <p:spPr bwMode="auto">
          <a:xfrm>
            <a:off x="1651271" y="6112570"/>
            <a:ext cx="2021822" cy="5991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b="1" kern="0" dirty="0">
                <a:effectLst/>
                <a:latin typeface="Trebuchet MS"/>
                <a:ea typeface="Times New Roman"/>
                <a:cs typeface="Times New Roman"/>
              </a:rPr>
              <a:t>Symposium 2014 AMABEL</a:t>
            </a:r>
            <a:endParaRPr lang="de-DE" b="1" kern="0" dirty="0">
              <a:effectLst/>
              <a:latin typeface="Trebuchet MS"/>
              <a:ea typeface="Times New Roman"/>
              <a:cs typeface="Times New Roman"/>
            </a:endParaRPr>
          </a:p>
        </p:txBody>
      </p:sp>
      <p:pic>
        <p:nvPicPr>
          <p:cNvPr id="13" name="Bild 12" descr="Bildschirmfoto 2014-03-07 um 19.45.19.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5125" y="6381689"/>
            <a:ext cx="3341750" cy="330049"/>
          </a:xfrm>
          <a:prstGeom prst="rect">
            <a:avLst/>
          </a:prstGeom>
        </p:spPr>
      </p:pic>
      <p:sp>
        <p:nvSpPr>
          <p:cNvPr id="19" name="Inhaltsplatzhalter 7"/>
          <p:cNvSpPr txBox="1">
            <a:spLocks/>
          </p:cNvSpPr>
          <p:nvPr/>
        </p:nvSpPr>
        <p:spPr>
          <a:xfrm>
            <a:off x="431765" y="2194369"/>
            <a:ext cx="3533996" cy="298723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pPr>
            <a:r>
              <a:rPr lang="de-DE" sz="2000" dirty="0" err="1" smtClean="0">
                <a:solidFill>
                  <a:schemeClr val="bg1">
                    <a:lumMod val="75000"/>
                  </a:schemeClr>
                </a:solidFill>
              </a:rPr>
              <a:t>Introduction</a:t>
            </a:r>
            <a:endParaRPr lang="de-DE" sz="2000" dirty="0" smtClean="0">
              <a:solidFill>
                <a:schemeClr val="bg1">
                  <a:lumMod val="75000"/>
                </a:schemeClr>
              </a:solidFill>
            </a:endParaRPr>
          </a:p>
          <a:p>
            <a:pPr>
              <a:buClr>
                <a:srgbClr val="FF0000"/>
              </a:buClr>
            </a:pPr>
            <a:r>
              <a:rPr lang="de-DE" sz="2000" dirty="0" smtClean="0">
                <a:solidFill>
                  <a:schemeClr val="bg1">
                    <a:lumMod val="75000"/>
                  </a:schemeClr>
                </a:solidFill>
              </a:rPr>
              <a:t>NOAC </a:t>
            </a:r>
            <a:r>
              <a:rPr lang="de-DE" sz="2000" dirty="0" err="1" smtClean="0">
                <a:solidFill>
                  <a:schemeClr val="bg1">
                    <a:lumMod val="75000"/>
                  </a:schemeClr>
                </a:solidFill>
              </a:rPr>
              <a:t>and</a:t>
            </a:r>
            <a:r>
              <a:rPr lang="de-DE" sz="2000" dirty="0" smtClean="0">
                <a:solidFill>
                  <a:schemeClr val="bg1">
                    <a:lumMod val="75000"/>
                  </a:schemeClr>
                </a:solidFill>
              </a:rPr>
              <a:t> EASA </a:t>
            </a:r>
            <a:r>
              <a:rPr lang="de-DE" sz="2000" dirty="0" err="1" smtClean="0">
                <a:solidFill>
                  <a:schemeClr val="bg1">
                    <a:lumMod val="75000"/>
                  </a:schemeClr>
                </a:solidFill>
              </a:rPr>
              <a:t>until</a:t>
            </a:r>
            <a:r>
              <a:rPr lang="de-DE" sz="2000" dirty="0" smtClean="0">
                <a:solidFill>
                  <a:schemeClr val="bg1">
                    <a:lumMod val="75000"/>
                  </a:schemeClr>
                </a:solidFill>
              </a:rPr>
              <a:t> 11/13</a:t>
            </a:r>
          </a:p>
          <a:p>
            <a:pPr>
              <a:buClr>
                <a:srgbClr val="FF0000"/>
              </a:buClr>
            </a:pPr>
            <a:r>
              <a:rPr lang="de-DE" sz="2000" dirty="0" smtClean="0">
                <a:solidFill>
                  <a:schemeClr val="bg1">
                    <a:lumMod val="75000"/>
                  </a:schemeClr>
                </a:solidFill>
              </a:rPr>
              <a:t>Scientific </a:t>
            </a:r>
            <a:r>
              <a:rPr lang="de-DE" sz="2000" dirty="0" err="1" smtClean="0">
                <a:solidFill>
                  <a:schemeClr val="bg1">
                    <a:lumMod val="75000"/>
                  </a:schemeClr>
                </a:solidFill>
              </a:rPr>
              <a:t>basis</a:t>
            </a:r>
            <a:endParaRPr lang="de-DE" sz="2000" dirty="0" smtClean="0">
              <a:solidFill>
                <a:schemeClr val="bg1">
                  <a:lumMod val="75000"/>
                </a:schemeClr>
              </a:solidFill>
            </a:endParaRPr>
          </a:p>
          <a:p>
            <a:pPr>
              <a:buClr>
                <a:srgbClr val="FF0000"/>
              </a:buClr>
            </a:pPr>
            <a:r>
              <a:rPr lang="de-DE" sz="2000" dirty="0" err="1" smtClean="0">
                <a:solidFill>
                  <a:schemeClr val="bg1">
                    <a:lumMod val="75000"/>
                  </a:schemeClr>
                </a:solidFill>
              </a:rPr>
              <a:t>Use</a:t>
            </a:r>
            <a:r>
              <a:rPr lang="de-DE" sz="2000" dirty="0" smtClean="0">
                <a:solidFill>
                  <a:schemeClr val="bg1">
                    <a:lumMod val="75000"/>
                  </a:schemeClr>
                </a:solidFill>
              </a:rPr>
              <a:t> </a:t>
            </a:r>
            <a:r>
              <a:rPr lang="de-DE" sz="2000" dirty="0" err="1" smtClean="0">
                <a:solidFill>
                  <a:schemeClr val="bg1">
                    <a:lumMod val="75000"/>
                  </a:schemeClr>
                </a:solidFill>
              </a:rPr>
              <a:t>of</a:t>
            </a:r>
            <a:r>
              <a:rPr lang="de-DE" sz="2000" dirty="0" smtClean="0">
                <a:solidFill>
                  <a:schemeClr val="bg1">
                    <a:lumMod val="75000"/>
                  </a:schemeClr>
                </a:solidFill>
              </a:rPr>
              <a:t> NOAC</a:t>
            </a:r>
          </a:p>
          <a:p>
            <a:pPr>
              <a:buClr>
                <a:srgbClr val="FF0000"/>
              </a:buClr>
            </a:pPr>
            <a:r>
              <a:rPr lang="de-DE" sz="2000" dirty="0" smtClean="0"/>
              <a:t>Swiss </a:t>
            </a:r>
            <a:r>
              <a:rPr lang="de-DE" sz="2000" dirty="0" err="1" smtClean="0"/>
              <a:t>experience</a:t>
            </a:r>
            <a:endParaRPr lang="de-DE" sz="2000" dirty="0" smtClean="0"/>
          </a:p>
          <a:p>
            <a:pPr>
              <a:buClr>
                <a:srgbClr val="FF0000"/>
              </a:buClr>
            </a:pPr>
            <a:r>
              <a:rPr lang="de-DE" sz="2000" dirty="0" smtClean="0">
                <a:solidFill>
                  <a:schemeClr val="bg1">
                    <a:lumMod val="75000"/>
                  </a:schemeClr>
                </a:solidFill>
              </a:rPr>
              <a:t>NOAC </a:t>
            </a:r>
            <a:r>
              <a:rPr lang="de-DE" sz="2000" dirty="0" err="1" smtClean="0">
                <a:solidFill>
                  <a:schemeClr val="bg1">
                    <a:lumMod val="75000"/>
                  </a:schemeClr>
                </a:solidFill>
              </a:rPr>
              <a:t>and</a:t>
            </a:r>
            <a:r>
              <a:rPr lang="de-DE" sz="2000" dirty="0" smtClean="0">
                <a:solidFill>
                  <a:schemeClr val="bg1">
                    <a:lumMod val="75000"/>
                  </a:schemeClr>
                </a:solidFill>
              </a:rPr>
              <a:t> EASA </a:t>
            </a:r>
            <a:r>
              <a:rPr lang="de-DE" sz="2000" dirty="0" err="1" smtClean="0">
                <a:solidFill>
                  <a:schemeClr val="bg1">
                    <a:lumMod val="75000"/>
                  </a:schemeClr>
                </a:solidFill>
              </a:rPr>
              <a:t>now</a:t>
            </a:r>
            <a:endParaRPr lang="de-DE" sz="2000" dirty="0" smtClean="0">
              <a:solidFill>
                <a:schemeClr val="bg1">
                  <a:lumMod val="75000"/>
                </a:schemeClr>
              </a:solidFill>
            </a:endParaRPr>
          </a:p>
          <a:p>
            <a:pPr>
              <a:buClr>
                <a:srgbClr val="FF0000"/>
              </a:buClr>
            </a:pPr>
            <a:r>
              <a:rPr lang="de-DE" sz="2000" dirty="0" err="1" smtClean="0">
                <a:solidFill>
                  <a:schemeClr val="bg1">
                    <a:lumMod val="75000"/>
                  </a:schemeClr>
                </a:solidFill>
              </a:rPr>
              <a:t>Conclusions</a:t>
            </a:r>
            <a:endParaRPr lang="de-DE" sz="2000" dirty="0" smtClean="0">
              <a:solidFill>
                <a:schemeClr val="bg1">
                  <a:lumMod val="75000"/>
                </a:schemeClr>
              </a:solidFill>
            </a:endParaRPr>
          </a:p>
        </p:txBody>
      </p:sp>
      <p:pic>
        <p:nvPicPr>
          <p:cNvPr id="20" name="Bild 19" descr="Bildschirmfoto 2013-09-02 um 20.30.56.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3278" y="2194369"/>
            <a:ext cx="4356454" cy="2596112"/>
          </a:xfrm>
          <a:prstGeom prst="rect">
            <a:avLst/>
          </a:prstGeom>
        </p:spPr>
      </p:pic>
    </p:spTree>
    <p:extLst>
      <p:ext uri="{BB962C8B-B14F-4D97-AF65-F5344CB8AC3E}">
        <p14:creationId xmlns:p14="http://schemas.microsoft.com/office/powerpoint/2010/main" val="799533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2776374" y="332836"/>
            <a:ext cx="5828865" cy="925524"/>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a:defRPr/>
            </a:pPr>
            <a:endParaRPr lang="es-ES_tradnl" sz="2000" b="1" dirty="0" smtClean="0">
              <a:solidFill>
                <a:schemeClr val="accent1">
                  <a:lumMod val="50000"/>
                </a:schemeClr>
              </a:solidFill>
              <a:latin typeface="Arial"/>
              <a:cs typeface="Arial"/>
            </a:endParaRPr>
          </a:p>
          <a:p>
            <a:pPr algn="ctr">
              <a:defRPr/>
            </a:pPr>
            <a:endParaRPr lang="es-ES_tradnl" sz="2000" b="1" dirty="0">
              <a:solidFill>
                <a:schemeClr val="accent1">
                  <a:lumMod val="50000"/>
                </a:schemeClr>
              </a:solidFill>
              <a:latin typeface="Arial"/>
              <a:cs typeface="Arial"/>
            </a:endParaRPr>
          </a:p>
          <a:p>
            <a:pPr algn="ctr">
              <a:defRPr/>
            </a:pPr>
            <a:endParaRPr lang="es-ES_tradnl" sz="2000" b="1" dirty="0" smtClean="0">
              <a:solidFill>
                <a:schemeClr val="accent1">
                  <a:lumMod val="50000"/>
                </a:schemeClr>
              </a:solidFill>
              <a:latin typeface="Arial"/>
              <a:cs typeface="Arial"/>
            </a:endParaRPr>
          </a:p>
          <a:p>
            <a:r>
              <a:rPr lang="es-ES_tradnl" sz="2000" b="1" dirty="0" smtClean="0"/>
              <a:t>        </a:t>
            </a:r>
            <a:r>
              <a:rPr lang="es-ES_tradnl" sz="2400" b="1" dirty="0" smtClean="0">
                <a:solidFill>
                  <a:schemeClr val="tx2">
                    <a:lumMod val="75000"/>
                  </a:schemeClr>
                </a:solidFill>
              </a:rPr>
              <a:t>SWISS EXPERIENCE</a:t>
            </a:r>
          </a:p>
          <a:p>
            <a:pPr algn="just"/>
            <a:endParaRPr lang="de-DE" sz="2000" dirty="0"/>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sp>
        <p:nvSpPr>
          <p:cNvPr id="14" name="Textfeld 13"/>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sp>
        <p:nvSpPr>
          <p:cNvPr id="8" name="Inhaltsplatzhalter 7"/>
          <p:cNvSpPr>
            <a:spLocks noGrp="1"/>
          </p:cNvSpPr>
          <p:nvPr>
            <p:ph idx="1"/>
          </p:nvPr>
        </p:nvSpPr>
        <p:spPr>
          <a:xfrm>
            <a:off x="457200" y="1600201"/>
            <a:ext cx="8229600" cy="4594002"/>
          </a:xfrm>
        </p:spPr>
        <p:txBody>
          <a:bodyPr>
            <a:normAutofit lnSpcReduction="10000"/>
          </a:bodyPr>
          <a:lstStyle/>
          <a:p>
            <a:pPr>
              <a:buClr>
                <a:srgbClr val="FF0000"/>
              </a:buClr>
            </a:pPr>
            <a:r>
              <a:rPr lang="de-DE" sz="1800" dirty="0" err="1" smtClean="0"/>
              <a:t>Because</a:t>
            </a:r>
            <a:r>
              <a:rPr lang="de-DE" sz="1800" dirty="0" smtClean="0"/>
              <a:t> </a:t>
            </a:r>
            <a:r>
              <a:rPr lang="de-DE" sz="1800" dirty="0" err="1" smtClean="0"/>
              <a:t>the</a:t>
            </a:r>
            <a:r>
              <a:rPr lang="de-DE" sz="1800" dirty="0" smtClean="0"/>
              <a:t> </a:t>
            </a:r>
            <a:r>
              <a:rPr lang="de-DE" sz="1800" dirty="0" err="1" smtClean="0"/>
              <a:t>use</a:t>
            </a:r>
            <a:r>
              <a:rPr lang="de-DE" sz="1800" dirty="0" smtClean="0"/>
              <a:t> </a:t>
            </a:r>
            <a:r>
              <a:rPr lang="de-DE" sz="1800" dirty="0" err="1" smtClean="0"/>
              <a:t>of</a:t>
            </a:r>
            <a:r>
              <a:rPr lang="de-DE" sz="1800" dirty="0" smtClean="0"/>
              <a:t> NOAC </a:t>
            </a:r>
            <a:r>
              <a:rPr lang="de-DE" sz="1800" dirty="0" err="1" smtClean="0"/>
              <a:t>is</a:t>
            </a:r>
            <a:r>
              <a:rPr lang="de-DE" sz="1800" dirty="0" smtClean="0"/>
              <a:t> a </a:t>
            </a:r>
            <a:r>
              <a:rPr lang="de-DE" sz="1800" dirty="0" err="1" smtClean="0"/>
              <a:t>reality</a:t>
            </a:r>
            <a:r>
              <a:rPr lang="de-DE" sz="1800" dirty="0" smtClean="0"/>
              <a:t> </a:t>
            </a:r>
            <a:r>
              <a:rPr lang="de-DE" sz="1800" dirty="0" err="1" smtClean="0"/>
              <a:t>and</a:t>
            </a:r>
            <a:r>
              <a:rPr lang="de-DE" sz="1800" dirty="0"/>
              <a:t> </a:t>
            </a:r>
            <a:r>
              <a:rPr lang="de-DE" sz="1800" dirty="0" err="1" smtClean="0"/>
              <a:t>because</a:t>
            </a:r>
            <a:r>
              <a:rPr lang="de-DE" sz="1800" dirty="0" smtClean="0"/>
              <a:t> - </a:t>
            </a:r>
            <a:r>
              <a:rPr lang="de-DE" sz="1800" dirty="0" err="1" smtClean="0"/>
              <a:t>given</a:t>
            </a:r>
            <a:r>
              <a:rPr lang="de-DE" sz="1800" dirty="0" smtClean="0"/>
              <a:t> </a:t>
            </a:r>
            <a:r>
              <a:rPr lang="de-DE" sz="1800" dirty="0" err="1"/>
              <a:t>the</a:t>
            </a:r>
            <a:r>
              <a:rPr lang="de-DE" sz="1800" dirty="0"/>
              <a:t> </a:t>
            </a:r>
            <a:r>
              <a:rPr lang="de-DE" sz="1800" dirty="0" err="1"/>
              <a:t>scientific</a:t>
            </a:r>
            <a:r>
              <a:rPr lang="de-DE" sz="1800" dirty="0"/>
              <a:t> </a:t>
            </a:r>
            <a:r>
              <a:rPr lang="de-DE" sz="1800" dirty="0" err="1" smtClean="0"/>
              <a:t>basis</a:t>
            </a:r>
            <a:r>
              <a:rPr lang="de-DE" sz="1800" dirty="0" smtClean="0"/>
              <a:t> - </a:t>
            </a:r>
            <a:r>
              <a:rPr lang="de-DE" sz="1800" dirty="0" err="1" smtClean="0"/>
              <a:t>it</a:t>
            </a:r>
            <a:r>
              <a:rPr lang="de-DE" sz="1800" dirty="0" smtClean="0"/>
              <a:t> </a:t>
            </a:r>
            <a:r>
              <a:rPr lang="de-DE" sz="1800" dirty="0" err="1"/>
              <a:t>is</a:t>
            </a:r>
            <a:r>
              <a:rPr lang="de-DE" sz="1800" dirty="0"/>
              <a:t> </a:t>
            </a:r>
            <a:r>
              <a:rPr lang="de-DE" sz="1800" dirty="0" err="1"/>
              <a:t>unethical</a:t>
            </a:r>
            <a:r>
              <a:rPr lang="de-DE" sz="1800" dirty="0"/>
              <a:t> </a:t>
            </a:r>
            <a:r>
              <a:rPr lang="de-DE" sz="1800" dirty="0" err="1"/>
              <a:t>to</a:t>
            </a:r>
            <a:r>
              <a:rPr lang="de-DE" sz="1800" dirty="0"/>
              <a:t> </a:t>
            </a:r>
            <a:r>
              <a:rPr lang="de-DE" sz="1800" dirty="0" err="1"/>
              <a:t>force</a:t>
            </a:r>
            <a:r>
              <a:rPr lang="de-DE" sz="1800" dirty="0"/>
              <a:t> </a:t>
            </a:r>
            <a:r>
              <a:rPr lang="de-DE" sz="1800" dirty="0" err="1"/>
              <a:t>pilots</a:t>
            </a:r>
            <a:r>
              <a:rPr lang="de-DE" sz="1800" dirty="0"/>
              <a:t> </a:t>
            </a:r>
            <a:r>
              <a:rPr lang="de-DE" sz="1800" dirty="0" err="1"/>
              <a:t>to</a:t>
            </a:r>
            <a:r>
              <a:rPr lang="de-DE" sz="1800" dirty="0"/>
              <a:t> </a:t>
            </a:r>
            <a:r>
              <a:rPr lang="de-DE" sz="1800" dirty="0" err="1"/>
              <a:t>use</a:t>
            </a:r>
            <a:r>
              <a:rPr lang="de-DE" sz="1800" dirty="0"/>
              <a:t> </a:t>
            </a:r>
            <a:r>
              <a:rPr lang="de-DE" sz="1800" dirty="0" err="1" smtClean="0"/>
              <a:t>vitamin</a:t>
            </a:r>
            <a:r>
              <a:rPr lang="de-DE" sz="1800" dirty="0" smtClean="0"/>
              <a:t> K </a:t>
            </a:r>
            <a:r>
              <a:rPr lang="de-DE" sz="1800" dirty="0" err="1" smtClean="0"/>
              <a:t>antagonists</a:t>
            </a:r>
            <a:r>
              <a:rPr lang="de-DE" sz="1800" dirty="0" smtClean="0"/>
              <a:t> </a:t>
            </a:r>
            <a:r>
              <a:rPr lang="de-DE" sz="1800" dirty="0" err="1" smtClean="0"/>
              <a:t>instead</a:t>
            </a:r>
            <a:r>
              <a:rPr lang="de-DE" sz="1800" dirty="0" smtClean="0"/>
              <a:t> </a:t>
            </a:r>
            <a:r>
              <a:rPr lang="de-DE" sz="1800" dirty="0" err="1" smtClean="0"/>
              <a:t>of</a:t>
            </a:r>
            <a:r>
              <a:rPr lang="de-DE" sz="1800" dirty="0" smtClean="0"/>
              <a:t> NOAC, </a:t>
            </a:r>
            <a:r>
              <a:rPr lang="de-DE" sz="1800" dirty="0" err="1" smtClean="0"/>
              <a:t>we</a:t>
            </a:r>
            <a:r>
              <a:rPr lang="de-DE" sz="1800" dirty="0" smtClean="0"/>
              <a:t> </a:t>
            </a:r>
            <a:r>
              <a:rPr lang="de-DE" sz="1800" dirty="0" err="1" smtClean="0"/>
              <a:t>had</a:t>
            </a:r>
            <a:r>
              <a:rPr lang="de-DE" sz="1800" dirty="0" smtClean="0"/>
              <a:t> </a:t>
            </a:r>
            <a:r>
              <a:rPr lang="de-DE" sz="1800" dirty="0" err="1" smtClean="0"/>
              <a:t>to</a:t>
            </a:r>
            <a:r>
              <a:rPr lang="de-DE" sz="1800" dirty="0" smtClean="0"/>
              <a:t> find a </a:t>
            </a:r>
            <a:r>
              <a:rPr lang="de-DE" sz="1800" dirty="0" err="1" smtClean="0"/>
              <a:t>solution</a:t>
            </a:r>
            <a:r>
              <a:rPr lang="de-DE" sz="1800" dirty="0" smtClean="0"/>
              <a:t>.</a:t>
            </a:r>
          </a:p>
          <a:p>
            <a:pPr>
              <a:buClr>
                <a:srgbClr val="FF0000"/>
              </a:buClr>
            </a:pPr>
            <a:r>
              <a:rPr lang="de-CH" sz="1800" dirty="0" err="1" smtClean="0"/>
              <a:t>Under</a:t>
            </a:r>
            <a:r>
              <a:rPr lang="de-CH" sz="1800" dirty="0" smtClean="0"/>
              <a:t> </a:t>
            </a:r>
            <a:r>
              <a:rPr lang="de-CH" sz="1800" dirty="0" err="1" smtClean="0"/>
              <a:t>vitamin</a:t>
            </a:r>
            <a:r>
              <a:rPr lang="de-CH" sz="1800" dirty="0" smtClean="0"/>
              <a:t> K </a:t>
            </a:r>
            <a:r>
              <a:rPr lang="de-CH" sz="1800" dirty="0" err="1" smtClean="0"/>
              <a:t>antagonists</a:t>
            </a:r>
            <a:r>
              <a:rPr lang="de-CH" sz="1800" dirty="0" smtClean="0"/>
              <a:t>, </a:t>
            </a:r>
            <a:r>
              <a:rPr lang="de-CH" sz="1800" dirty="0" err="1" smtClean="0"/>
              <a:t>fitness</a:t>
            </a:r>
            <a:r>
              <a:rPr lang="de-CH" sz="1800" dirty="0" smtClean="0"/>
              <a:t> </a:t>
            </a:r>
            <a:r>
              <a:rPr lang="de-CH" sz="1800" dirty="0" err="1"/>
              <a:t>to</a:t>
            </a:r>
            <a:r>
              <a:rPr lang="de-CH" sz="1800" dirty="0"/>
              <a:t> </a:t>
            </a:r>
            <a:r>
              <a:rPr lang="de-CH" sz="1800" dirty="0" err="1"/>
              <a:t>fly</a:t>
            </a:r>
            <a:r>
              <a:rPr lang="de-CH" sz="1800" dirty="0"/>
              <a:t> </a:t>
            </a:r>
            <a:r>
              <a:rPr lang="de-CH" sz="1800" dirty="0" err="1" smtClean="0"/>
              <a:t>is</a:t>
            </a:r>
            <a:r>
              <a:rPr lang="de-CH" sz="1800" dirty="0" smtClean="0"/>
              <a:t> </a:t>
            </a:r>
            <a:r>
              <a:rPr lang="de-CH" sz="1800" dirty="0" err="1" smtClean="0"/>
              <a:t>given</a:t>
            </a:r>
            <a:r>
              <a:rPr lang="de-CH" sz="1800" dirty="0" smtClean="0"/>
              <a:t>, </a:t>
            </a:r>
            <a:r>
              <a:rPr lang="de-CH" sz="1800" dirty="0" err="1" smtClean="0"/>
              <a:t>if</a:t>
            </a:r>
            <a:r>
              <a:rPr lang="de-CH" sz="1800" dirty="0" smtClean="0"/>
              <a:t> </a:t>
            </a:r>
            <a:r>
              <a:rPr lang="de-CH" sz="1800" dirty="0" err="1" smtClean="0"/>
              <a:t>the</a:t>
            </a:r>
            <a:r>
              <a:rPr lang="de-CH" sz="1800" dirty="0" smtClean="0"/>
              <a:t> </a:t>
            </a:r>
            <a:r>
              <a:rPr lang="de-CH" sz="1800" dirty="0" err="1" smtClean="0"/>
              <a:t>underlying</a:t>
            </a:r>
            <a:r>
              <a:rPr lang="de-CH" sz="1800" dirty="0" smtClean="0"/>
              <a:t> </a:t>
            </a:r>
            <a:r>
              <a:rPr lang="de-CH" sz="1800" dirty="0" err="1"/>
              <a:t>disease</a:t>
            </a:r>
            <a:r>
              <a:rPr lang="de-CH" sz="1800" dirty="0"/>
              <a:t> </a:t>
            </a:r>
            <a:r>
              <a:rPr lang="de-CH" sz="1800" dirty="0" err="1" smtClean="0"/>
              <a:t>has</a:t>
            </a:r>
            <a:r>
              <a:rPr lang="de-CH" sz="1800" dirty="0" smtClean="0"/>
              <a:t> not a </a:t>
            </a:r>
            <a:r>
              <a:rPr lang="de-CH" sz="1800" dirty="0"/>
              <a:t>high </a:t>
            </a:r>
            <a:r>
              <a:rPr lang="de-CH" sz="1800" dirty="0" err="1"/>
              <a:t>risk</a:t>
            </a:r>
            <a:r>
              <a:rPr lang="de-CH" sz="1800" dirty="0"/>
              <a:t> per se, </a:t>
            </a:r>
            <a:r>
              <a:rPr lang="de-CH" sz="1800" dirty="0" err="1"/>
              <a:t>and</a:t>
            </a:r>
            <a:r>
              <a:rPr lang="de-CH" sz="1800" dirty="0"/>
              <a:t> </a:t>
            </a:r>
            <a:r>
              <a:rPr lang="de-CH" sz="1800" dirty="0" err="1" smtClean="0"/>
              <a:t>if</a:t>
            </a:r>
            <a:r>
              <a:rPr lang="de-CH" sz="1800" dirty="0" smtClean="0"/>
              <a:t> a </a:t>
            </a:r>
            <a:r>
              <a:rPr lang="de-CH" sz="1800" dirty="0" err="1" smtClean="0"/>
              <a:t>good</a:t>
            </a:r>
            <a:r>
              <a:rPr lang="de-CH" sz="1800" dirty="0" smtClean="0"/>
              <a:t> </a:t>
            </a:r>
            <a:r>
              <a:rPr lang="de-CH" sz="1800" dirty="0" err="1" smtClean="0"/>
              <a:t>control</a:t>
            </a:r>
            <a:r>
              <a:rPr lang="de-CH" sz="1800" dirty="0" smtClean="0"/>
              <a:t> </a:t>
            </a:r>
            <a:r>
              <a:rPr lang="de-CH" sz="1800" dirty="0" err="1" smtClean="0"/>
              <a:t>of</a:t>
            </a:r>
            <a:r>
              <a:rPr lang="de-CH" sz="1800" dirty="0" smtClean="0"/>
              <a:t> </a:t>
            </a:r>
            <a:r>
              <a:rPr lang="de-CH" sz="1800" dirty="0" err="1" smtClean="0"/>
              <a:t>the</a:t>
            </a:r>
            <a:r>
              <a:rPr lang="de-CH" sz="1800" dirty="0" smtClean="0"/>
              <a:t> </a:t>
            </a:r>
            <a:r>
              <a:rPr lang="de-CH" sz="1800" dirty="0" err="1" smtClean="0"/>
              <a:t>anticoagulation</a:t>
            </a:r>
            <a:r>
              <a:rPr lang="de-CH" sz="1800" dirty="0" smtClean="0"/>
              <a:t> </a:t>
            </a:r>
            <a:r>
              <a:rPr lang="de-CH" sz="1800" dirty="0" err="1"/>
              <a:t>is</a:t>
            </a:r>
            <a:r>
              <a:rPr lang="de-CH" sz="1800" dirty="0"/>
              <a:t> </a:t>
            </a:r>
            <a:r>
              <a:rPr lang="de-CH" sz="1800" dirty="0" err="1" smtClean="0"/>
              <a:t>proven</a:t>
            </a:r>
            <a:r>
              <a:rPr lang="de-CH" sz="1800" dirty="0" smtClean="0"/>
              <a:t>  (</a:t>
            </a:r>
            <a:r>
              <a:rPr lang="de-CH" sz="1800" dirty="0" err="1"/>
              <a:t>wording</a:t>
            </a:r>
            <a:r>
              <a:rPr lang="de-CH" sz="1800" dirty="0"/>
              <a:t> in </a:t>
            </a:r>
            <a:r>
              <a:rPr lang="de-CH" sz="1800" dirty="0" err="1"/>
              <a:t>the</a:t>
            </a:r>
            <a:r>
              <a:rPr lang="de-CH" sz="1800" dirty="0"/>
              <a:t> </a:t>
            </a:r>
            <a:r>
              <a:rPr lang="de-CH" sz="1800" dirty="0" err="1"/>
              <a:t>text</a:t>
            </a:r>
            <a:r>
              <a:rPr lang="de-CH" sz="1800" dirty="0"/>
              <a:t> </a:t>
            </a:r>
            <a:r>
              <a:rPr lang="de-CH" sz="1800" dirty="0" err="1"/>
              <a:t>of</a:t>
            </a:r>
            <a:r>
              <a:rPr lang="de-CH" sz="1800" dirty="0"/>
              <a:t> </a:t>
            </a:r>
            <a:r>
              <a:rPr lang="de-CH" sz="1800" dirty="0" err="1"/>
              <a:t>Guidance</a:t>
            </a:r>
            <a:r>
              <a:rPr lang="de-CH" sz="1800" dirty="0"/>
              <a:t> Material </a:t>
            </a:r>
            <a:r>
              <a:rPr lang="de-CH" sz="1800" dirty="0" err="1"/>
              <a:t>to</a:t>
            </a:r>
            <a:r>
              <a:rPr lang="de-CH" sz="1800" dirty="0"/>
              <a:t> Part-MED: </a:t>
            </a:r>
            <a:r>
              <a:rPr lang="de-DE" sz="1800" dirty="0"/>
              <a:t>„</a:t>
            </a:r>
            <a:r>
              <a:rPr lang="de-DE" sz="1800" dirty="0" err="1"/>
              <a:t>Anticoagulation</a:t>
            </a:r>
            <a:r>
              <a:rPr lang="de-DE" sz="1800" dirty="0"/>
              <a:t> </a:t>
            </a:r>
            <a:r>
              <a:rPr lang="de-DE" sz="1800" dirty="0" err="1"/>
              <a:t>should</a:t>
            </a:r>
            <a:r>
              <a:rPr lang="de-DE" sz="1800" dirty="0"/>
              <a:t> </a:t>
            </a:r>
            <a:r>
              <a:rPr lang="de-DE" sz="1800" dirty="0" err="1"/>
              <a:t>be</a:t>
            </a:r>
            <a:r>
              <a:rPr lang="de-DE" sz="1800" dirty="0"/>
              <a:t> </a:t>
            </a:r>
            <a:r>
              <a:rPr lang="de-DE" sz="1800" dirty="0" err="1"/>
              <a:t>considered</a:t>
            </a:r>
            <a:r>
              <a:rPr lang="de-DE" sz="1800" dirty="0"/>
              <a:t> </a:t>
            </a:r>
            <a:r>
              <a:rPr lang="de-DE" sz="1800" dirty="0" err="1"/>
              <a:t>stable</a:t>
            </a:r>
            <a:r>
              <a:rPr lang="de-DE" sz="1800" dirty="0"/>
              <a:t> </a:t>
            </a:r>
            <a:r>
              <a:rPr lang="de-DE" sz="1800" dirty="0" err="1"/>
              <a:t>if</a:t>
            </a:r>
            <a:r>
              <a:rPr lang="de-DE" sz="1800" dirty="0"/>
              <a:t>, </a:t>
            </a:r>
            <a:r>
              <a:rPr lang="de-DE" sz="1800" dirty="0" err="1"/>
              <a:t>within</a:t>
            </a:r>
            <a:r>
              <a:rPr lang="de-DE" sz="1800" dirty="0"/>
              <a:t> </a:t>
            </a:r>
            <a:r>
              <a:rPr lang="de-DE" sz="1800" dirty="0" err="1"/>
              <a:t>the</a:t>
            </a:r>
            <a:r>
              <a:rPr lang="de-DE" sz="1800" dirty="0"/>
              <a:t> last 6 </a:t>
            </a:r>
            <a:r>
              <a:rPr lang="de-DE" sz="1800" dirty="0" err="1"/>
              <a:t>months</a:t>
            </a:r>
            <a:r>
              <a:rPr lang="de-DE" sz="1800" dirty="0"/>
              <a:t>, </a:t>
            </a:r>
            <a:r>
              <a:rPr lang="de-DE" sz="1800" dirty="0" err="1"/>
              <a:t>at</a:t>
            </a:r>
            <a:r>
              <a:rPr lang="de-DE" sz="1800" dirty="0"/>
              <a:t> least 5 INR </a:t>
            </a:r>
            <a:r>
              <a:rPr lang="de-DE" sz="1800" dirty="0" err="1"/>
              <a:t>values</a:t>
            </a:r>
            <a:r>
              <a:rPr lang="de-DE" sz="1800" dirty="0"/>
              <a:t> </a:t>
            </a:r>
            <a:r>
              <a:rPr lang="de-DE" sz="1800" dirty="0" err="1"/>
              <a:t>are</a:t>
            </a:r>
            <a:r>
              <a:rPr lang="de-DE" sz="1800" dirty="0"/>
              <a:t> </a:t>
            </a:r>
            <a:r>
              <a:rPr lang="de-DE" sz="1800" dirty="0" err="1"/>
              <a:t>documented</a:t>
            </a:r>
            <a:r>
              <a:rPr lang="de-DE" sz="1800" dirty="0"/>
              <a:t>, </a:t>
            </a:r>
            <a:r>
              <a:rPr lang="de-DE" sz="1800" dirty="0" err="1"/>
              <a:t>of</a:t>
            </a:r>
            <a:r>
              <a:rPr lang="de-DE" sz="1800" dirty="0"/>
              <a:t> </a:t>
            </a:r>
            <a:r>
              <a:rPr lang="de-DE" sz="1800" dirty="0" err="1"/>
              <a:t>which</a:t>
            </a:r>
            <a:r>
              <a:rPr lang="de-DE" sz="1800" dirty="0"/>
              <a:t> </a:t>
            </a:r>
            <a:r>
              <a:rPr lang="de-DE" sz="1800" dirty="0" err="1"/>
              <a:t>at</a:t>
            </a:r>
            <a:r>
              <a:rPr lang="de-DE" sz="1800" dirty="0"/>
              <a:t> least 4 </a:t>
            </a:r>
            <a:r>
              <a:rPr lang="de-DE" sz="1800" dirty="0" err="1"/>
              <a:t>are</a:t>
            </a:r>
            <a:r>
              <a:rPr lang="de-DE" sz="1800" dirty="0"/>
              <a:t> </a:t>
            </a:r>
            <a:r>
              <a:rPr lang="de-DE" sz="1800" dirty="0" err="1"/>
              <a:t>within</a:t>
            </a:r>
            <a:r>
              <a:rPr lang="de-DE" sz="1800" dirty="0"/>
              <a:t> </a:t>
            </a:r>
            <a:r>
              <a:rPr lang="de-DE" sz="1800" dirty="0" err="1"/>
              <a:t>the</a:t>
            </a:r>
            <a:r>
              <a:rPr lang="de-DE" sz="1800" dirty="0"/>
              <a:t> INR </a:t>
            </a:r>
            <a:r>
              <a:rPr lang="de-DE" sz="1800" dirty="0" err="1"/>
              <a:t>target</a:t>
            </a:r>
            <a:r>
              <a:rPr lang="de-DE" sz="1800" dirty="0"/>
              <a:t> </a:t>
            </a:r>
            <a:r>
              <a:rPr lang="de-DE" sz="1800" dirty="0" err="1"/>
              <a:t>range</a:t>
            </a:r>
            <a:r>
              <a:rPr lang="de-DE" sz="1800" dirty="0"/>
              <a:t>“)</a:t>
            </a:r>
            <a:r>
              <a:rPr lang="de-DE" sz="1800" dirty="0" smtClean="0"/>
              <a:t>.</a:t>
            </a:r>
            <a:endParaRPr lang="de-DE" sz="1800" dirty="0"/>
          </a:p>
          <a:p>
            <a:pPr>
              <a:buClr>
                <a:srgbClr val="FF0000"/>
              </a:buClr>
            </a:pPr>
            <a:r>
              <a:rPr lang="de-CH" sz="1800" dirty="0" err="1"/>
              <a:t>Persons</a:t>
            </a:r>
            <a:r>
              <a:rPr lang="de-CH" sz="1800" dirty="0"/>
              <a:t> </a:t>
            </a:r>
            <a:r>
              <a:rPr lang="de-CH" sz="1800" dirty="0" err="1"/>
              <a:t>who</a:t>
            </a:r>
            <a:r>
              <a:rPr lang="de-CH" sz="1800" dirty="0"/>
              <a:t> </a:t>
            </a:r>
            <a:r>
              <a:rPr lang="de-CH" sz="1800" dirty="0" err="1"/>
              <a:t>take</a:t>
            </a:r>
            <a:r>
              <a:rPr lang="de-CH" sz="1800" dirty="0"/>
              <a:t> NOAC do not </a:t>
            </a:r>
            <a:r>
              <a:rPr lang="de-CH" sz="1800" dirty="0" err="1"/>
              <a:t>need</a:t>
            </a:r>
            <a:r>
              <a:rPr lang="de-CH" sz="1800" dirty="0"/>
              <a:t> </a:t>
            </a:r>
            <a:r>
              <a:rPr lang="de-CH" sz="1800" dirty="0" err="1"/>
              <a:t>laboratory</a:t>
            </a:r>
            <a:r>
              <a:rPr lang="de-CH" sz="1800" dirty="0"/>
              <a:t> </a:t>
            </a:r>
            <a:r>
              <a:rPr lang="de-CH" sz="1800" dirty="0" err="1"/>
              <a:t>tests</a:t>
            </a:r>
            <a:r>
              <a:rPr lang="de-CH" sz="1800" dirty="0"/>
              <a:t> </a:t>
            </a:r>
            <a:r>
              <a:rPr lang="de-CH" sz="1800" dirty="0" err="1"/>
              <a:t>to</a:t>
            </a:r>
            <a:r>
              <a:rPr lang="de-CH" sz="1800" dirty="0"/>
              <a:t> </a:t>
            </a:r>
            <a:r>
              <a:rPr lang="de-CH" sz="1800" dirty="0" err="1"/>
              <a:t>prove</a:t>
            </a:r>
            <a:r>
              <a:rPr lang="de-CH" sz="1800" dirty="0"/>
              <a:t> an </a:t>
            </a:r>
            <a:r>
              <a:rPr lang="de-CH" sz="1800" dirty="0" err="1"/>
              <a:t>established</a:t>
            </a:r>
            <a:r>
              <a:rPr lang="de-CH" sz="1800" dirty="0"/>
              <a:t> </a:t>
            </a:r>
            <a:r>
              <a:rPr lang="de-CH" sz="1800" dirty="0" err="1"/>
              <a:t>anticoagulant</a:t>
            </a:r>
            <a:r>
              <a:rPr lang="de-CH" sz="1800" dirty="0"/>
              <a:t> </a:t>
            </a:r>
            <a:r>
              <a:rPr lang="de-CH" sz="1800" dirty="0" err="1"/>
              <a:t>status</a:t>
            </a:r>
            <a:r>
              <a:rPr lang="de-CH" sz="1800" dirty="0"/>
              <a:t>. But </a:t>
            </a:r>
            <a:r>
              <a:rPr lang="de-CH" sz="1800" dirty="0" err="1" smtClean="0"/>
              <a:t>some</a:t>
            </a:r>
            <a:r>
              <a:rPr lang="de-CH" sz="1800" dirty="0" smtClean="0"/>
              <a:t> </a:t>
            </a:r>
            <a:r>
              <a:rPr lang="de-CH" sz="1800" dirty="0" err="1"/>
              <a:t>interactions</a:t>
            </a:r>
            <a:r>
              <a:rPr lang="de-CH" sz="1800" dirty="0"/>
              <a:t> </a:t>
            </a:r>
            <a:r>
              <a:rPr lang="de-CH" sz="1800" dirty="0" err="1"/>
              <a:t>with</a:t>
            </a:r>
            <a:r>
              <a:rPr lang="de-CH" sz="1800" dirty="0"/>
              <a:t> </a:t>
            </a:r>
            <a:r>
              <a:rPr lang="de-CH" sz="1800" dirty="0" err="1"/>
              <a:t>other</a:t>
            </a:r>
            <a:r>
              <a:rPr lang="de-CH" sz="1800" dirty="0"/>
              <a:t> </a:t>
            </a:r>
            <a:r>
              <a:rPr lang="de-CH" sz="1800" dirty="0" err="1"/>
              <a:t>drugs</a:t>
            </a:r>
            <a:r>
              <a:rPr lang="de-CH" sz="1800" dirty="0"/>
              <a:t> </a:t>
            </a:r>
            <a:r>
              <a:rPr lang="de-CH" sz="1800" dirty="0" err="1"/>
              <a:t>might</a:t>
            </a:r>
            <a:r>
              <a:rPr lang="de-CH" sz="1800" dirty="0"/>
              <a:t> </a:t>
            </a:r>
            <a:r>
              <a:rPr lang="de-CH" sz="1800" dirty="0" err="1"/>
              <a:t>occur</a:t>
            </a:r>
            <a:r>
              <a:rPr lang="de-CH" sz="1800" dirty="0"/>
              <a:t>. </a:t>
            </a:r>
            <a:r>
              <a:rPr lang="de-CH" sz="1800" dirty="0" err="1"/>
              <a:t>Therefore</a:t>
            </a:r>
            <a:r>
              <a:rPr lang="de-CH" sz="1800" dirty="0"/>
              <a:t>, </a:t>
            </a:r>
            <a:r>
              <a:rPr lang="de-CH" sz="1800" dirty="0" err="1"/>
              <a:t>if</a:t>
            </a:r>
            <a:r>
              <a:rPr lang="de-CH" sz="1800" dirty="0"/>
              <a:t> an </a:t>
            </a:r>
            <a:r>
              <a:rPr lang="de-CH" sz="1800" dirty="0" err="1"/>
              <a:t>anticoagulation</a:t>
            </a:r>
            <a:r>
              <a:rPr lang="de-CH" sz="1800" dirty="0"/>
              <a:t> </a:t>
            </a:r>
            <a:r>
              <a:rPr lang="de-CH" sz="1800" dirty="0" err="1"/>
              <a:t>with</a:t>
            </a:r>
            <a:r>
              <a:rPr lang="de-CH" sz="1800" dirty="0"/>
              <a:t> NOAC </a:t>
            </a:r>
            <a:r>
              <a:rPr lang="de-CH" sz="1800" dirty="0" err="1"/>
              <a:t>has</a:t>
            </a:r>
            <a:r>
              <a:rPr lang="de-CH" sz="1800" dirty="0"/>
              <a:t> </a:t>
            </a:r>
            <a:r>
              <a:rPr lang="de-CH" sz="1800" dirty="0" err="1"/>
              <a:t>been</a:t>
            </a:r>
            <a:r>
              <a:rPr lang="de-CH" sz="1800" dirty="0"/>
              <a:t> </a:t>
            </a:r>
            <a:r>
              <a:rPr lang="de-CH" sz="1800" dirty="0" err="1"/>
              <a:t>started</a:t>
            </a:r>
            <a:r>
              <a:rPr lang="de-CH" sz="1800" dirty="0"/>
              <a:t>, </a:t>
            </a:r>
            <a:r>
              <a:rPr lang="de-CH" sz="1800" dirty="0" err="1"/>
              <a:t>it</a:t>
            </a:r>
            <a:r>
              <a:rPr lang="de-CH" sz="1800" dirty="0"/>
              <a:t> </a:t>
            </a:r>
            <a:r>
              <a:rPr lang="de-CH" sz="1800" dirty="0" err="1"/>
              <a:t>is</a:t>
            </a:r>
            <a:r>
              <a:rPr lang="de-CH" sz="1800" dirty="0"/>
              <a:t> </a:t>
            </a:r>
            <a:r>
              <a:rPr lang="de-CH" sz="1800" dirty="0" err="1"/>
              <a:t>reasonable</a:t>
            </a:r>
            <a:r>
              <a:rPr lang="de-CH" sz="1800" dirty="0"/>
              <a:t> </a:t>
            </a:r>
            <a:r>
              <a:rPr lang="de-CH" sz="1800" dirty="0" err="1"/>
              <a:t>to</a:t>
            </a:r>
            <a:r>
              <a:rPr lang="de-CH" sz="1800" dirty="0"/>
              <a:t> </a:t>
            </a:r>
            <a:r>
              <a:rPr lang="de-CH" sz="1800" dirty="0" err="1"/>
              <a:t>observe</a:t>
            </a:r>
            <a:r>
              <a:rPr lang="de-CH" sz="1800" dirty="0"/>
              <a:t> </a:t>
            </a:r>
            <a:r>
              <a:rPr lang="de-CH" sz="1800" dirty="0" err="1"/>
              <a:t>the</a:t>
            </a:r>
            <a:r>
              <a:rPr lang="de-CH" sz="1800" dirty="0"/>
              <a:t> </a:t>
            </a:r>
            <a:r>
              <a:rPr lang="de-CH" sz="1800" dirty="0" err="1"/>
              <a:t>tolerance</a:t>
            </a:r>
            <a:r>
              <a:rPr lang="de-CH" sz="1800" dirty="0"/>
              <a:t> </a:t>
            </a:r>
            <a:r>
              <a:rPr lang="de-CH" sz="1800" dirty="0" err="1"/>
              <a:t>of</a:t>
            </a:r>
            <a:r>
              <a:rPr lang="de-CH" sz="1800" dirty="0"/>
              <a:t> </a:t>
            </a:r>
            <a:r>
              <a:rPr lang="de-CH" sz="1800" dirty="0" err="1"/>
              <a:t>the</a:t>
            </a:r>
            <a:r>
              <a:rPr lang="de-CH" sz="1800" dirty="0"/>
              <a:t> </a:t>
            </a:r>
            <a:r>
              <a:rPr lang="de-CH" sz="1800" dirty="0" err="1"/>
              <a:t>new</a:t>
            </a:r>
            <a:r>
              <a:rPr lang="de-CH" sz="1800" dirty="0"/>
              <a:t> </a:t>
            </a:r>
            <a:r>
              <a:rPr lang="de-CH" sz="1800" dirty="0" err="1"/>
              <a:t>drug</a:t>
            </a:r>
            <a:r>
              <a:rPr lang="de-CH" sz="1800" dirty="0"/>
              <a:t> </a:t>
            </a:r>
            <a:r>
              <a:rPr lang="de-CH" sz="1800" dirty="0" err="1"/>
              <a:t>for</a:t>
            </a:r>
            <a:r>
              <a:rPr lang="de-CH" sz="1800" dirty="0"/>
              <a:t> a </a:t>
            </a:r>
            <a:r>
              <a:rPr lang="de-CH" sz="1800" dirty="0" err="1"/>
              <a:t>certain</a:t>
            </a:r>
            <a:r>
              <a:rPr lang="de-CH" sz="1800" dirty="0"/>
              <a:t> time </a:t>
            </a:r>
            <a:r>
              <a:rPr lang="de-CH" sz="1800" dirty="0" err="1" smtClean="0"/>
              <a:t>period</a:t>
            </a:r>
            <a:r>
              <a:rPr lang="de-CH" sz="1800" dirty="0" smtClean="0"/>
              <a:t>.</a:t>
            </a:r>
          </a:p>
          <a:p>
            <a:pPr>
              <a:buClr>
                <a:srgbClr val="FF0000"/>
              </a:buClr>
            </a:pPr>
            <a:r>
              <a:rPr lang="de-CH" sz="1800" dirty="0" err="1" smtClean="0"/>
              <a:t>If</a:t>
            </a:r>
            <a:r>
              <a:rPr lang="de-CH" sz="1800" dirty="0" smtClean="0"/>
              <a:t> NOAC </a:t>
            </a:r>
            <a:r>
              <a:rPr lang="de-CH" sz="1800" dirty="0" err="1" smtClean="0"/>
              <a:t>are</a:t>
            </a:r>
            <a:r>
              <a:rPr lang="de-CH" sz="1800" dirty="0" smtClean="0"/>
              <a:t> </a:t>
            </a:r>
            <a:r>
              <a:rPr lang="de-CH" sz="1800" dirty="0" err="1" smtClean="0"/>
              <a:t>introduced</a:t>
            </a:r>
            <a:r>
              <a:rPr lang="de-CH" sz="1800" dirty="0" smtClean="0"/>
              <a:t> in </a:t>
            </a:r>
            <a:r>
              <a:rPr lang="de-CH" sz="1800" dirty="0" err="1" smtClean="0"/>
              <a:t>pilots</a:t>
            </a:r>
            <a:r>
              <a:rPr lang="de-CH" sz="1800" dirty="0" smtClean="0"/>
              <a:t> </a:t>
            </a:r>
            <a:r>
              <a:rPr lang="de-CH" sz="1800" dirty="0" err="1" smtClean="0"/>
              <a:t>we</a:t>
            </a:r>
            <a:r>
              <a:rPr lang="de-CH" sz="1800" dirty="0" smtClean="0"/>
              <a:t> </a:t>
            </a:r>
            <a:r>
              <a:rPr lang="de-CH" sz="1800" dirty="0" err="1" smtClean="0"/>
              <a:t>require</a:t>
            </a:r>
            <a:r>
              <a:rPr lang="de-CH" sz="1800" dirty="0" smtClean="0"/>
              <a:t> a </a:t>
            </a:r>
            <a:r>
              <a:rPr lang="de-CH" sz="1800" dirty="0" err="1" smtClean="0"/>
              <a:t>three</a:t>
            </a:r>
            <a:r>
              <a:rPr lang="de-CH" sz="1800" dirty="0" smtClean="0"/>
              <a:t> </a:t>
            </a:r>
            <a:r>
              <a:rPr lang="de-CH" sz="1800" dirty="0" err="1" smtClean="0"/>
              <a:t>month</a:t>
            </a:r>
            <a:r>
              <a:rPr lang="de-CH" sz="1800" dirty="0" smtClean="0"/>
              <a:t> </a:t>
            </a:r>
            <a:r>
              <a:rPr lang="de-CH" sz="1800" dirty="0" err="1" smtClean="0"/>
              <a:t>period</a:t>
            </a:r>
            <a:r>
              <a:rPr lang="de-CH" sz="1800" dirty="0" smtClean="0"/>
              <a:t> </a:t>
            </a:r>
            <a:r>
              <a:rPr lang="de-CH" sz="1800" dirty="0" err="1" smtClean="0"/>
              <a:t>of</a:t>
            </a:r>
            <a:r>
              <a:rPr lang="de-CH" sz="1800" dirty="0" smtClean="0"/>
              <a:t> </a:t>
            </a:r>
            <a:r>
              <a:rPr lang="de-CH" sz="1800" dirty="0" err="1" smtClean="0"/>
              <a:t>stability</a:t>
            </a:r>
            <a:r>
              <a:rPr lang="de-CH" sz="1800" dirty="0" smtClean="0"/>
              <a:t>, </a:t>
            </a:r>
            <a:r>
              <a:rPr lang="de-CH" sz="1800" dirty="0" err="1" smtClean="0"/>
              <a:t>proven</a:t>
            </a:r>
            <a:r>
              <a:rPr lang="de-CH" sz="1800" dirty="0" smtClean="0"/>
              <a:t> </a:t>
            </a:r>
            <a:r>
              <a:rPr lang="de-CH" sz="1800" dirty="0" err="1" smtClean="0"/>
              <a:t>by</a:t>
            </a:r>
            <a:r>
              <a:rPr lang="de-CH" sz="1800" dirty="0" smtClean="0"/>
              <a:t> a </a:t>
            </a:r>
            <a:r>
              <a:rPr lang="de-CH" sz="1800" dirty="0" err="1" smtClean="0"/>
              <a:t>written</a:t>
            </a:r>
            <a:r>
              <a:rPr lang="de-CH" sz="1800" dirty="0" smtClean="0"/>
              <a:t> </a:t>
            </a:r>
            <a:r>
              <a:rPr lang="de-CH" sz="1800" dirty="0" err="1" smtClean="0"/>
              <a:t>statement</a:t>
            </a:r>
            <a:r>
              <a:rPr lang="de-CH" sz="1800" dirty="0" smtClean="0"/>
              <a:t>, </a:t>
            </a:r>
            <a:r>
              <a:rPr lang="de-CH" sz="1800" dirty="0" err="1" smtClean="0"/>
              <a:t>before</a:t>
            </a:r>
            <a:r>
              <a:rPr lang="de-CH" sz="1800" dirty="0" smtClean="0"/>
              <a:t> a </a:t>
            </a:r>
            <a:r>
              <a:rPr lang="de-CH" sz="1800" dirty="0" err="1" smtClean="0"/>
              <a:t>fitness</a:t>
            </a:r>
            <a:r>
              <a:rPr lang="de-CH" sz="1800" dirty="0" smtClean="0"/>
              <a:t> </a:t>
            </a:r>
            <a:r>
              <a:rPr lang="de-CH" sz="1800" dirty="0" err="1" smtClean="0"/>
              <a:t>to</a:t>
            </a:r>
            <a:r>
              <a:rPr lang="de-CH" sz="1800" dirty="0" smtClean="0"/>
              <a:t> </a:t>
            </a:r>
            <a:r>
              <a:rPr lang="de-CH" sz="1800" dirty="0" err="1" smtClean="0"/>
              <a:t>fly</a:t>
            </a:r>
            <a:r>
              <a:rPr lang="de-CH" sz="1800" dirty="0" smtClean="0"/>
              <a:t> </a:t>
            </a:r>
            <a:r>
              <a:rPr lang="de-CH" sz="1800" dirty="0" err="1" smtClean="0"/>
              <a:t>with</a:t>
            </a:r>
            <a:r>
              <a:rPr lang="de-CH" sz="1800" dirty="0" smtClean="0"/>
              <a:t> OML </a:t>
            </a:r>
            <a:r>
              <a:rPr lang="de-CH" sz="1800" dirty="0" err="1" smtClean="0"/>
              <a:t>and</a:t>
            </a:r>
            <a:r>
              <a:rPr lang="de-CH" sz="1800" dirty="0" smtClean="0"/>
              <a:t>/</a:t>
            </a:r>
            <a:r>
              <a:rPr lang="de-CH" sz="1800" dirty="0" err="1" smtClean="0"/>
              <a:t>or</a:t>
            </a:r>
            <a:r>
              <a:rPr lang="de-CH" sz="1800" dirty="0" smtClean="0"/>
              <a:t> OSL </a:t>
            </a:r>
            <a:r>
              <a:rPr lang="de-CH" sz="1800" dirty="0" err="1" smtClean="0"/>
              <a:t>is</a:t>
            </a:r>
            <a:r>
              <a:rPr lang="de-CH" sz="1800" dirty="0" smtClean="0"/>
              <a:t> </a:t>
            </a:r>
            <a:r>
              <a:rPr lang="de-CH" sz="1800" dirty="0" err="1" smtClean="0"/>
              <a:t>given</a:t>
            </a:r>
            <a:r>
              <a:rPr lang="de-CH" sz="1800" dirty="0" smtClean="0"/>
              <a:t>.</a:t>
            </a:r>
          </a:p>
          <a:p>
            <a:pPr>
              <a:buClr>
                <a:srgbClr val="FF0000"/>
              </a:buClr>
            </a:pPr>
            <a:r>
              <a:rPr lang="de-CH" sz="1800" dirty="0" err="1" smtClean="0"/>
              <a:t>We</a:t>
            </a:r>
            <a:r>
              <a:rPr lang="de-CH" sz="1800" dirty="0" smtClean="0"/>
              <a:t> </a:t>
            </a:r>
            <a:r>
              <a:rPr lang="de-CH" sz="1800" dirty="0" err="1" smtClean="0"/>
              <a:t>have</a:t>
            </a:r>
            <a:r>
              <a:rPr lang="de-CH" sz="1800" dirty="0" smtClean="0"/>
              <a:t> </a:t>
            </a:r>
            <a:r>
              <a:rPr lang="de-CH" sz="1800" dirty="0" err="1" smtClean="0"/>
              <a:t>had</a:t>
            </a:r>
            <a:r>
              <a:rPr lang="de-CH" sz="1800" dirty="0" smtClean="0"/>
              <a:t> </a:t>
            </a:r>
            <a:r>
              <a:rPr lang="de-CH" sz="1800" dirty="0" err="1" smtClean="0"/>
              <a:t>several</a:t>
            </a:r>
            <a:r>
              <a:rPr lang="de-CH" sz="1800" dirty="0"/>
              <a:t> </a:t>
            </a:r>
            <a:r>
              <a:rPr lang="de-CH" sz="1800" dirty="0" smtClean="0"/>
              <a:t>such </a:t>
            </a:r>
            <a:r>
              <a:rPr lang="de-CH" sz="1800" dirty="0" err="1" smtClean="0"/>
              <a:t>pilot</a:t>
            </a:r>
            <a:r>
              <a:rPr lang="de-CH" sz="1800" dirty="0" smtClean="0"/>
              <a:t> </a:t>
            </a:r>
            <a:r>
              <a:rPr lang="de-CH" sz="1800" dirty="0" err="1" smtClean="0"/>
              <a:t>cases</a:t>
            </a:r>
            <a:r>
              <a:rPr lang="de-CH" sz="1800" dirty="0" smtClean="0"/>
              <a:t> </a:t>
            </a:r>
            <a:r>
              <a:rPr lang="de-CH" sz="1800" dirty="0" err="1" smtClean="0"/>
              <a:t>since</a:t>
            </a:r>
            <a:r>
              <a:rPr lang="de-CH" sz="1800" dirty="0" smtClean="0"/>
              <a:t> spring 2012, </a:t>
            </a:r>
            <a:r>
              <a:rPr lang="de-CH" sz="1800" dirty="0" err="1" smtClean="0"/>
              <a:t>and</a:t>
            </a:r>
            <a:r>
              <a:rPr lang="de-CH" sz="1800" dirty="0" smtClean="0"/>
              <a:t> </a:t>
            </a:r>
            <a:r>
              <a:rPr lang="de-CH" sz="1800" dirty="0" err="1" smtClean="0"/>
              <a:t>we</a:t>
            </a:r>
            <a:r>
              <a:rPr lang="de-CH" sz="1800" dirty="0" smtClean="0"/>
              <a:t> </a:t>
            </a:r>
            <a:r>
              <a:rPr lang="de-CH" sz="1800" dirty="0" err="1" smtClean="0"/>
              <a:t>have</a:t>
            </a:r>
            <a:r>
              <a:rPr lang="de-CH" sz="1800" dirty="0" smtClean="0"/>
              <a:t> not </a:t>
            </a:r>
            <a:r>
              <a:rPr lang="de-CH" sz="1800" dirty="0" err="1" smtClean="0"/>
              <a:t>had</a:t>
            </a:r>
            <a:r>
              <a:rPr lang="de-CH" sz="1800" dirty="0" smtClean="0"/>
              <a:t> </a:t>
            </a:r>
            <a:r>
              <a:rPr lang="de-CH" sz="1800" dirty="0" err="1" smtClean="0"/>
              <a:t>any</a:t>
            </a:r>
            <a:r>
              <a:rPr lang="de-CH" sz="1800" dirty="0" smtClean="0"/>
              <a:t> </a:t>
            </a:r>
            <a:r>
              <a:rPr lang="de-CH" sz="1800" dirty="0" err="1" smtClean="0"/>
              <a:t>problems</a:t>
            </a:r>
            <a:r>
              <a:rPr lang="de-CH" sz="1800" dirty="0" smtClean="0"/>
              <a:t>.</a:t>
            </a:r>
            <a:endParaRPr lang="de-DE" sz="1800" dirty="0"/>
          </a:p>
        </p:txBody>
      </p:sp>
      <p:pic>
        <p:nvPicPr>
          <p:cNvPr id="2" name="Bild 1" descr="Bildschirmfoto 2013-09-02 um 19.31.0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11572" cy="956400"/>
          </a:xfrm>
          <a:prstGeom prst="rect">
            <a:avLst/>
          </a:prstGeom>
        </p:spPr>
      </p:pic>
    </p:spTree>
    <p:extLst>
      <p:ext uri="{BB962C8B-B14F-4D97-AF65-F5344CB8AC3E}">
        <p14:creationId xmlns:p14="http://schemas.microsoft.com/office/powerpoint/2010/main" val="2248424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677019" y="283030"/>
            <a:ext cx="7950935" cy="965124"/>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a:defRPr/>
            </a:pPr>
            <a:endParaRPr lang="es-ES_tradnl" sz="2000" b="1" dirty="0" smtClean="0">
              <a:solidFill>
                <a:schemeClr val="accent1">
                  <a:lumMod val="50000"/>
                </a:schemeClr>
              </a:solidFill>
              <a:latin typeface="Arial"/>
              <a:cs typeface="Arial"/>
            </a:endParaRPr>
          </a:p>
          <a:p>
            <a:r>
              <a:rPr lang="es-ES_tradnl" sz="2400" b="1" dirty="0" smtClean="0">
                <a:solidFill>
                  <a:schemeClr val="tx2">
                    <a:lumMod val="75000"/>
                  </a:schemeClr>
                </a:solidFill>
              </a:rPr>
              <a:t>NEW </a:t>
            </a:r>
            <a:r>
              <a:rPr lang="es-ES_tradnl" sz="2400" b="1" dirty="0">
                <a:solidFill>
                  <a:schemeClr val="tx2">
                    <a:lumMod val="75000"/>
                  </a:schemeClr>
                </a:solidFill>
              </a:rPr>
              <a:t>ORAL ANTICOAGULANTS (NOAC) AND FITNESS TO FLY</a:t>
            </a:r>
          </a:p>
          <a:p>
            <a:endParaRPr lang="de-DE" sz="2000" dirty="0"/>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5" name="Bild 4" descr="Bildschirmfoto 2014-03-07 um 19.39.2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2" y="6019094"/>
            <a:ext cx="9299141" cy="873506"/>
          </a:xfrm>
          <a:prstGeom prst="rect">
            <a:avLst/>
          </a:prstGeom>
        </p:spPr>
      </p:pic>
      <p:pic>
        <p:nvPicPr>
          <p:cNvPr id="6" name="Bild 5" descr="Bildschirmfoto 2014-03-07 um 19.28.4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65" y="5800104"/>
            <a:ext cx="888810" cy="1092496"/>
          </a:xfrm>
          <a:prstGeom prst="rect">
            <a:avLst/>
          </a:prstGeom>
        </p:spPr>
      </p:pic>
      <p:sp>
        <p:nvSpPr>
          <p:cNvPr id="15" name="Text Box 4"/>
          <p:cNvSpPr txBox="1">
            <a:spLocks noChangeArrowheads="1"/>
          </p:cNvSpPr>
          <p:nvPr/>
        </p:nvSpPr>
        <p:spPr bwMode="auto">
          <a:xfrm>
            <a:off x="1651271" y="6112570"/>
            <a:ext cx="2021822" cy="5991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b="1" kern="0" dirty="0">
                <a:effectLst/>
                <a:latin typeface="Trebuchet MS"/>
                <a:ea typeface="Times New Roman"/>
                <a:cs typeface="Times New Roman"/>
              </a:rPr>
              <a:t>Symposium 2014 AMABEL</a:t>
            </a:r>
            <a:endParaRPr lang="de-DE" b="1" kern="0" dirty="0">
              <a:effectLst/>
              <a:latin typeface="Trebuchet MS"/>
              <a:ea typeface="Times New Roman"/>
              <a:cs typeface="Times New Roman"/>
            </a:endParaRPr>
          </a:p>
        </p:txBody>
      </p:sp>
      <p:pic>
        <p:nvPicPr>
          <p:cNvPr id="13" name="Bild 12" descr="Bildschirmfoto 2014-03-07 um 19.45.19.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5125" y="6381689"/>
            <a:ext cx="3341750" cy="330049"/>
          </a:xfrm>
          <a:prstGeom prst="rect">
            <a:avLst/>
          </a:prstGeom>
        </p:spPr>
      </p:pic>
      <p:sp>
        <p:nvSpPr>
          <p:cNvPr id="19" name="Inhaltsplatzhalter 7"/>
          <p:cNvSpPr txBox="1">
            <a:spLocks/>
          </p:cNvSpPr>
          <p:nvPr/>
        </p:nvSpPr>
        <p:spPr>
          <a:xfrm>
            <a:off x="431765" y="2194369"/>
            <a:ext cx="3533996" cy="298723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pPr>
            <a:r>
              <a:rPr lang="de-DE" sz="2000" dirty="0" err="1" smtClean="0">
                <a:solidFill>
                  <a:schemeClr val="bg1">
                    <a:lumMod val="75000"/>
                  </a:schemeClr>
                </a:solidFill>
              </a:rPr>
              <a:t>Introduction</a:t>
            </a:r>
            <a:endParaRPr lang="de-DE" sz="2000" dirty="0" smtClean="0">
              <a:solidFill>
                <a:schemeClr val="bg1">
                  <a:lumMod val="75000"/>
                </a:schemeClr>
              </a:solidFill>
            </a:endParaRPr>
          </a:p>
          <a:p>
            <a:pPr>
              <a:buClr>
                <a:srgbClr val="FF0000"/>
              </a:buClr>
            </a:pPr>
            <a:r>
              <a:rPr lang="de-DE" sz="2000" dirty="0" smtClean="0">
                <a:solidFill>
                  <a:schemeClr val="bg1">
                    <a:lumMod val="75000"/>
                  </a:schemeClr>
                </a:solidFill>
              </a:rPr>
              <a:t>NOAC </a:t>
            </a:r>
            <a:r>
              <a:rPr lang="de-DE" sz="2000" dirty="0" err="1" smtClean="0">
                <a:solidFill>
                  <a:schemeClr val="bg1">
                    <a:lumMod val="75000"/>
                  </a:schemeClr>
                </a:solidFill>
              </a:rPr>
              <a:t>and</a:t>
            </a:r>
            <a:r>
              <a:rPr lang="de-DE" sz="2000" dirty="0" smtClean="0">
                <a:solidFill>
                  <a:schemeClr val="bg1">
                    <a:lumMod val="75000"/>
                  </a:schemeClr>
                </a:solidFill>
              </a:rPr>
              <a:t> EASA </a:t>
            </a:r>
            <a:r>
              <a:rPr lang="de-DE" sz="2000" dirty="0" err="1" smtClean="0">
                <a:solidFill>
                  <a:schemeClr val="bg1">
                    <a:lumMod val="75000"/>
                  </a:schemeClr>
                </a:solidFill>
              </a:rPr>
              <a:t>until</a:t>
            </a:r>
            <a:r>
              <a:rPr lang="de-DE" sz="2000" dirty="0" smtClean="0">
                <a:solidFill>
                  <a:schemeClr val="bg1">
                    <a:lumMod val="75000"/>
                  </a:schemeClr>
                </a:solidFill>
              </a:rPr>
              <a:t> 11/13</a:t>
            </a:r>
          </a:p>
          <a:p>
            <a:pPr>
              <a:buClr>
                <a:srgbClr val="FF0000"/>
              </a:buClr>
            </a:pPr>
            <a:r>
              <a:rPr lang="de-DE" sz="2000" dirty="0" smtClean="0">
                <a:solidFill>
                  <a:schemeClr val="bg1">
                    <a:lumMod val="75000"/>
                  </a:schemeClr>
                </a:solidFill>
              </a:rPr>
              <a:t>Scientific </a:t>
            </a:r>
            <a:r>
              <a:rPr lang="de-DE" sz="2000" dirty="0" err="1" smtClean="0">
                <a:solidFill>
                  <a:schemeClr val="bg1">
                    <a:lumMod val="75000"/>
                  </a:schemeClr>
                </a:solidFill>
              </a:rPr>
              <a:t>basis</a:t>
            </a:r>
            <a:endParaRPr lang="de-DE" sz="2000" dirty="0" smtClean="0">
              <a:solidFill>
                <a:schemeClr val="bg1">
                  <a:lumMod val="75000"/>
                </a:schemeClr>
              </a:solidFill>
            </a:endParaRPr>
          </a:p>
          <a:p>
            <a:pPr>
              <a:buClr>
                <a:srgbClr val="FF0000"/>
              </a:buClr>
            </a:pPr>
            <a:r>
              <a:rPr lang="de-DE" sz="2000" dirty="0" err="1" smtClean="0">
                <a:solidFill>
                  <a:schemeClr val="bg1">
                    <a:lumMod val="75000"/>
                  </a:schemeClr>
                </a:solidFill>
              </a:rPr>
              <a:t>Use</a:t>
            </a:r>
            <a:r>
              <a:rPr lang="de-DE" sz="2000" dirty="0" smtClean="0">
                <a:solidFill>
                  <a:schemeClr val="bg1">
                    <a:lumMod val="75000"/>
                  </a:schemeClr>
                </a:solidFill>
              </a:rPr>
              <a:t> </a:t>
            </a:r>
            <a:r>
              <a:rPr lang="de-DE" sz="2000" dirty="0" err="1" smtClean="0">
                <a:solidFill>
                  <a:schemeClr val="bg1">
                    <a:lumMod val="75000"/>
                  </a:schemeClr>
                </a:solidFill>
              </a:rPr>
              <a:t>of</a:t>
            </a:r>
            <a:r>
              <a:rPr lang="de-DE" sz="2000" dirty="0" smtClean="0">
                <a:solidFill>
                  <a:schemeClr val="bg1">
                    <a:lumMod val="75000"/>
                  </a:schemeClr>
                </a:solidFill>
              </a:rPr>
              <a:t> NOAC</a:t>
            </a:r>
          </a:p>
          <a:p>
            <a:pPr>
              <a:buClr>
                <a:srgbClr val="FF0000"/>
              </a:buClr>
            </a:pPr>
            <a:r>
              <a:rPr lang="de-DE" sz="2000" dirty="0" smtClean="0">
                <a:solidFill>
                  <a:schemeClr val="bg1">
                    <a:lumMod val="75000"/>
                  </a:schemeClr>
                </a:solidFill>
              </a:rPr>
              <a:t>Swiss </a:t>
            </a:r>
            <a:r>
              <a:rPr lang="de-DE" sz="2000" dirty="0" err="1" smtClean="0">
                <a:solidFill>
                  <a:schemeClr val="bg1">
                    <a:lumMod val="75000"/>
                  </a:schemeClr>
                </a:solidFill>
              </a:rPr>
              <a:t>experience</a:t>
            </a:r>
            <a:endParaRPr lang="de-DE" sz="2000" dirty="0" smtClean="0">
              <a:solidFill>
                <a:schemeClr val="bg1">
                  <a:lumMod val="75000"/>
                </a:schemeClr>
              </a:solidFill>
            </a:endParaRPr>
          </a:p>
          <a:p>
            <a:pPr>
              <a:buClr>
                <a:srgbClr val="FF0000"/>
              </a:buClr>
            </a:pPr>
            <a:r>
              <a:rPr lang="de-DE" sz="2000" dirty="0" smtClean="0"/>
              <a:t>NOAC </a:t>
            </a:r>
            <a:r>
              <a:rPr lang="de-DE" sz="2000" dirty="0" err="1" smtClean="0"/>
              <a:t>and</a:t>
            </a:r>
            <a:r>
              <a:rPr lang="de-DE" sz="2000" dirty="0" smtClean="0"/>
              <a:t> EASA </a:t>
            </a:r>
            <a:r>
              <a:rPr lang="de-DE" sz="2000" dirty="0" err="1" smtClean="0"/>
              <a:t>now</a:t>
            </a:r>
            <a:endParaRPr lang="de-DE" sz="2000" dirty="0" smtClean="0"/>
          </a:p>
          <a:p>
            <a:pPr>
              <a:buClr>
                <a:srgbClr val="FF0000"/>
              </a:buClr>
            </a:pPr>
            <a:r>
              <a:rPr lang="de-DE" sz="2000" dirty="0" err="1" smtClean="0">
                <a:solidFill>
                  <a:schemeClr val="bg1">
                    <a:lumMod val="75000"/>
                  </a:schemeClr>
                </a:solidFill>
              </a:rPr>
              <a:t>Conclusions</a:t>
            </a:r>
            <a:endParaRPr lang="de-DE" sz="2000" dirty="0" smtClean="0">
              <a:solidFill>
                <a:schemeClr val="bg1">
                  <a:lumMod val="75000"/>
                </a:schemeClr>
              </a:solidFill>
            </a:endParaRPr>
          </a:p>
        </p:txBody>
      </p:sp>
      <p:pic>
        <p:nvPicPr>
          <p:cNvPr id="20" name="Bild 19" descr="Bildschirmfoto 2013-09-02 um 20.30.56.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3278" y="2194369"/>
            <a:ext cx="4356454" cy="2596112"/>
          </a:xfrm>
          <a:prstGeom prst="rect">
            <a:avLst/>
          </a:prstGeom>
        </p:spPr>
      </p:pic>
    </p:spTree>
    <p:extLst>
      <p:ext uri="{BB962C8B-B14F-4D97-AF65-F5344CB8AC3E}">
        <p14:creationId xmlns:p14="http://schemas.microsoft.com/office/powerpoint/2010/main" val="48543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3" name="Bild 2" descr="Bildschirmfoto 2013-11-12 um 23.00.5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28"/>
            <a:ext cx="1813994" cy="1245532"/>
          </a:xfrm>
          <a:prstGeom prst="rect">
            <a:avLst/>
          </a:prstGeom>
        </p:spPr>
      </p:pic>
      <p:sp>
        <p:nvSpPr>
          <p:cNvPr id="4" name="Textfeld 3"/>
          <p:cNvSpPr txBox="1"/>
          <p:nvPr/>
        </p:nvSpPr>
        <p:spPr>
          <a:xfrm>
            <a:off x="1813994" y="12828"/>
            <a:ext cx="3004964" cy="461665"/>
          </a:xfrm>
          <a:prstGeom prst="rect">
            <a:avLst/>
          </a:prstGeom>
          <a:noFill/>
        </p:spPr>
        <p:txBody>
          <a:bodyPr wrap="none" rtlCol="0">
            <a:spAutoFit/>
          </a:bodyPr>
          <a:lstStyle/>
          <a:p>
            <a:r>
              <a:rPr lang="de-DE" sz="1200" dirty="0" smtClean="0">
                <a:latin typeface="American Typewriter"/>
                <a:cs typeface="American Typewriter"/>
              </a:rPr>
              <a:t>Workshop  -  Berlin  -  15.11.2013:</a:t>
            </a:r>
          </a:p>
          <a:p>
            <a:r>
              <a:rPr lang="de-DE" sz="1200" dirty="0" err="1" smtClean="0">
                <a:latin typeface="American Typewriter"/>
                <a:cs typeface="American Typewriter"/>
              </a:rPr>
              <a:t>Anticoagulation</a:t>
            </a:r>
            <a:r>
              <a:rPr lang="de-DE" sz="1200" dirty="0" smtClean="0">
                <a:latin typeface="American Typewriter"/>
                <a:cs typeface="American Typewriter"/>
              </a:rPr>
              <a:t> in </a:t>
            </a:r>
            <a:r>
              <a:rPr lang="de-DE" sz="1200" dirty="0" err="1" smtClean="0">
                <a:latin typeface="American Typewriter"/>
                <a:cs typeface="American Typewriter"/>
              </a:rPr>
              <a:t>Aviation</a:t>
            </a:r>
            <a:r>
              <a:rPr lang="de-DE" sz="1200" dirty="0" smtClean="0">
                <a:latin typeface="American Typewriter"/>
                <a:cs typeface="American Typewriter"/>
              </a:rPr>
              <a:t> </a:t>
            </a:r>
            <a:r>
              <a:rPr lang="de-DE" sz="1200" dirty="0" err="1" smtClean="0">
                <a:latin typeface="American Typewriter"/>
                <a:cs typeface="American Typewriter"/>
              </a:rPr>
              <a:t>Medicine</a:t>
            </a:r>
            <a:endParaRPr lang="de-DE" sz="1200" dirty="0" smtClean="0">
              <a:latin typeface="American Typewriter"/>
              <a:cs typeface="American Typewriter"/>
            </a:endParaRPr>
          </a:p>
        </p:txBody>
      </p:sp>
      <p:pic>
        <p:nvPicPr>
          <p:cNvPr id="5" name="Bild 4" descr="Bildschirmfoto 2014-03-09 um 13.08.19.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224" y="764925"/>
            <a:ext cx="6895036" cy="6063074"/>
          </a:xfrm>
          <a:prstGeom prst="rect">
            <a:avLst/>
          </a:prstGeom>
        </p:spPr>
      </p:pic>
      <p:sp>
        <p:nvSpPr>
          <p:cNvPr id="7" name="Rectangle 3"/>
          <p:cNvSpPr>
            <a:spLocks noChangeArrowheads="1"/>
          </p:cNvSpPr>
          <p:nvPr/>
        </p:nvSpPr>
        <p:spPr bwMode="auto">
          <a:xfrm>
            <a:off x="4818959" y="246743"/>
            <a:ext cx="4325042" cy="355600"/>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endParaRPr lang="es-ES_tradnl" b="1" dirty="0" smtClean="0">
              <a:solidFill>
                <a:schemeClr val="tx2"/>
              </a:solidFill>
              <a:latin typeface="Arial" charset="0"/>
              <a:cs typeface="+mn-cs"/>
            </a:endParaRPr>
          </a:p>
          <a:p>
            <a:pPr algn="ctr" eaLnBrk="1" hangingPunct="1">
              <a:defRPr/>
            </a:pPr>
            <a:endParaRPr lang="es-ES_tradnl" b="1" dirty="0">
              <a:solidFill>
                <a:schemeClr val="tx2"/>
              </a:solidFill>
              <a:latin typeface="Arial" charset="0"/>
            </a:endParaRPr>
          </a:p>
          <a:p>
            <a:pPr algn="ctr" eaLnBrk="1" hangingPunct="1">
              <a:defRPr/>
            </a:pPr>
            <a:r>
              <a:rPr lang="es-ES_tradnl" sz="2000" b="1" dirty="0" smtClean="0">
                <a:solidFill>
                  <a:schemeClr val="tx2"/>
                </a:solidFill>
                <a:latin typeface="Arial" charset="0"/>
              </a:rPr>
              <a:t>NOAC and EASA </a:t>
            </a:r>
            <a:r>
              <a:rPr lang="es-ES_tradnl" sz="2000" b="1" dirty="0" err="1" smtClean="0">
                <a:solidFill>
                  <a:schemeClr val="tx2"/>
                </a:solidFill>
                <a:latin typeface="Arial" charset="0"/>
              </a:rPr>
              <a:t>now</a:t>
            </a:r>
            <a:endParaRPr lang="es-ES_tradnl" sz="2000" b="1" dirty="0">
              <a:solidFill>
                <a:schemeClr val="tx2"/>
              </a:solidFill>
              <a:latin typeface="Arial" charset="0"/>
              <a:cs typeface="+mn-cs"/>
            </a:endParaRPr>
          </a:p>
        </p:txBody>
      </p:sp>
    </p:spTree>
    <p:extLst>
      <p:ext uri="{BB962C8B-B14F-4D97-AF65-F5344CB8AC3E}">
        <p14:creationId xmlns:p14="http://schemas.microsoft.com/office/powerpoint/2010/main" val="2954530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3" name="Bild 2" descr="Bildschirmfoto 2013-11-12 um 23.00.5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28"/>
            <a:ext cx="1813994" cy="1245532"/>
          </a:xfrm>
          <a:prstGeom prst="rect">
            <a:avLst/>
          </a:prstGeom>
        </p:spPr>
      </p:pic>
      <p:sp>
        <p:nvSpPr>
          <p:cNvPr id="4" name="Textfeld 3"/>
          <p:cNvSpPr txBox="1"/>
          <p:nvPr/>
        </p:nvSpPr>
        <p:spPr>
          <a:xfrm>
            <a:off x="1813994" y="12828"/>
            <a:ext cx="3004964" cy="461665"/>
          </a:xfrm>
          <a:prstGeom prst="rect">
            <a:avLst/>
          </a:prstGeom>
          <a:noFill/>
        </p:spPr>
        <p:txBody>
          <a:bodyPr wrap="none" rtlCol="0">
            <a:spAutoFit/>
          </a:bodyPr>
          <a:lstStyle/>
          <a:p>
            <a:r>
              <a:rPr lang="de-DE" sz="1200" dirty="0" smtClean="0">
                <a:latin typeface="American Typewriter"/>
                <a:cs typeface="American Typewriter"/>
              </a:rPr>
              <a:t>Workshop  -  Berlin  -  15.11.2013:</a:t>
            </a:r>
          </a:p>
          <a:p>
            <a:r>
              <a:rPr lang="de-DE" sz="1200" dirty="0" err="1" smtClean="0">
                <a:latin typeface="American Typewriter"/>
                <a:cs typeface="American Typewriter"/>
              </a:rPr>
              <a:t>Anticoagulation</a:t>
            </a:r>
            <a:r>
              <a:rPr lang="de-DE" sz="1200" dirty="0" smtClean="0">
                <a:latin typeface="American Typewriter"/>
                <a:cs typeface="American Typewriter"/>
              </a:rPr>
              <a:t> in </a:t>
            </a:r>
            <a:r>
              <a:rPr lang="de-DE" sz="1200" dirty="0" err="1" smtClean="0">
                <a:latin typeface="American Typewriter"/>
                <a:cs typeface="American Typewriter"/>
              </a:rPr>
              <a:t>Aviation</a:t>
            </a:r>
            <a:r>
              <a:rPr lang="de-DE" sz="1200" dirty="0" smtClean="0">
                <a:latin typeface="American Typewriter"/>
                <a:cs typeface="American Typewriter"/>
              </a:rPr>
              <a:t> </a:t>
            </a:r>
            <a:r>
              <a:rPr lang="de-DE" sz="1200" dirty="0" err="1" smtClean="0">
                <a:latin typeface="American Typewriter"/>
                <a:cs typeface="American Typewriter"/>
              </a:rPr>
              <a:t>Medicine</a:t>
            </a:r>
            <a:endParaRPr lang="de-DE" sz="1200" dirty="0" smtClean="0">
              <a:latin typeface="American Typewriter"/>
              <a:cs typeface="American Typewriter"/>
            </a:endParaRPr>
          </a:p>
        </p:txBody>
      </p:sp>
      <p:sp>
        <p:nvSpPr>
          <p:cNvPr id="7" name="Rectangle 3"/>
          <p:cNvSpPr>
            <a:spLocks noChangeArrowheads="1"/>
          </p:cNvSpPr>
          <p:nvPr/>
        </p:nvSpPr>
        <p:spPr bwMode="auto">
          <a:xfrm>
            <a:off x="4818959" y="246743"/>
            <a:ext cx="4325042" cy="355600"/>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endParaRPr lang="es-ES_tradnl" b="1" dirty="0" smtClean="0">
              <a:solidFill>
                <a:schemeClr val="tx2"/>
              </a:solidFill>
              <a:latin typeface="Arial" charset="0"/>
              <a:cs typeface="+mn-cs"/>
            </a:endParaRPr>
          </a:p>
          <a:p>
            <a:pPr algn="ctr" eaLnBrk="1" hangingPunct="1">
              <a:defRPr/>
            </a:pPr>
            <a:endParaRPr lang="es-ES_tradnl" b="1" dirty="0">
              <a:solidFill>
                <a:schemeClr val="tx2"/>
              </a:solidFill>
              <a:latin typeface="Arial" charset="0"/>
            </a:endParaRPr>
          </a:p>
          <a:p>
            <a:pPr algn="ctr" eaLnBrk="1" hangingPunct="1">
              <a:defRPr/>
            </a:pPr>
            <a:r>
              <a:rPr lang="es-ES_tradnl" sz="2000" b="1" dirty="0" smtClean="0">
                <a:solidFill>
                  <a:schemeClr val="tx2"/>
                </a:solidFill>
                <a:latin typeface="Arial" charset="0"/>
              </a:rPr>
              <a:t>NOAC and EASA </a:t>
            </a:r>
            <a:r>
              <a:rPr lang="es-ES_tradnl" sz="2000" b="1" dirty="0" err="1" smtClean="0">
                <a:solidFill>
                  <a:schemeClr val="tx2"/>
                </a:solidFill>
                <a:latin typeface="Arial" charset="0"/>
              </a:rPr>
              <a:t>now</a:t>
            </a:r>
            <a:endParaRPr lang="es-ES_tradnl" sz="2000" b="1" dirty="0">
              <a:solidFill>
                <a:schemeClr val="tx2"/>
              </a:solidFill>
              <a:latin typeface="Arial" charset="0"/>
              <a:cs typeface="+mn-cs"/>
            </a:endParaRPr>
          </a:p>
        </p:txBody>
      </p:sp>
      <p:pic>
        <p:nvPicPr>
          <p:cNvPr id="6" name="Bild 5" descr="Bildschirmfoto 2014-03-09 um 17.20.58.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252" y="1906050"/>
            <a:ext cx="8595772" cy="3858971"/>
          </a:xfrm>
          <a:prstGeom prst="rect">
            <a:avLst/>
          </a:prstGeom>
        </p:spPr>
      </p:pic>
      <p:sp>
        <p:nvSpPr>
          <p:cNvPr id="9" name="Textfeld 8"/>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spTree>
    <p:extLst>
      <p:ext uri="{BB962C8B-B14F-4D97-AF65-F5344CB8AC3E}">
        <p14:creationId xmlns:p14="http://schemas.microsoft.com/office/powerpoint/2010/main" val="2321424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3" name="Bild 2" descr="Bildschirmfoto 2013-11-12 um 23.00.5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28"/>
            <a:ext cx="1813994" cy="1245532"/>
          </a:xfrm>
          <a:prstGeom prst="rect">
            <a:avLst/>
          </a:prstGeom>
        </p:spPr>
      </p:pic>
      <p:sp>
        <p:nvSpPr>
          <p:cNvPr id="4" name="Textfeld 3"/>
          <p:cNvSpPr txBox="1"/>
          <p:nvPr/>
        </p:nvSpPr>
        <p:spPr>
          <a:xfrm>
            <a:off x="1813994" y="12828"/>
            <a:ext cx="3004964" cy="461665"/>
          </a:xfrm>
          <a:prstGeom prst="rect">
            <a:avLst/>
          </a:prstGeom>
          <a:noFill/>
        </p:spPr>
        <p:txBody>
          <a:bodyPr wrap="none" rtlCol="0">
            <a:spAutoFit/>
          </a:bodyPr>
          <a:lstStyle/>
          <a:p>
            <a:r>
              <a:rPr lang="de-DE" sz="1200" dirty="0" smtClean="0">
                <a:latin typeface="American Typewriter"/>
                <a:cs typeface="American Typewriter"/>
              </a:rPr>
              <a:t>Workshop  -  Berlin  -  15.11.2013:</a:t>
            </a:r>
          </a:p>
          <a:p>
            <a:r>
              <a:rPr lang="de-DE" sz="1200" dirty="0" err="1" smtClean="0">
                <a:latin typeface="American Typewriter"/>
                <a:cs typeface="American Typewriter"/>
              </a:rPr>
              <a:t>Anticoagulation</a:t>
            </a:r>
            <a:r>
              <a:rPr lang="de-DE" sz="1200" dirty="0" smtClean="0">
                <a:latin typeface="American Typewriter"/>
                <a:cs typeface="American Typewriter"/>
              </a:rPr>
              <a:t> in </a:t>
            </a:r>
            <a:r>
              <a:rPr lang="de-DE" sz="1200" dirty="0" err="1" smtClean="0">
                <a:latin typeface="American Typewriter"/>
                <a:cs typeface="American Typewriter"/>
              </a:rPr>
              <a:t>Aviation</a:t>
            </a:r>
            <a:r>
              <a:rPr lang="de-DE" sz="1200" dirty="0" smtClean="0">
                <a:latin typeface="American Typewriter"/>
                <a:cs typeface="American Typewriter"/>
              </a:rPr>
              <a:t> </a:t>
            </a:r>
            <a:r>
              <a:rPr lang="de-DE" sz="1200" dirty="0" err="1" smtClean="0">
                <a:latin typeface="American Typewriter"/>
                <a:cs typeface="American Typewriter"/>
              </a:rPr>
              <a:t>Medicine</a:t>
            </a:r>
            <a:endParaRPr lang="de-DE" sz="1200" dirty="0" smtClean="0">
              <a:latin typeface="American Typewriter"/>
              <a:cs typeface="American Typewriter"/>
            </a:endParaRPr>
          </a:p>
        </p:txBody>
      </p:sp>
      <p:sp>
        <p:nvSpPr>
          <p:cNvPr id="7" name="Rectangle 3"/>
          <p:cNvSpPr>
            <a:spLocks noChangeArrowheads="1"/>
          </p:cNvSpPr>
          <p:nvPr/>
        </p:nvSpPr>
        <p:spPr bwMode="auto">
          <a:xfrm>
            <a:off x="4818959" y="246743"/>
            <a:ext cx="4325042" cy="355600"/>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endParaRPr lang="es-ES_tradnl" b="1" dirty="0" smtClean="0">
              <a:solidFill>
                <a:schemeClr val="tx2"/>
              </a:solidFill>
              <a:latin typeface="Arial" charset="0"/>
              <a:cs typeface="+mn-cs"/>
            </a:endParaRPr>
          </a:p>
          <a:p>
            <a:pPr algn="ctr" eaLnBrk="1" hangingPunct="1">
              <a:defRPr/>
            </a:pPr>
            <a:endParaRPr lang="es-ES_tradnl" b="1" dirty="0">
              <a:solidFill>
                <a:schemeClr val="tx2"/>
              </a:solidFill>
              <a:latin typeface="Arial" charset="0"/>
            </a:endParaRPr>
          </a:p>
          <a:p>
            <a:pPr algn="ctr" eaLnBrk="1" hangingPunct="1">
              <a:defRPr/>
            </a:pPr>
            <a:r>
              <a:rPr lang="es-ES_tradnl" sz="2000" b="1" dirty="0" smtClean="0">
                <a:solidFill>
                  <a:schemeClr val="tx2"/>
                </a:solidFill>
                <a:latin typeface="Arial" charset="0"/>
              </a:rPr>
              <a:t>NOAC and EASA </a:t>
            </a:r>
            <a:r>
              <a:rPr lang="es-ES_tradnl" sz="2000" b="1" dirty="0" err="1" smtClean="0">
                <a:solidFill>
                  <a:schemeClr val="tx2"/>
                </a:solidFill>
                <a:latin typeface="Arial" charset="0"/>
              </a:rPr>
              <a:t>now</a:t>
            </a:r>
            <a:endParaRPr lang="es-ES_tradnl" sz="2000" b="1" dirty="0">
              <a:solidFill>
                <a:schemeClr val="tx2"/>
              </a:solidFill>
              <a:latin typeface="Arial" charset="0"/>
              <a:cs typeface="+mn-cs"/>
            </a:endParaRPr>
          </a:p>
        </p:txBody>
      </p:sp>
      <p:pic>
        <p:nvPicPr>
          <p:cNvPr id="2" name="Bild 1" descr="Bildschirmfoto 2014-03-09 um 17.21.08.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566" y="2225038"/>
            <a:ext cx="8575542" cy="3383251"/>
          </a:xfrm>
          <a:prstGeom prst="rect">
            <a:avLst/>
          </a:prstGeom>
        </p:spPr>
      </p:pic>
      <p:sp>
        <p:nvSpPr>
          <p:cNvPr id="8" name="Textfeld 7"/>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spTree>
    <p:extLst>
      <p:ext uri="{BB962C8B-B14F-4D97-AF65-F5344CB8AC3E}">
        <p14:creationId xmlns:p14="http://schemas.microsoft.com/office/powerpoint/2010/main" val="768153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677019" y="283030"/>
            <a:ext cx="7950935" cy="965124"/>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a:defRPr/>
            </a:pPr>
            <a:endParaRPr lang="es-ES_tradnl" sz="2000" b="1" dirty="0" smtClean="0">
              <a:solidFill>
                <a:schemeClr val="accent1">
                  <a:lumMod val="50000"/>
                </a:schemeClr>
              </a:solidFill>
              <a:latin typeface="Arial"/>
              <a:cs typeface="Arial"/>
            </a:endParaRPr>
          </a:p>
          <a:p>
            <a:r>
              <a:rPr lang="es-ES_tradnl" sz="2400" b="1" dirty="0" smtClean="0">
                <a:solidFill>
                  <a:schemeClr val="tx2">
                    <a:lumMod val="75000"/>
                  </a:schemeClr>
                </a:solidFill>
              </a:rPr>
              <a:t>NEW </a:t>
            </a:r>
            <a:r>
              <a:rPr lang="es-ES_tradnl" sz="2400" b="1" dirty="0">
                <a:solidFill>
                  <a:schemeClr val="tx2">
                    <a:lumMod val="75000"/>
                  </a:schemeClr>
                </a:solidFill>
              </a:rPr>
              <a:t>ORAL ANTICOAGULANTS (NOAC) AND FITNESS TO FLY</a:t>
            </a:r>
          </a:p>
          <a:p>
            <a:endParaRPr lang="de-DE" sz="2000" dirty="0"/>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pic>
        <p:nvPicPr>
          <p:cNvPr id="5" name="Bild 4" descr="Bildschirmfoto 2014-03-07 um 19.39.2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2" y="6019094"/>
            <a:ext cx="9299141" cy="873506"/>
          </a:xfrm>
          <a:prstGeom prst="rect">
            <a:avLst/>
          </a:prstGeom>
        </p:spPr>
      </p:pic>
      <p:pic>
        <p:nvPicPr>
          <p:cNvPr id="6" name="Bild 5" descr="Bildschirmfoto 2014-03-07 um 19.28.4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65" y="5800104"/>
            <a:ext cx="888810" cy="1092496"/>
          </a:xfrm>
          <a:prstGeom prst="rect">
            <a:avLst/>
          </a:prstGeom>
        </p:spPr>
      </p:pic>
      <p:sp>
        <p:nvSpPr>
          <p:cNvPr id="15" name="Text Box 4"/>
          <p:cNvSpPr txBox="1">
            <a:spLocks noChangeArrowheads="1"/>
          </p:cNvSpPr>
          <p:nvPr/>
        </p:nvSpPr>
        <p:spPr bwMode="auto">
          <a:xfrm>
            <a:off x="1651271" y="6112570"/>
            <a:ext cx="2021822" cy="5991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b="1" kern="0" dirty="0">
                <a:effectLst/>
                <a:latin typeface="Trebuchet MS"/>
                <a:ea typeface="Times New Roman"/>
                <a:cs typeface="Times New Roman"/>
              </a:rPr>
              <a:t>Symposium 2014 AMABEL</a:t>
            </a:r>
            <a:endParaRPr lang="de-DE" b="1" kern="0" dirty="0">
              <a:effectLst/>
              <a:latin typeface="Trebuchet MS"/>
              <a:ea typeface="Times New Roman"/>
              <a:cs typeface="Times New Roman"/>
            </a:endParaRPr>
          </a:p>
        </p:txBody>
      </p:sp>
      <p:pic>
        <p:nvPicPr>
          <p:cNvPr id="13" name="Bild 12" descr="Bildschirmfoto 2014-03-07 um 19.45.19.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5125" y="6381689"/>
            <a:ext cx="3341750" cy="330049"/>
          </a:xfrm>
          <a:prstGeom prst="rect">
            <a:avLst/>
          </a:prstGeom>
        </p:spPr>
      </p:pic>
      <p:sp>
        <p:nvSpPr>
          <p:cNvPr id="19" name="Inhaltsplatzhalter 7"/>
          <p:cNvSpPr txBox="1">
            <a:spLocks/>
          </p:cNvSpPr>
          <p:nvPr/>
        </p:nvSpPr>
        <p:spPr>
          <a:xfrm>
            <a:off x="431765" y="2194369"/>
            <a:ext cx="3533996" cy="298723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0000"/>
              </a:buClr>
            </a:pPr>
            <a:r>
              <a:rPr lang="de-DE" sz="2000" dirty="0" err="1" smtClean="0">
                <a:solidFill>
                  <a:schemeClr val="bg1">
                    <a:lumMod val="75000"/>
                  </a:schemeClr>
                </a:solidFill>
              </a:rPr>
              <a:t>Introduction</a:t>
            </a:r>
            <a:endParaRPr lang="de-DE" sz="2000" dirty="0" smtClean="0">
              <a:solidFill>
                <a:schemeClr val="bg1">
                  <a:lumMod val="75000"/>
                </a:schemeClr>
              </a:solidFill>
            </a:endParaRPr>
          </a:p>
          <a:p>
            <a:pPr>
              <a:buClr>
                <a:srgbClr val="FF0000"/>
              </a:buClr>
            </a:pPr>
            <a:r>
              <a:rPr lang="de-DE" sz="2000" dirty="0" smtClean="0">
                <a:solidFill>
                  <a:schemeClr val="bg1">
                    <a:lumMod val="75000"/>
                  </a:schemeClr>
                </a:solidFill>
              </a:rPr>
              <a:t>NOAC </a:t>
            </a:r>
            <a:r>
              <a:rPr lang="de-DE" sz="2000" dirty="0" err="1" smtClean="0">
                <a:solidFill>
                  <a:schemeClr val="bg1">
                    <a:lumMod val="75000"/>
                  </a:schemeClr>
                </a:solidFill>
              </a:rPr>
              <a:t>and</a:t>
            </a:r>
            <a:r>
              <a:rPr lang="de-DE" sz="2000" dirty="0" smtClean="0">
                <a:solidFill>
                  <a:schemeClr val="bg1">
                    <a:lumMod val="75000"/>
                  </a:schemeClr>
                </a:solidFill>
              </a:rPr>
              <a:t> EASA </a:t>
            </a:r>
            <a:r>
              <a:rPr lang="de-DE" sz="2000" dirty="0" err="1" smtClean="0">
                <a:solidFill>
                  <a:schemeClr val="bg1">
                    <a:lumMod val="75000"/>
                  </a:schemeClr>
                </a:solidFill>
              </a:rPr>
              <a:t>until</a:t>
            </a:r>
            <a:r>
              <a:rPr lang="de-DE" sz="2000" dirty="0" smtClean="0">
                <a:solidFill>
                  <a:schemeClr val="bg1">
                    <a:lumMod val="75000"/>
                  </a:schemeClr>
                </a:solidFill>
              </a:rPr>
              <a:t> 11/13</a:t>
            </a:r>
          </a:p>
          <a:p>
            <a:pPr>
              <a:buClr>
                <a:srgbClr val="FF0000"/>
              </a:buClr>
            </a:pPr>
            <a:r>
              <a:rPr lang="de-DE" sz="2000" dirty="0" smtClean="0">
                <a:solidFill>
                  <a:schemeClr val="bg1">
                    <a:lumMod val="75000"/>
                  </a:schemeClr>
                </a:solidFill>
              </a:rPr>
              <a:t>Scientific </a:t>
            </a:r>
            <a:r>
              <a:rPr lang="de-DE" sz="2000" dirty="0" err="1" smtClean="0">
                <a:solidFill>
                  <a:schemeClr val="bg1">
                    <a:lumMod val="75000"/>
                  </a:schemeClr>
                </a:solidFill>
              </a:rPr>
              <a:t>basis</a:t>
            </a:r>
            <a:endParaRPr lang="de-DE" sz="2000" dirty="0" smtClean="0">
              <a:solidFill>
                <a:schemeClr val="bg1">
                  <a:lumMod val="75000"/>
                </a:schemeClr>
              </a:solidFill>
            </a:endParaRPr>
          </a:p>
          <a:p>
            <a:pPr>
              <a:buClr>
                <a:srgbClr val="FF0000"/>
              </a:buClr>
            </a:pPr>
            <a:r>
              <a:rPr lang="de-DE" sz="2000" dirty="0" err="1" smtClean="0">
                <a:solidFill>
                  <a:schemeClr val="bg1">
                    <a:lumMod val="75000"/>
                  </a:schemeClr>
                </a:solidFill>
              </a:rPr>
              <a:t>Use</a:t>
            </a:r>
            <a:r>
              <a:rPr lang="de-DE" sz="2000" dirty="0" smtClean="0">
                <a:solidFill>
                  <a:schemeClr val="bg1">
                    <a:lumMod val="75000"/>
                  </a:schemeClr>
                </a:solidFill>
              </a:rPr>
              <a:t> </a:t>
            </a:r>
            <a:r>
              <a:rPr lang="de-DE" sz="2000" dirty="0" err="1" smtClean="0">
                <a:solidFill>
                  <a:schemeClr val="bg1">
                    <a:lumMod val="75000"/>
                  </a:schemeClr>
                </a:solidFill>
              </a:rPr>
              <a:t>of</a:t>
            </a:r>
            <a:r>
              <a:rPr lang="de-DE" sz="2000" dirty="0" smtClean="0">
                <a:solidFill>
                  <a:schemeClr val="bg1">
                    <a:lumMod val="75000"/>
                  </a:schemeClr>
                </a:solidFill>
              </a:rPr>
              <a:t> NOAC</a:t>
            </a:r>
          </a:p>
          <a:p>
            <a:pPr>
              <a:buClr>
                <a:srgbClr val="FF0000"/>
              </a:buClr>
            </a:pPr>
            <a:r>
              <a:rPr lang="de-DE" sz="2000" dirty="0" smtClean="0">
                <a:solidFill>
                  <a:schemeClr val="bg1">
                    <a:lumMod val="75000"/>
                  </a:schemeClr>
                </a:solidFill>
              </a:rPr>
              <a:t>Swiss </a:t>
            </a:r>
            <a:r>
              <a:rPr lang="de-DE" sz="2000" dirty="0" err="1" smtClean="0">
                <a:solidFill>
                  <a:schemeClr val="bg1">
                    <a:lumMod val="75000"/>
                  </a:schemeClr>
                </a:solidFill>
              </a:rPr>
              <a:t>experience</a:t>
            </a:r>
            <a:endParaRPr lang="de-DE" sz="2000" dirty="0" smtClean="0">
              <a:solidFill>
                <a:schemeClr val="bg1">
                  <a:lumMod val="75000"/>
                </a:schemeClr>
              </a:solidFill>
            </a:endParaRPr>
          </a:p>
          <a:p>
            <a:pPr>
              <a:buClr>
                <a:srgbClr val="FF0000"/>
              </a:buClr>
            </a:pPr>
            <a:r>
              <a:rPr lang="de-DE" sz="2000" dirty="0" smtClean="0">
                <a:solidFill>
                  <a:schemeClr val="bg1">
                    <a:lumMod val="75000"/>
                  </a:schemeClr>
                </a:solidFill>
              </a:rPr>
              <a:t>NOAC </a:t>
            </a:r>
            <a:r>
              <a:rPr lang="de-DE" sz="2000" dirty="0" err="1" smtClean="0">
                <a:solidFill>
                  <a:schemeClr val="bg1">
                    <a:lumMod val="75000"/>
                  </a:schemeClr>
                </a:solidFill>
              </a:rPr>
              <a:t>and</a:t>
            </a:r>
            <a:r>
              <a:rPr lang="de-DE" sz="2000" dirty="0" smtClean="0">
                <a:solidFill>
                  <a:schemeClr val="bg1">
                    <a:lumMod val="75000"/>
                  </a:schemeClr>
                </a:solidFill>
              </a:rPr>
              <a:t> EASA </a:t>
            </a:r>
            <a:r>
              <a:rPr lang="de-DE" sz="2000" dirty="0" err="1" smtClean="0">
                <a:solidFill>
                  <a:schemeClr val="bg1">
                    <a:lumMod val="75000"/>
                  </a:schemeClr>
                </a:solidFill>
              </a:rPr>
              <a:t>now</a:t>
            </a:r>
            <a:endParaRPr lang="de-DE" sz="2000" dirty="0" smtClean="0">
              <a:solidFill>
                <a:schemeClr val="bg1">
                  <a:lumMod val="75000"/>
                </a:schemeClr>
              </a:solidFill>
            </a:endParaRPr>
          </a:p>
          <a:p>
            <a:pPr>
              <a:buClr>
                <a:srgbClr val="FF0000"/>
              </a:buClr>
            </a:pPr>
            <a:r>
              <a:rPr lang="de-DE" sz="2000" dirty="0" err="1" smtClean="0"/>
              <a:t>Conclusions</a:t>
            </a:r>
            <a:endParaRPr lang="de-DE" sz="2000" dirty="0" smtClean="0"/>
          </a:p>
        </p:txBody>
      </p:sp>
      <p:pic>
        <p:nvPicPr>
          <p:cNvPr id="20" name="Bild 19" descr="Bildschirmfoto 2013-09-02 um 20.30.56.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3278" y="2194369"/>
            <a:ext cx="4356454" cy="2596112"/>
          </a:xfrm>
          <a:prstGeom prst="rect">
            <a:avLst/>
          </a:prstGeom>
        </p:spPr>
      </p:pic>
    </p:spTree>
    <p:extLst>
      <p:ext uri="{BB962C8B-B14F-4D97-AF65-F5344CB8AC3E}">
        <p14:creationId xmlns:p14="http://schemas.microsoft.com/office/powerpoint/2010/main" val="371434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3657601" y="246743"/>
            <a:ext cx="5486399" cy="355600"/>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endParaRPr lang="es-ES_tradnl" b="1" dirty="0" smtClean="0">
              <a:solidFill>
                <a:schemeClr val="tx2"/>
              </a:solidFill>
              <a:latin typeface="Arial" charset="0"/>
              <a:cs typeface="+mn-cs"/>
            </a:endParaRPr>
          </a:p>
          <a:p>
            <a:pPr algn="ctr" eaLnBrk="1" hangingPunct="1">
              <a:defRPr/>
            </a:pPr>
            <a:endParaRPr lang="es-ES_tradnl" b="1" dirty="0">
              <a:solidFill>
                <a:schemeClr val="tx2"/>
              </a:solidFill>
              <a:latin typeface="Arial" charset="0"/>
            </a:endParaRPr>
          </a:p>
          <a:p>
            <a:pPr algn="ctr" eaLnBrk="1" hangingPunct="1">
              <a:defRPr/>
            </a:pPr>
            <a:r>
              <a:rPr lang="es-ES_tradnl" sz="2000" b="1" dirty="0" smtClean="0">
                <a:solidFill>
                  <a:schemeClr val="tx2"/>
                </a:solidFill>
                <a:latin typeface="Arial" charset="0"/>
              </a:rPr>
              <a:t>INTRODUCTION</a:t>
            </a:r>
            <a:endParaRPr lang="es-ES_tradnl" sz="2000" b="1" dirty="0">
              <a:solidFill>
                <a:schemeClr val="tx2"/>
              </a:solidFill>
              <a:latin typeface="Arial" charset="0"/>
              <a:cs typeface="+mn-cs"/>
            </a:endParaRPr>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sp>
        <p:nvSpPr>
          <p:cNvPr id="11" name="Textfeld 10"/>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sp>
        <p:nvSpPr>
          <p:cNvPr id="9" name="Rechteck 8"/>
          <p:cNvSpPr/>
          <p:nvPr/>
        </p:nvSpPr>
        <p:spPr>
          <a:xfrm>
            <a:off x="406766" y="1283048"/>
            <a:ext cx="8042966" cy="3693319"/>
          </a:xfrm>
          <a:prstGeom prst="rect">
            <a:avLst/>
          </a:prstGeom>
        </p:spPr>
        <p:txBody>
          <a:bodyPr wrap="square">
            <a:spAutoFit/>
          </a:bodyPr>
          <a:lstStyle/>
          <a:p>
            <a:pPr marL="457200" indent="-457200">
              <a:buClr>
                <a:srgbClr val="FF0000"/>
              </a:buClr>
              <a:buFont typeface="Arial"/>
              <a:buChar char="•"/>
            </a:pPr>
            <a:r>
              <a:rPr lang="de-DE" dirty="0" smtClean="0"/>
              <a:t>Case 1:</a:t>
            </a:r>
          </a:p>
          <a:p>
            <a:pPr>
              <a:buClr>
                <a:srgbClr val="FF0000"/>
              </a:buClr>
            </a:pPr>
            <a:r>
              <a:rPr lang="de-DE" dirty="0"/>
              <a:t>	</a:t>
            </a:r>
            <a:r>
              <a:rPr lang="de-DE" dirty="0">
                <a:cs typeface="Calibri"/>
              </a:rPr>
              <a:t>75 </a:t>
            </a:r>
            <a:r>
              <a:rPr lang="de-DE" dirty="0" err="1">
                <a:cs typeface="Calibri"/>
              </a:rPr>
              <a:t>years</a:t>
            </a:r>
            <a:r>
              <a:rPr lang="de-DE" dirty="0">
                <a:cs typeface="Calibri"/>
              </a:rPr>
              <a:t> </a:t>
            </a:r>
            <a:r>
              <a:rPr lang="de-DE" dirty="0" err="1">
                <a:cs typeface="Calibri"/>
              </a:rPr>
              <a:t>old</a:t>
            </a:r>
            <a:r>
              <a:rPr lang="de-DE" dirty="0">
                <a:cs typeface="Calibri"/>
              </a:rPr>
              <a:t> </a:t>
            </a:r>
            <a:r>
              <a:rPr lang="de-DE" dirty="0" err="1">
                <a:cs typeface="Calibri"/>
              </a:rPr>
              <a:t>pilot</a:t>
            </a:r>
            <a:r>
              <a:rPr lang="de-DE" dirty="0">
                <a:cs typeface="Calibri"/>
              </a:rPr>
              <a:t> </a:t>
            </a:r>
            <a:r>
              <a:rPr lang="de-DE" dirty="0" err="1">
                <a:cs typeface="Calibri"/>
              </a:rPr>
              <a:t>without</a:t>
            </a:r>
            <a:r>
              <a:rPr lang="de-DE" dirty="0">
                <a:cs typeface="Calibri"/>
              </a:rPr>
              <a:t> </a:t>
            </a:r>
            <a:r>
              <a:rPr lang="de-DE" dirty="0" err="1">
                <a:cs typeface="Calibri"/>
              </a:rPr>
              <a:t>any</a:t>
            </a:r>
            <a:r>
              <a:rPr lang="de-DE" dirty="0">
                <a:cs typeface="Calibri"/>
              </a:rPr>
              <a:t> </a:t>
            </a:r>
            <a:r>
              <a:rPr lang="de-DE" dirty="0" err="1">
                <a:cs typeface="Calibri"/>
              </a:rPr>
              <a:t>major</a:t>
            </a:r>
            <a:r>
              <a:rPr lang="de-DE" dirty="0">
                <a:cs typeface="Calibri"/>
              </a:rPr>
              <a:t> </a:t>
            </a:r>
            <a:r>
              <a:rPr lang="de-DE" dirty="0" err="1">
                <a:cs typeface="Calibri"/>
              </a:rPr>
              <a:t>medical</a:t>
            </a:r>
            <a:r>
              <a:rPr lang="de-DE" dirty="0">
                <a:cs typeface="Calibri"/>
              </a:rPr>
              <a:t> </a:t>
            </a:r>
            <a:r>
              <a:rPr lang="de-DE" dirty="0" err="1">
                <a:cs typeface="Calibri"/>
              </a:rPr>
              <a:t>problem</a:t>
            </a:r>
            <a:r>
              <a:rPr lang="de-DE" dirty="0" smtClean="0">
                <a:cs typeface="Calibri"/>
              </a:rPr>
              <a:t>.</a:t>
            </a:r>
            <a:endParaRPr lang="de-DE" dirty="0"/>
          </a:p>
          <a:p>
            <a:pPr marL="457200" indent="-457200">
              <a:buClr>
                <a:srgbClr val="FF0000"/>
              </a:buClr>
              <a:buFont typeface="Arial"/>
              <a:buChar char="•"/>
            </a:pPr>
            <a:endParaRPr lang="de-DE" dirty="0" smtClean="0"/>
          </a:p>
          <a:p>
            <a:pPr marL="457200" indent="-457200">
              <a:buClr>
                <a:srgbClr val="FF0000"/>
              </a:buClr>
              <a:buFont typeface="Arial"/>
              <a:buChar char="•"/>
            </a:pPr>
            <a:endParaRPr lang="de-DE" dirty="0" smtClean="0"/>
          </a:p>
          <a:p>
            <a:pPr marL="457200" indent="-457200">
              <a:buClr>
                <a:srgbClr val="FF0000"/>
              </a:buClr>
              <a:buFont typeface="Arial"/>
              <a:buChar char="•"/>
            </a:pPr>
            <a:r>
              <a:rPr lang="de-DE" dirty="0" smtClean="0"/>
              <a:t>Case 2:</a:t>
            </a:r>
          </a:p>
          <a:p>
            <a:pPr>
              <a:buClr>
                <a:srgbClr val="FF0000"/>
              </a:buClr>
            </a:pPr>
            <a:r>
              <a:rPr lang="de-DE" dirty="0"/>
              <a:t>	</a:t>
            </a:r>
            <a:r>
              <a:rPr lang="de-DE" dirty="0">
                <a:cs typeface="Calibri"/>
              </a:rPr>
              <a:t>75 </a:t>
            </a:r>
            <a:r>
              <a:rPr lang="de-DE" dirty="0" err="1">
                <a:cs typeface="Calibri"/>
              </a:rPr>
              <a:t>years</a:t>
            </a:r>
            <a:r>
              <a:rPr lang="de-DE" dirty="0">
                <a:cs typeface="Calibri"/>
              </a:rPr>
              <a:t> </a:t>
            </a:r>
            <a:r>
              <a:rPr lang="de-DE" dirty="0" err="1">
                <a:cs typeface="Calibri"/>
              </a:rPr>
              <a:t>old</a:t>
            </a:r>
            <a:r>
              <a:rPr lang="de-DE" dirty="0">
                <a:cs typeface="Calibri"/>
              </a:rPr>
              <a:t> </a:t>
            </a:r>
            <a:r>
              <a:rPr lang="de-DE" dirty="0" err="1">
                <a:cs typeface="Calibri"/>
              </a:rPr>
              <a:t>pilot</a:t>
            </a:r>
            <a:r>
              <a:rPr lang="de-DE" dirty="0">
                <a:cs typeface="Calibri"/>
              </a:rPr>
              <a:t> </a:t>
            </a:r>
            <a:r>
              <a:rPr lang="de-DE" dirty="0" err="1">
                <a:cs typeface="Calibri"/>
              </a:rPr>
              <a:t>with</a:t>
            </a:r>
            <a:r>
              <a:rPr lang="de-DE" dirty="0">
                <a:cs typeface="Calibri"/>
              </a:rPr>
              <a:t> </a:t>
            </a:r>
            <a:r>
              <a:rPr lang="de-DE" dirty="0" err="1">
                <a:cs typeface="Calibri"/>
              </a:rPr>
              <a:t>known</a:t>
            </a:r>
            <a:r>
              <a:rPr lang="de-DE" dirty="0">
                <a:cs typeface="Calibri"/>
              </a:rPr>
              <a:t> </a:t>
            </a:r>
            <a:r>
              <a:rPr lang="de-DE" dirty="0" err="1">
                <a:cs typeface="Calibri"/>
              </a:rPr>
              <a:t>coronary</a:t>
            </a:r>
            <a:r>
              <a:rPr lang="de-DE" dirty="0">
                <a:cs typeface="Calibri"/>
              </a:rPr>
              <a:t> </a:t>
            </a:r>
            <a:r>
              <a:rPr lang="de-DE" dirty="0" err="1">
                <a:cs typeface="Calibri"/>
              </a:rPr>
              <a:t>artery</a:t>
            </a:r>
            <a:r>
              <a:rPr lang="de-DE" dirty="0">
                <a:cs typeface="Calibri"/>
              </a:rPr>
              <a:t> </a:t>
            </a:r>
            <a:r>
              <a:rPr lang="de-DE" dirty="0" err="1">
                <a:cs typeface="Calibri"/>
              </a:rPr>
              <a:t>disease</a:t>
            </a:r>
            <a:r>
              <a:rPr lang="de-DE" dirty="0">
                <a:cs typeface="Calibri"/>
              </a:rPr>
              <a:t> </a:t>
            </a:r>
            <a:r>
              <a:rPr lang="de-DE" dirty="0" err="1">
                <a:cs typeface="Calibri"/>
              </a:rPr>
              <a:t>with</a:t>
            </a:r>
            <a:r>
              <a:rPr lang="de-DE" dirty="0">
                <a:cs typeface="Calibri"/>
              </a:rPr>
              <a:t> </a:t>
            </a:r>
            <a:r>
              <a:rPr lang="de-DE" dirty="0" err="1">
                <a:cs typeface="Calibri"/>
              </a:rPr>
              <a:t>previous</a:t>
            </a:r>
            <a:r>
              <a:rPr lang="de-DE" dirty="0">
                <a:cs typeface="Calibri"/>
              </a:rPr>
              <a:t> </a:t>
            </a:r>
            <a:r>
              <a:rPr lang="de-DE" dirty="0" smtClean="0">
                <a:cs typeface="Calibri"/>
              </a:rPr>
              <a:t>PCI </a:t>
            </a:r>
            <a:r>
              <a:rPr lang="de-DE" dirty="0" err="1" smtClean="0">
                <a:cs typeface="Calibri"/>
              </a:rPr>
              <a:t>and</a:t>
            </a:r>
            <a:r>
              <a:rPr lang="de-DE" dirty="0" smtClean="0">
                <a:cs typeface="Calibri"/>
              </a:rPr>
              <a:t> 	</a:t>
            </a:r>
            <a:r>
              <a:rPr lang="de-DE" dirty="0" err="1" smtClean="0">
                <a:cs typeface="Calibri"/>
              </a:rPr>
              <a:t>stenting</a:t>
            </a:r>
            <a:r>
              <a:rPr lang="de-DE" dirty="0" smtClean="0">
                <a:cs typeface="Calibri"/>
              </a:rPr>
              <a:t> </a:t>
            </a:r>
            <a:r>
              <a:rPr lang="de-DE" dirty="0" err="1">
                <a:cs typeface="Calibri"/>
              </a:rPr>
              <a:t>of</a:t>
            </a:r>
            <a:r>
              <a:rPr lang="de-DE" dirty="0">
                <a:cs typeface="Calibri"/>
              </a:rPr>
              <a:t> </a:t>
            </a:r>
            <a:r>
              <a:rPr lang="de-DE" dirty="0" err="1">
                <a:cs typeface="Calibri"/>
              </a:rPr>
              <a:t>the</a:t>
            </a:r>
            <a:r>
              <a:rPr lang="de-DE" dirty="0">
                <a:cs typeface="Calibri"/>
              </a:rPr>
              <a:t> LAD; positive </a:t>
            </a:r>
            <a:r>
              <a:rPr lang="de-DE" dirty="0" err="1">
                <a:cs typeface="Calibri"/>
              </a:rPr>
              <a:t>family</a:t>
            </a:r>
            <a:r>
              <a:rPr lang="de-DE" dirty="0">
                <a:cs typeface="Calibri"/>
              </a:rPr>
              <a:t> </a:t>
            </a:r>
            <a:r>
              <a:rPr lang="de-DE" dirty="0" err="1">
                <a:cs typeface="Calibri"/>
              </a:rPr>
              <a:t>history</a:t>
            </a:r>
            <a:r>
              <a:rPr lang="de-DE" dirty="0">
                <a:cs typeface="Calibri"/>
              </a:rPr>
              <a:t> </a:t>
            </a:r>
            <a:r>
              <a:rPr lang="de-DE" dirty="0" err="1">
                <a:cs typeface="Calibri"/>
              </a:rPr>
              <a:t>for</a:t>
            </a:r>
            <a:r>
              <a:rPr lang="de-DE" dirty="0">
                <a:cs typeface="Calibri"/>
              </a:rPr>
              <a:t> </a:t>
            </a:r>
            <a:r>
              <a:rPr lang="de-DE" dirty="0" err="1" smtClean="0">
                <a:cs typeface="Calibri"/>
              </a:rPr>
              <a:t>cardiovascular</a:t>
            </a:r>
            <a:r>
              <a:rPr lang="de-DE" dirty="0">
                <a:cs typeface="Calibri"/>
              </a:rPr>
              <a:t> </a:t>
            </a:r>
            <a:r>
              <a:rPr lang="de-DE" dirty="0" err="1" smtClean="0">
                <a:cs typeface="Calibri"/>
              </a:rPr>
              <a:t>diseases</a:t>
            </a:r>
            <a:r>
              <a:rPr lang="de-DE" dirty="0">
                <a:cs typeface="Calibri"/>
              </a:rPr>
              <a:t>.</a:t>
            </a:r>
          </a:p>
          <a:p>
            <a:pPr>
              <a:buClr>
                <a:srgbClr val="FF0000"/>
              </a:buClr>
            </a:pPr>
            <a:endParaRPr lang="de-DE" dirty="0" smtClean="0"/>
          </a:p>
          <a:p>
            <a:pPr marL="457200" indent="-457200">
              <a:buClr>
                <a:srgbClr val="FF0000"/>
              </a:buClr>
              <a:buFont typeface="Arial"/>
              <a:buChar char="•"/>
            </a:pPr>
            <a:endParaRPr lang="de-DE" dirty="0"/>
          </a:p>
          <a:p>
            <a:pPr marL="457200" indent="-457200">
              <a:buClr>
                <a:srgbClr val="FF0000"/>
              </a:buClr>
              <a:buFont typeface="Arial"/>
              <a:buChar char="•"/>
            </a:pPr>
            <a:r>
              <a:rPr lang="de-DE" dirty="0" smtClean="0"/>
              <a:t>Case 3</a:t>
            </a:r>
          </a:p>
          <a:p>
            <a:pPr>
              <a:buClr>
                <a:srgbClr val="FF0000"/>
              </a:buClr>
            </a:pPr>
            <a:r>
              <a:rPr lang="de-DE" dirty="0" smtClean="0">
                <a:cs typeface="Calibri"/>
              </a:rPr>
              <a:t>	35 </a:t>
            </a:r>
            <a:r>
              <a:rPr lang="de-DE" dirty="0" err="1">
                <a:cs typeface="Calibri"/>
              </a:rPr>
              <a:t>years</a:t>
            </a:r>
            <a:r>
              <a:rPr lang="de-DE" dirty="0">
                <a:cs typeface="Calibri"/>
              </a:rPr>
              <a:t> </a:t>
            </a:r>
            <a:r>
              <a:rPr lang="de-DE" dirty="0" err="1">
                <a:cs typeface="Calibri"/>
              </a:rPr>
              <a:t>old</a:t>
            </a:r>
            <a:r>
              <a:rPr lang="de-DE" dirty="0">
                <a:cs typeface="Calibri"/>
              </a:rPr>
              <a:t> </a:t>
            </a:r>
            <a:r>
              <a:rPr lang="de-DE" dirty="0" err="1">
                <a:cs typeface="Calibri"/>
              </a:rPr>
              <a:t>pilot</a:t>
            </a:r>
            <a:r>
              <a:rPr lang="de-DE" dirty="0">
                <a:cs typeface="Calibri"/>
              </a:rPr>
              <a:t> </a:t>
            </a:r>
            <a:r>
              <a:rPr lang="de-DE" dirty="0" err="1">
                <a:cs typeface="Calibri"/>
              </a:rPr>
              <a:t>with</a:t>
            </a:r>
            <a:r>
              <a:rPr lang="de-DE" dirty="0">
                <a:cs typeface="Calibri"/>
              </a:rPr>
              <a:t> </a:t>
            </a:r>
            <a:r>
              <a:rPr lang="de-DE" dirty="0" err="1">
                <a:cs typeface="Calibri"/>
              </a:rPr>
              <a:t>history</a:t>
            </a:r>
            <a:r>
              <a:rPr lang="de-DE" dirty="0">
                <a:cs typeface="Calibri"/>
              </a:rPr>
              <a:t> </a:t>
            </a:r>
            <a:r>
              <a:rPr lang="de-DE" dirty="0" err="1">
                <a:cs typeface="Calibri"/>
              </a:rPr>
              <a:t>of</a:t>
            </a:r>
            <a:r>
              <a:rPr lang="de-DE" dirty="0">
                <a:cs typeface="Calibri"/>
              </a:rPr>
              <a:t> </a:t>
            </a:r>
            <a:r>
              <a:rPr lang="de-DE" dirty="0" err="1">
                <a:cs typeface="Calibri"/>
              </a:rPr>
              <a:t>aortic</a:t>
            </a:r>
            <a:r>
              <a:rPr lang="de-DE" dirty="0">
                <a:cs typeface="Calibri"/>
              </a:rPr>
              <a:t> </a:t>
            </a:r>
            <a:r>
              <a:rPr lang="de-DE" dirty="0" err="1">
                <a:cs typeface="Calibri"/>
              </a:rPr>
              <a:t>valve</a:t>
            </a:r>
            <a:r>
              <a:rPr lang="de-DE" dirty="0">
                <a:cs typeface="Calibri"/>
              </a:rPr>
              <a:t> </a:t>
            </a:r>
            <a:r>
              <a:rPr lang="de-DE" dirty="0" err="1">
                <a:cs typeface="Calibri"/>
              </a:rPr>
              <a:t>replacement</a:t>
            </a:r>
            <a:r>
              <a:rPr lang="de-DE" dirty="0">
                <a:cs typeface="Calibri"/>
              </a:rPr>
              <a:t> </a:t>
            </a:r>
            <a:r>
              <a:rPr lang="de-DE" dirty="0" err="1" smtClean="0">
                <a:cs typeface="Calibri"/>
              </a:rPr>
              <a:t>with</a:t>
            </a:r>
            <a:r>
              <a:rPr lang="de-DE" dirty="0">
                <a:cs typeface="Calibri"/>
              </a:rPr>
              <a:t> </a:t>
            </a:r>
            <a:r>
              <a:rPr lang="de-DE" dirty="0" err="1" smtClean="0">
                <a:cs typeface="Calibri"/>
              </a:rPr>
              <a:t>mechanical</a:t>
            </a:r>
            <a:r>
              <a:rPr lang="de-DE" dirty="0" smtClean="0">
                <a:cs typeface="Calibri"/>
              </a:rPr>
              <a:t> 	</a:t>
            </a:r>
            <a:r>
              <a:rPr lang="de-DE" dirty="0" err="1" smtClean="0">
                <a:cs typeface="Calibri"/>
              </a:rPr>
              <a:t>valve</a:t>
            </a:r>
            <a:r>
              <a:rPr lang="de-DE" dirty="0" smtClean="0">
                <a:cs typeface="Calibri"/>
              </a:rPr>
              <a:t> </a:t>
            </a:r>
            <a:r>
              <a:rPr lang="de-DE" dirty="0" err="1">
                <a:cs typeface="Calibri"/>
              </a:rPr>
              <a:t>prosthesis</a:t>
            </a:r>
            <a:r>
              <a:rPr lang="de-DE" dirty="0">
                <a:cs typeface="Calibri"/>
              </a:rPr>
              <a:t>, </a:t>
            </a:r>
            <a:r>
              <a:rPr lang="de-DE" dirty="0" err="1">
                <a:cs typeface="Calibri"/>
              </a:rPr>
              <a:t>being</a:t>
            </a:r>
            <a:r>
              <a:rPr lang="de-DE" dirty="0">
                <a:cs typeface="Calibri"/>
              </a:rPr>
              <a:t> </a:t>
            </a:r>
            <a:r>
              <a:rPr lang="de-DE" dirty="0" err="1">
                <a:cs typeface="Calibri"/>
              </a:rPr>
              <a:t>under</a:t>
            </a:r>
            <a:r>
              <a:rPr lang="de-DE" dirty="0">
                <a:cs typeface="Calibri"/>
              </a:rPr>
              <a:t> well-</a:t>
            </a:r>
            <a:r>
              <a:rPr lang="de-DE" dirty="0" err="1" smtClean="0">
                <a:cs typeface="Calibri"/>
              </a:rPr>
              <a:t>controlled</a:t>
            </a:r>
            <a:r>
              <a:rPr lang="de-DE" dirty="0">
                <a:cs typeface="Calibri"/>
              </a:rPr>
              <a:t> </a:t>
            </a:r>
            <a:r>
              <a:rPr lang="de-DE" dirty="0" err="1" smtClean="0">
                <a:cs typeface="Calibri"/>
              </a:rPr>
              <a:t>anticoagulation</a:t>
            </a:r>
            <a:r>
              <a:rPr lang="de-DE" dirty="0" smtClean="0">
                <a:cs typeface="Calibri"/>
              </a:rPr>
              <a:t> </a:t>
            </a:r>
            <a:r>
              <a:rPr lang="de-DE" dirty="0">
                <a:cs typeface="Calibri"/>
              </a:rPr>
              <a:t>(</a:t>
            </a:r>
            <a:r>
              <a:rPr lang="de-DE" dirty="0" err="1">
                <a:cs typeface="Calibri"/>
              </a:rPr>
              <a:t>warfarin</a:t>
            </a:r>
            <a:r>
              <a:rPr lang="de-DE" dirty="0">
                <a:cs typeface="Calibri"/>
              </a:rPr>
              <a:t>).</a:t>
            </a:r>
          </a:p>
          <a:p>
            <a:pPr marL="457200" indent="-457200">
              <a:buClr>
                <a:srgbClr val="FF0000"/>
              </a:buClr>
              <a:buFont typeface="Arial"/>
              <a:buChar char="•"/>
            </a:pPr>
            <a:endParaRPr lang="de-DE" dirty="0" smtClean="0"/>
          </a:p>
        </p:txBody>
      </p:sp>
      <p:sp>
        <p:nvSpPr>
          <p:cNvPr id="2" name="Textfeld 1"/>
          <p:cNvSpPr txBox="1"/>
          <p:nvPr/>
        </p:nvSpPr>
        <p:spPr>
          <a:xfrm>
            <a:off x="1372534" y="5404266"/>
            <a:ext cx="6295739" cy="400110"/>
          </a:xfrm>
          <a:prstGeom prst="rect">
            <a:avLst/>
          </a:prstGeom>
          <a:noFill/>
        </p:spPr>
        <p:txBody>
          <a:bodyPr wrap="none" rtlCol="0">
            <a:spAutoFit/>
          </a:bodyPr>
          <a:lstStyle/>
          <a:p>
            <a:r>
              <a:rPr lang="de-DE" sz="2000" b="1" dirty="0" err="1">
                <a:cs typeface="Calibri"/>
              </a:rPr>
              <a:t>Which</a:t>
            </a:r>
            <a:r>
              <a:rPr lang="de-DE" sz="2000" b="1" dirty="0">
                <a:cs typeface="Calibri"/>
              </a:rPr>
              <a:t> </a:t>
            </a:r>
            <a:r>
              <a:rPr lang="de-DE" sz="2000" b="1" dirty="0" err="1">
                <a:cs typeface="Calibri"/>
              </a:rPr>
              <a:t>is</a:t>
            </a:r>
            <a:r>
              <a:rPr lang="de-DE" sz="2000" b="1" dirty="0">
                <a:cs typeface="Calibri"/>
              </a:rPr>
              <a:t> </a:t>
            </a:r>
            <a:r>
              <a:rPr lang="de-DE" sz="2000" b="1" dirty="0" err="1">
                <a:cs typeface="Calibri"/>
              </a:rPr>
              <a:t>the</a:t>
            </a:r>
            <a:r>
              <a:rPr lang="de-DE" sz="2000" b="1" dirty="0">
                <a:cs typeface="Calibri"/>
              </a:rPr>
              <a:t> </a:t>
            </a:r>
            <a:r>
              <a:rPr lang="de-DE" sz="2000" b="1" dirty="0" err="1">
                <a:cs typeface="Calibri"/>
              </a:rPr>
              <a:t>risk</a:t>
            </a:r>
            <a:r>
              <a:rPr lang="de-DE" sz="2000" b="1" dirty="0">
                <a:cs typeface="Calibri"/>
              </a:rPr>
              <a:t> </a:t>
            </a:r>
            <a:r>
              <a:rPr lang="de-DE" sz="2000" b="1" dirty="0" err="1">
                <a:cs typeface="Calibri"/>
              </a:rPr>
              <a:t>of</a:t>
            </a:r>
            <a:r>
              <a:rPr lang="de-DE" sz="2000" b="1" dirty="0">
                <a:cs typeface="Calibri"/>
              </a:rPr>
              <a:t> </a:t>
            </a:r>
            <a:r>
              <a:rPr lang="de-DE" sz="2000" b="1" dirty="0" err="1">
                <a:cs typeface="Calibri"/>
              </a:rPr>
              <a:t>sudden</a:t>
            </a:r>
            <a:r>
              <a:rPr lang="de-DE" sz="2000" b="1" dirty="0">
                <a:cs typeface="Calibri"/>
              </a:rPr>
              <a:t> </a:t>
            </a:r>
            <a:r>
              <a:rPr lang="de-DE" sz="2000" b="1" dirty="0" err="1">
                <a:cs typeface="Calibri"/>
              </a:rPr>
              <a:t>incapacitation</a:t>
            </a:r>
            <a:r>
              <a:rPr lang="de-DE" sz="2000" b="1" dirty="0">
                <a:cs typeface="Calibri"/>
              </a:rPr>
              <a:t> in </a:t>
            </a:r>
            <a:r>
              <a:rPr lang="de-DE" sz="2000" b="1" dirty="0" err="1">
                <a:cs typeface="Calibri"/>
              </a:rPr>
              <a:t>these</a:t>
            </a:r>
            <a:r>
              <a:rPr lang="de-DE" sz="2000" b="1" dirty="0">
                <a:cs typeface="Calibri"/>
              </a:rPr>
              <a:t> </a:t>
            </a:r>
            <a:r>
              <a:rPr lang="de-DE" sz="2000" b="1" dirty="0" err="1">
                <a:cs typeface="Calibri"/>
              </a:rPr>
              <a:t>pilots</a:t>
            </a:r>
            <a:r>
              <a:rPr lang="de-DE" sz="2000" b="1" dirty="0" smtClean="0">
                <a:cs typeface="Calibri"/>
              </a:rPr>
              <a:t>?</a:t>
            </a:r>
            <a:endParaRPr lang="de-DE" sz="2000" b="1" dirty="0">
              <a:cs typeface="Calibri"/>
            </a:endParaRPr>
          </a:p>
        </p:txBody>
      </p:sp>
    </p:spTree>
    <p:extLst>
      <p:ext uri="{BB962C8B-B14F-4D97-AF65-F5344CB8AC3E}">
        <p14:creationId xmlns:p14="http://schemas.microsoft.com/office/powerpoint/2010/main" val="416859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2776374" y="332836"/>
            <a:ext cx="5828865" cy="925524"/>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a:defRPr/>
            </a:pPr>
            <a:endParaRPr lang="es-ES_tradnl" sz="2000" b="1" dirty="0" smtClean="0">
              <a:solidFill>
                <a:schemeClr val="accent1">
                  <a:lumMod val="50000"/>
                </a:schemeClr>
              </a:solidFill>
              <a:latin typeface="Arial"/>
              <a:cs typeface="Arial"/>
            </a:endParaRPr>
          </a:p>
          <a:p>
            <a:pPr algn="ctr">
              <a:defRPr/>
            </a:pPr>
            <a:endParaRPr lang="es-ES_tradnl" sz="2000" b="1" dirty="0">
              <a:solidFill>
                <a:schemeClr val="accent1">
                  <a:lumMod val="50000"/>
                </a:schemeClr>
              </a:solidFill>
              <a:latin typeface="Arial"/>
              <a:cs typeface="Arial"/>
            </a:endParaRPr>
          </a:p>
          <a:p>
            <a:pPr algn="ctr">
              <a:defRPr/>
            </a:pPr>
            <a:endParaRPr lang="es-ES_tradnl" sz="2000" b="1" dirty="0" smtClean="0">
              <a:solidFill>
                <a:schemeClr val="accent1">
                  <a:lumMod val="50000"/>
                </a:schemeClr>
              </a:solidFill>
              <a:latin typeface="Arial"/>
              <a:cs typeface="Arial"/>
            </a:endParaRPr>
          </a:p>
          <a:p>
            <a:r>
              <a:rPr lang="es-ES_tradnl" sz="2000" b="1" dirty="0" smtClean="0"/>
              <a:t>        </a:t>
            </a:r>
            <a:r>
              <a:rPr lang="es-ES_tradnl" sz="2400" b="1" dirty="0" smtClean="0">
                <a:solidFill>
                  <a:schemeClr val="tx2">
                    <a:lumMod val="75000"/>
                  </a:schemeClr>
                </a:solidFill>
              </a:rPr>
              <a:t>CONCLUSIONS</a:t>
            </a:r>
          </a:p>
          <a:p>
            <a:pPr algn="just"/>
            <a:endParaRPr lang="de-DE" sz="2000" dirty="0"/>
          </a:p>
        </p:txBody>
      </p:sp>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sp>
        <p:nvSpPr>
          <p:cNvPr id="14" name="Textfeld 13"/>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sp>
        <p:nvSpPr>
          <p:cNvPr id="8" name="Inhaltsplatzhalter 7"/>
          <p:cNvSpPr>
            <a:spLocks noGrp="1"/>
          </p:cNvSpPr>
          <p:nvPr>
            <p:ph idx="1"/>
          </p:nvPr>
        </p:nvSpPr>
        <p:spPr>
          <a:xfrm>
            <a:off x="442346" y="1378418"/>
            <a:ext cx="8007386" cy="4911210"/>
          </a:xfrm>
        </p:spPr>
        <p:txBody>
          <a:bodyPr>
            <a:normAutofit fontScale="92500"/>
          </a:bodyPr>
          <a:lstStyle/>
          <a:p>
            <a:pPr>
              <a:buClr>
                <a:srgbClr val="FF0000"/>
              </a:buClr>
            </a:pPr>
            <a:r>
              <a:rPr lang="de-DE" sz="1800" dirty="0" smtClean="0"/>
              <a:t>The </a:t>
            </a:r>
            <a:r>
              <a:rPr lang="de-DE" sz="1800" dirty="0" err="1" smtClean="0"/>
              <a:t>use</a:t>
            </a:r>
            <a:r>
              <a:rPr lang="de-DE" sz="1800" dirty="0" smtClean="0"/>
              <a:t> </a:t>
            </a:r>
            <a:r>
              <a:rPr lang="de-DE" sz="1800" dirty="0" err="1" smtClean="0"/>
              <a:t>of</a:t>
            </a:r>
            <a:r>
              <a:rPr lang="de-DE" sz="1800" dirty="0" smtClean="0"/>
              <a:t> NOAC </a:t>
            </a:r>
            <a:r>
              <a:rPr lang="de-DE" sz="1800" dirty="0" err="1" smtClean="0"/>
              <a:t>is</a:t>
            </a:r>
            <a:r>
              <a:rPr lang="de-DE" sz="1800" dirty="0" smtClean="0"/>
              <a:t> a </a:t>
            </a:r>
            <a:r>
              <a:rPr lang="de-DE" sz="1800" dirty="0" err="1" smtClean="0"/>
              <a:t>reality</a:t>
            </a:r>
            <a:r>
              <a:rPr lang="de-DE" sz="1800" dirty="0" smtClean="0"/>
              <a:t>, </a:t>
            </a:r>
            <a:r>
              <a:rPr lang="de-DE" sz="1800" dirty="0" err="1" smtClean="0"/>
              <a:t>it</a:t>
            </a:r>
            <a:r>
              <a:rPr lang="de-DE" sz="1800" dirty="0" smtClean="0"/>
              <a:t> </a:t>
            </a:r>
            <a:r>
              <a:rPr lang="de-DE" sz="1800" dirty="0" err="1" smtClean="0"/>
              <a:t>has</a:t>
            </a:r>
            <a:r>
              <a:rPr lang="de-DE" sz="1800" dirty="0" smtClean="0"/>
              <a:t> </a:t>
            </a:r>
            <a:r>
              <a:rPr lang="de-DE" sz="1800" dirty="0" err="1" smtClean="0"/>
              <a:t>been</a:t>
            </a:r>
            <a:r>
              <a:rPr lang="de-DE" sz="1800" dirty="0" smtClean="0"/>
              <a:t> </a:t>
            </a:r>
            <a:r>
              <a:rPr lang="de-DE" sz="1800" dirty="0" err="1" smtClean="0"/>
              <a:t>approved</a:t>
            </a:r>
            <a:r>
              <a:rPr lang="de-DE" sz="1800" dirty="0" smtClean="0"/>
              <a:t> </a:t>
            </a:r>
            <a:r>
              <a:rPr lang="de-DE" sz="1800" dirty="0" err="1" smtClean="0"/>
              <a:t>by</a:t>
            </a:r>
            <a:r>
              <a:rPr lang="de-DE" sz="1800" dirty="0" smtClean="0"/>
              <a:t> FDA </a:t>
            </a:r>
            <a:r>
              <a:rPr lang="de-DE" sz="1800" dirty="0" err="1" smtClean="0"/>
              <a:t>and</a:t>
            </a:r>
            <a:r>
              <a:rPr lang="de-DE" sz="1800" dirty="0" smtClean="0"/>
              <a:t> </a:t>
            </a:r>
            <a:r>
              <a:rPr lang="de-DE" sz="1800" dirty="0" err="1" smtClean="0"/>
              <a:t>most</a:t>
            </a:r>
            <a:r>
              <a:rPr lang="de-DE" sz="1800" dirty="0" smtClean="0"/>
              <a:t> European </a:t>
            </a:r>
            <a:r>
              <a:rPr lang="de-DE" sz="1800" dirty="0" err="1" smtClean="0"/>
              <a:t>medication</a:t>
            </a:r>
            <a:r>
              <a:rPr lang="de-DE" sz="1800" dirty="0" smtClean="0"/>
              <a:t> </a:t>
            </a:r>
            <a:r>
              <a:rPr lang="de-DE" sz="1800" dirty="0" err="1" smtClean="0"/>
              <a:t>regulatory</a:t>
            </a:r>
            <a:r>
              <a:rPr lang="de-DE" sz="1800" dirty="0" smtClean="0"/>
              <a:t> </a:t>
            </a:r>
            <a:r>
              <a:rPr lang="de-DE" sz="1800" dirty="0" err="1" smtClean="0"/>
              <a:t>bodies</a:t>
            </a:r>
            <a:r>
              <a:rPr lang="de-DE" sz="1800" dirty="0" smtClean="0"/>
              <a:t>, </a:t>
            </a:r>
            <a:r>
              <a:rPr lang="de-DE" sz="1800" dirty="0" err="1" smtClean="0"/>
              <a:t>and</a:t>
            </a:r>
            <a:r>
              <a:rPr lang="de-DE" sz="1800" dirty="0" smtClean="0"/>
              <a:t> </a:t>
            </a:r>
            <a:r>
              <a:rPr lang="de-DE" sz="1800" dirty="0" err="1" smtClean="0"/>
              <a:t>it</a:t>
            </a:r>
            <a:r>
              <a:rPr lang="de-DE" sz="1800" dirty="0" smtClean="0"/>
              <a:t> </a:t>
            </a:r>
            <a:r>
              <a:rPr lang="de-DE" sz="1800" dirty="0" err="1" smtClean="0"/>
              <a:t>can</a:t>
            </a:r>
            <a:r>
              <a:rPr lang="de-DE" sz="1800" dirty="0" smtClean="0"/>
              <a:t> </a:t>
            </a:r>
            <a:r>
              <a:rPr lang="de-DE" sz="1800" dirty="0" err="1" smtClean="0"/>
              <a:t>be</a:t>
            </a:r>
            <a:r>
              <a:rPr lang="de-DE" sz="1800" dirty="0" smtClean="0"/>
              <a:t> </a:t>
            </a:r>
            <a:r>
              <a:rPr lang="de-DE" sz="1800" dirty="0" err="1" smtClean="0"/>
              <a:t>found</a:t>
            </a:r>
            <a:r>
              <a:rPr lang="de-DE" sz="1800" dirty="0" smtClean="0"/>
              <a:t> in international </a:t>
            </a:r>
            <a:r>
              <a:rPr lang="de-DE" sz="1800" dirty="0" err="1" smtClean="0"/>
              <a:t>guidelines</a:t>
            </a:r>
            <a:r>
              <a:rPr lang="de-DE" sz="1800" dirty="0" smtClean="0"/>
              <a:t>, e. g. in </a:t>
            </a:r>
            <a:r>
              <a:rPr lang="de-DE" sz="1800" dirty="0" err="1" smtClean="0"/>
              <a:t>those</a:t>
            </a:r>
            <a:r>
              <a:rPr lang="de-DE" sz="1800" dirty="0" smtClean="0"/>
              <a:t> </a:t>
            </a:r>
            <a:r>
              <a:rPr lang="de-DE" sz="1800" dirty="0" err="1" smtClean="0"/>
              <a:t>of</a:t>
            </a:r>
            <a:r>
              <a:rPr lang="de-DE" sz="1800" dirty="0" smtClean="0"/>
              <a:t> </a:t>
            </a:r>
            <a:r>
              <a:rPr lang="de-DE" sz="1800" dirty="0" err="1" smtClean="0"/>
              <a:t>the</a:t>
            </a:r>
            <a:r>
              <a:rPr lang="de-DE" sz="1800" dirty="0" smtClean="0"/>
              <a:t> ESC (European Society </a:t>
            </a:r>
            <a:r>
              <a:rPr lang="de-DE" sz="1800" dirty="0" err="1" smtClean="0"/>
              <a:t>of</a:t>
            </a:r>
            <a:r>
              <a:rPr lang="de-DE" sz="1800" dirty="0" smtClean="0"/>
              <a:t> </a:t>
            </a:r>
            <a:r>
              <a:rPr lang="de-DE" sz="1800" dirty="0" err="1" smtClean="0"/>
              <a:t>Cardiology</a:t>
            </a:r>
            <a:r>
              <a:rPr lang="de-DE" sz="1800" dirty="0" smtClean="0"/>
              <a:t>).</a:t>
            </a:r>
          </a:p>
          <a:p>
            <a:pPr>
              <a:buClr>
                <a:srgbClr val="FF0000"/>
              </a:buClr>
            </a:pPr>
            <a:endParaRPr lang="de-DE" sz="1800" dirty="0"/>
          </a:p>
          <a:p>
            <a:pPr>
              <a:buClr>
                <a:srgbClr val="FF0000"/>
              </a:buClr>
            </a:pPr>
            <a:r>
              <a:rPr lang="de-DE" sz="1800" dirty="0" err="1" smtClean="0"/>
              <a:t>Numerous</a:t>
            </a:r>
            <a:r>
              <a:rPr lang="de-DE" sz="1800" dirty="0" smtClean="0"/>
              <a:t> international NOAC </a:t>
            </a:r>
            <a:r>
              <a:rPr lang="de-DE" sz="1800" dirty="0" err="1" smtClean="0"/>
              <a:t>studies</a:t>
            </a:r>
            <a:r>
              <a:rPr lang="de-DE" sz="1800" dirty="0" smtClean="0"/>
              <a:t> </a:t>
            </a:r>
            <a:r>
              <a:rPr lang="de-DE" sz="1800" dirty="0" err="1" smtClean="0"/>
              <a:t>have</a:t>
            </a:r>
            <a:r>
              <a:rPr lang="de-DE" sz="1800" dirty="0" smtClean="0"/>
              <a:t> </a:t>
            </a:r>
            <a:r>
              <a:rPr lang="de-DE" sz="1800" dirty="0" err="1" smtClean="0"/>
              <a:t>proven</a:t>
            </a:r>
            <a:r>
              <a:rPr lang="de-DE" sz="1800" dirty="0" smtClean="0"/>
              <a:t> </a:t>
            </a:r>
            <a:r>
              <a:rPr lang="de-DE" sz="1800" dirty="0" err="1" smtClean="0">
                <a:cs typeface="Calibri"/>
              </a:rPr>
              <a:t>their</a:t>
            </a:r>
            <a:r>
              <a:rPr lang="de-DE" sz="1800" dirty="0" smtClean="0">
                <a:cs typeface="Calibri"/>
              </a:rPr>
              <a:t> </a:t>
            </a:r>
            <a:r>
              <a:rPr lang="de-DE" sz="1800" dirty="0" err="1" smtClean="0">
                <a:cs typeface="Calibri"/>
              </a:rPr>
              <a:t>improved</a:t>
            </a:r>
            <a:r>
              <a:rPr lang="de-DE" sz="1800" dirty="0" smtClean="0">
                <a:cs typeface="Calibri"/>
              </a:rPr>
              <a:t> </a:t>
            </a:r>
            <a:r>
              <a:rPr lang="de-DE" sz="1800" dirty="0" err="1" smtClean="0">
                <a:cs typeface="Calibri"/>
              </a:rPr>
              <a:t>efficiency</a:t>
            </a:r>
            <a:r>
              <a:rPr lang="de-DE" sz="1800" dirty="0" smtClean="0">
                <a:cs typeface="Calibri"/>
              </a:rPr>
              <a:t> </a:t>
            </a:r>
            <a:r>
              <a:rPr lang="de-DE" sz="1800" dirty="0" err="1" smtClean="0"/>
              <a:t>and</a:t>
            </a:r>
            <a:r>
              <a:rPr lang="de-DE" sz="1800" dirty="0" smtClean="0"/>
              <a:t> </a:t>
            </a:r>
            <a:r>
              <a:rPr lang="de-DE" sz="1800" dirty="0" err="1" smtClean="0"/>
              <a:t>improved</a:t>
            </a:r>
            <a:r>
              <a:rPr lang="de-DE" sz="1800" dirty="0" smtClean="0"/>
              <a:t> </a:t>
            </a:r>
            <a:r>
              <a:rPr lang="de-DE" sz="1800" dirty="0" err="1" smtClean="0">
                <a:cs typeface="Calibri"/>
              </a:rPr>
              <a:t>safety</a:t>
            </a:r>
            <a:r>
              <a:rPr lang="de-DE" sz="1800" dirty="0" smtClean="0">
                <a:cs typeface="Calibri"/>
              </a:rPr>
              <a:t> </a:t>
            </a:r>
            <a:r>
              <a:rPr lang="de-DE" sz="1800" dirty="0" err="1" smtClean="0"/>
              <a:t>compared</a:t>
            </a:r>
            <a:r>
              <a:rPr lang="de-DE" sz="1800" dirty="0" smtClean="0"/>
              <a:t> </a:t>
            </a:r>
            <a:r>
              <a:rPr lang="de-DE" sz="1800" dirty="0" err="1" smtClean="0"/>
              <a:t>to</a:t>
            </a:r>
            <a:r>
              <a:rPr lang="de-DE" sz="1800" dirty="0" smtClean="0"/>
              <a:t> </a:t>
            </a:r>
            <a:r>
              <a:rPr lang="de-DE" sz="1800" dirty="0" err="1" smtClean="0"/>
              <a:t>vitamin</a:t>
            </a:r>
            <a:r>
              <a:rPr lang="de-DE" sz="1800" dirty="0" smtClean="0"/>
              <a:t> K-</a:t>
            </a:r>
            <a:r>
              <a:rPr lang="de-DE" sz="1800" dirty="0" err="1" smtClean="0"/>
              <a:t>antagonists</a:t>
            </a:r>
            <a:r>
              <a:rPr lang="de-DE" sz="1800" dirty="0" smtClean="0"/>
              <a:t>.</a:t>
            </a:r>
          </a:p>
          <a:p>
            <a:pPr>
              <a:buClr>
                <a:srgbClr val="FF0000"/>
              </a:buClr>
            </a:pPr>
            <a:endParaRPr lang="de-DE" sz="1800" dirty="0"/>
          </a:p>
          <a:p>
            <a:pPr>
              <a:buClr>
                <a:srgbClr val="FF0000"/>
              </a:buClr>
            </a:pPr>
            <a:r>
              <a:rPr lang="de-DE" sz="1800" dirty="0" smtClean="0"/>
              <a:t>The </a:t>
            </a:r>
            <a:r>
              <a:rPr lang="de-DE" sz="1800" dirty="0" err="1" smtClean="0"/>
              <a:t>use</a:t>
            </a:r>
            <a:r>
              <a:rPr lang="de-DE" sz="1800" dirty="0" smtClean="0"/>
              <a:t> </a:t>
            </a:r>
            <a:r>
              <a:rPr lang="de-DE" sz="1800" dirty="0" err="1" smtClean="0"/>
              <a:t>of</a:t>
            </a:r>
            <a:r>
              <a:rPr lang="de-DE" sz="1800" dirty="0" smtClean="0"/>
              <a:t> NOAC </a:t>
            </a:r>
            <a:r>
              <a:rPr lang="de-DE" sz="1800" dirty="0" err="1" smtClean="0"/>
              <a:t>can</a:t>
            </a:r>
            <a:r>
              <a:rPr lang="de-DE" sz="1800" dirty="0" smtClean="0"/>
              <a:t> </a:t>
            </a:r>
            <a:r>
              <a:rPr lang="de-DE" sz="1800" dirty="0" err="1" smtClean="0"/>
              <a:t>be</a:t>
            </a:r>
            <a:r>
              <a:rPr lang="de-DE" sz="1800" dirty="0" smtClean="0"/>
              <a:t> </a:t>
            </a:r>
            <a:r>
              <a:rPr lang="de-DE" sz="1800" dirty="0" err="1" smtClean="0"/>
              <a:t>dangerous</a:t>
            </a:r>
            <a:r>
              <a:rPr lang="de-DE" sz="1800" dirty="0" smtClean="0"/>
              <a:t> </a:t>
            </a:r>
            <a:r>
              <a:rPr lang="de-DE" sz="1800" dirty="0" err="1" smtClean="0"/>
              <a:t>if</a:t>
            </a:r>
            <a:r>
              <a:rPr lang="de-DE" sz="1800" dirty="0" smtClean="0"/>
              <a:t> </a:t>
            </a:r>
            <a:r>
              <a:rPr lang="de-DE" sz="1800" dirty="0" err="1" smtClean="0"/>
              <a:t>specific</a:t>
            </a:r>
            <a:r>
              <a:rPr lang="de-DE" sz="1800" dirty="0" smtClean="0"/>
              <a:t> </a:t>
            </a:r>
            <a:r>
              <a:rPr lang="de-DE" sz="1800" dirty="0" err="1" smtClean="0"/>
              <a:t>considerations</a:t>
            </a:r>
            <a:r>
              <a:rPr lang="de-DE" sz="1800" dirty="0" smtClean="0"/>
              <a:t> </a:t>
            </a:r>
            <a:r>
              <a:rPr lang="de-DE" sz="1800" dirty="0" err="1" smtClean="0"/>
              <a:t>are</a:t>
            </a:r>
            <a:r>
              <a:rPr lang="de-DE" sz="1800" dirty="0" smtClean="0"/>
              <a:t> </a:t>
            </a:r>
            <a:r>
              <a:rPr lang="de-DE" sz="1800" dirty="0" err="1" smtClean="0"/>
              <a:t>ignored</a:t>
            </a:r>
            <a:r>
              <a:rPr lang="de-DE" sz="1800" dirty="0" smtClean="0"/>
              <a:t>. </a:t>
            </a:r>
            <a:r>
              <a:rPr lang="de-DE" sz="1800" dirty="0" err="1" smtClean="0"/>
              <a:t>When</a:t>
            </a:r>
            <a:r>
              <a:rPr lang="de-DE" sz="1800" dirty="0" smtClean="0"/>
              <a:t> </a:t>
            </a:r>
            <a:r>
              <a:rPr lang="de-DE" sz="1800" dirty="0" err="1" smtClean="0"/>
              <a:t>using</a:t>
            </a:r>
            <a:r>
              <a:rPr lang="de-DE" sz="1800" dirty="0" smtClean="0"/>
              <a:t> NOAC, </a:t>
            </a:r>
            <a:r>
              <a:rPr lang="de-DE" sz="1800" dirty="0" err="1" smtClean="0"/>
              <a:t>indications</a:t>
            </a:r>
            <a:r>
              <a:rPr lang="de-DE" sz="1800" dirty="0" smtClean="0"/>
              <a:t> </a:t>
            </a:r>
            <a:r>
              <a:rPr lang="de-DE" sz="1800" dirty="0" err="1" smtClean="0"/>
              <a:t>and</a:t>
            </a:r>
            <a:r>
              <a:rPr lang="de-DE" sz="1800" dirty="0" smtClean="0"/>
              <a:t> </a:t>
            </a:r>
            <a:r>
              <a:rPr lang="de-DE" sz="1800" dirty="0" err="1" smtClean="0"/>
              <a:t>contraindications</a:t>
            </a:r>
            <a:r>
              <a:rPr lang="de-DE" sz="1800" dirty="0" smtClean="0"/>
              <a:t> must </a:t>
            </a:r>
            <a:r>
              <a:rPr lang="de-DE" sz="1800" dirty="0" err="1" smtClean="0"/>
              <a:t>carefully</a:t>
            </a:r>
            <a:r>
              <a:rPr lang="de-DE" sz="1800" dirty="0" smtClean="0"/>
              <a:t> </a:t>
            </a:r>
            <a:r>
              <a:rPr lang="de-DE" sz="1800" dirty="0" err="1" smtClean="0"/>
              <a:t>be</a:t>
            </a:r>
            <a:r>
              <a:rPr lang="de-DE" sz="1800" dirty="0" smtClean="0"/>
              <a:t> </a:t>
            </a:r>
            <a:r>
              <a:rPr lang="de-DE" sz="1800" dirty="0" err="1" smtClean="0"/>
              <a:t>respected</a:t>
            </a:r>
            <a:r>
              <a:rPr lang="de-DE" sz="1800" dirty="0" smtClean="0"/>
              <a:t> </a:t>
            </a:r>
            <a:r>
              <a:rPr lang="de-DE" sz="1800" dirty="0" err="1" smtClean="0"/>
              <a:t>like</a:t>
            </a:r>
            <a:r>
              <a:rPr lang="de-DE" sz="1800" dirty="0" smtClean="0"/>
              <a:t> </a:t>
            </a:r>
            <a:r>
              <a:rPr lang="de-DE" sz="1800" dirty="0" err="1" smtClean="0"/>
              <a:t>with</a:t>
            </a:r>
            <a:r>
              <a:rPr lang="de-DE" sz="1800" dirty="0" smtClean="0"/>
              <a:t> </a:t>
            </a:r>
            <a:r>
              <a:rPr lang="de-DE" sz="1800" dirty="0" err="1" smtClean="0"/>
              <a:t>other</a:t>
            </a:r>
            <a:r>
              <a:rPr lang="de-DE" sz="1800" dirty="0" smtClean="0"/>
              <a:t> </a:t>
            </a:r>
            <a:r>
              <a:rPr lang="de-DE" sz="1800" dirty="0" err="1" smtClean="0"/>
              <a:t>medication</a:t>
            </a:r>
            <a:r>
              <a:rPr lang="de-DE" sz="1800" dirty="0" smtClean="0"/>
              <a:t>.</a:t>
            </a:r>
          </a:p>
          <a:p>
            <a:pPr>
              <a:buClr>
                <a:srgbClr val="FF0000"/>
              </a:buClr>
            </a:pPr>
            <a:endParaRPr lang="de-DE" sz="1800" dirty="0" smtClean="0"/>
          </a:p>
          <a:p>
            <a:pPr>
              <a:buClr>
                <a:srgbClr val="FF0000"/>
              </a:buClr>
            </a:pPr>
            <a:r>
              <a:rPr lang="de-DE" sz="1800" dirty="0" err="1" smtClean="0"/>
              <a:t>There</a:t>
            </a:r>
            <a:r>
              <a:rPr lang="de-DE" sz="1800" dirty="0" smtClean="0"/>
              <a:t> </a:t>
            </a:r>
            <a:r>
              <a:rPr lang="de-DE" sz="1800" dirty="0" err="1" smtClean="0"/>
              <a:t>is</a:t>
            </a:r>
            <a:r>
              <a:rPr lang="de-DE" sz="1800" dirty="0" smtClean="0"/>
              <a:t> </a:t>
            </a:r>
            <a:r>
              <a:rPr lang="de-DE" sz="1800" dirty="0" err="1" smtClean="0"/>
              <a:t>no</a:t>
            </a:r>
            <a:r>
              <a:rPr lang="de-DE" sz="1800" dirty="0" smtClean="0"/>
              <a:t> </a:t>
            </a:r>
            <a:r>
              <a:rPr lang="de-DE" sz="1800" dirty="0" err="1" smtClean="0"/>
              <a:t>reason</a:t>
            </a:r>
            <a:r>
              <a:rPr lang="de-DE" sz="1800" dirty="0" smtClean="0"/>
              <a:t> </a:t>
            </a:r>
            <a:r>
              <a:rPr lang="de-DE" sz="1800" dirty="0" err="1" smtClean="0"/>
              <a:t>to</a:t>
            </a:r>
            <a:r>
              <a:rPr lang="de-DE" sz="1800" dirty="0" smtClean="0"/>
              <a:t> </a:t>
            </a:r>
            <a:r>
              <a:rPr lang="de-DE" sz="1800" dirty="0" err="1" smtClean="0"/>
              <a:t>withheld</a:t>
            </a:r>
            <a:r>
              <a:rPr lang="de-DE" sz="1800" dirty="0" smtClean="0"/>
              <a:t> </a:t>
            </a:r>
            <a:r>
              <a:rPr lang="de-DE" sz="1800" dirty="0" err="1" smtClean="0"/>
              <a:t>the</a:t>
            </a:r>
            <a:r>
              <a:rPr lang="de-DE" sz="1800" dirty="0" smtClean="0"/>
              <a:t> </a:t>
            </a:r>
            <a:r>
              <a:rPr lang="de-DE" sz="1800" dirty="0" err="1" smtClean="0"/>
              <a:t>use</a:t>
            </a:r>
            <a:r>
              <a:rPr lang="de-DE" sz="1800" dirty="0" smtClean="0"/>
              <a:t> </a:t>
            </a:r>
            <a:r>
              <a:rPr lang="de-DE" sz="1800" dirty="0" err="1" smtClean="0"/>
              <a:t>of</a:t>
            </a:r>
            <a:r>
              <a:rPr lang="de-DE" sz="1800" dirty="0" smtClean="0"/>
              <a:t> NOAC </a:t>
            </a:r>
            <a:r>
              <a:rPr lang="de-DE" sz="1800" dirty="0" err="1" smtClean="0"/>
              <a:t>to</a:t>
            </a:r>
            <a:r>
              <a:rPr lang="de-DE" sz="1800" dirty="0" smtClean="0"/>
              <a:t> </a:t>
            </a:r>
            <a:r>
              <a:rPr lang="de-DE" sz="1800" dirty="0" err="1" smtClean="0"/>
              <a:t>pilots</a:t>
            </a:r>
            <a:r>
              <a:rPr lang="de-DE" sz="1800" dirty="0" smtClean="0"/>
              <a:t> </a:t>
            </a:r>
            <a:r>
              <a:rPr lang="de-DE" sz="1800" dirty="0" err="1" smtClean="0"/>
              <a:t>and</a:t>
            </a:r>
            <a:r>
              <a:rPr lang="de-DE" sz="1800" dirty="0" smtClean="0"/>
              <a:t> </a:t>
            </a:r>
            <a:r>
              <a:rPr lang="de-DE" sz="1800" dirty="0" err="1" smtClean="0"/>
              <a:t>to</a:t>
            </a:r>
            <a:r>
              <a:rPr lang="de-DE" sz="1800" dirty="0" smtClean="0"/>
              <a:t> </a:t>
            </a:r>
            <a:r>
              <a:rPr lang="de-DE" sz="1800" dirty="0" err="1" smtClean="0"/>
              <a:t>force</a:t>
            </a:r>
            <a:r>
              <a:rPr lang="de-DE" sz="1800" dirty="0" smtClean="0"/>
              <a:t> </a:t>
            </a:r>
            <a:r>
              <a:rPr lang="de-DE" sz="1800" dirty="0" err="1" smtClean="0"/>
              <a:t>them</a:t>
            </a:r>
            <a:r>
              <a:rPr lang="de-DE" sz="1800" dirty="0" smtClean="0"/>
              <a:t> </a:t>
            </a:r>
            <a:r>
              <a:rPr lang="de-DE" sz="1800" dirty="0" err="1" smtClean="0"/>
              <a:t>to</a:t>
            </a:r>
            <a:r>
              <a:rPr lang="de-DE" sz="1800" dirty="0" smtClean="0"/>
              <a:t> </a:t>
            </a:r>
            <a:r>
              <a:rPr lang="de-DE" sz="1800" dirty="0" err="1" smtClean="0"/>
              <a:t>use</a:t>
            </a:r>
            <a:r>
              <a:rPr lang="de-DE" sz="1800" dirty="0" smtClean="0"/>
              <a:t> </a:t>
            </a:r>
            <a:r>
              <a:rPr lang="de-DE" sz="1800" dirty="0" err="1" smtClean="0"/>
              <a:t>vitamin</a:t>
            </a:r>
            <a:r>
              <a:rPr lang="de-DE" sz="1800" dirty="0" smtClean="0"/>
              <a:t> K </a:t>
            </a:r>
            <a:r>
              <a:rPr lang="de-DE" sz="1800" dirty="0" err="1" smtClean="0"/>
              <a:t>antagonists</a:t>
            </a:r>
            <a:r>
              <a:rPr lang="de-DE" sz="1800" dirty="0" smtClean="0"/>
              <a:t>, </a:t>
            </a:r>
            <a:r>
              <a:rPr lang="de-DE" sz="1800" dirty="0" err="1" smtClean="0"/>
              <a:t>this</a:t>
            </a:r>
            <a:r>
              <a:rPr lang="de-DE" sz="1800" dirty="0" smtClean="0"/>
              <a:t> </a:t>
            </a:r>
            <a:r>
              <a:rPr lang="de-DE" sz="1800" dirty="0" err="1" smtClean="0"/>
              <a:t>is</a:t>
            </a:r>
            <a:r>
              <a:rPr lang="de-DE" sz="1800" dirty="0" smtClean="0"/>
              <a:t> </a:t>
            </a:r>
            <a:r>
              <a:rPr lang="de-DE" sz="1800" dirty="0" err="1" smtClean="0"/>
              <a:t>even</a:t>
            </a:r>
            <a:r>
              <a:rPr lang="de-DE" sz="1800" dirty="0" smtClean="0"/>
              <a:t> </a:t>
            </a:r>
            <a:r>
              <a:rPr lang="de-DE" sz="1800" dirty="0" err="1" smtClean="0"/>
              <a:t>unethical</a:t>
            </a:r>
            <a:r>
              <a:rPr lang="de-DE" sz="1800" dirty="0" smtClean="0"/>
              <a:t>.</a:t>
            </a:r>
          </a:p>
          <a:p>
            <a:pPr>
              <a:buClr>
                <a:srgbClr val="FF0000"/>
              </a:buClr>
            </a:pPr>
            <a:endParaRPr lang="de-DE" sz="1800" dirty="0"/>
          </a:p>
          <a:p>
            <a:pPr>
              <a:buClr>
                <a:srgbClr val="FF0000"/>
              </a:buClr>
            </a:pPr>
            <a:r>
              <a:rPr lang="de-DE" sz="1800" dirty="0" smtClean="0"/>
              <a:t>EASA </a:t>
            </a:r>
            <a:r>
              <a:rPr lang="de-DE" sz="1800" dirty="0" err="1" smtClean="0"/>
              <a:t>actually</a:t>
            </a:r>
            <a:r>
              <a:rPr lang="de-DE" sz="1800" dirty="0" smtClean="0"/>
              <a:t> </a:t>
            </a:r>
            <a:r>
              <a:rPr lang="de-DE" sz="1800" dirty="0" err="1" smtClean="0"/>
              <a:t>does</a:t>
            </a:r>
            <a:r>
              <a:rPr lang="de-DE" sz="1800" dirty="0" smtClean="0"/>
              <a:t> </a:t>
            </a:r>
            <a:r>
              <a:rPr lang="de-DE" sz="1800" dirty="0" err="1" smtClean="0"/>
              <a:t>accept</a:t>
            </a:r>
            <a:r>
              <a:rPr lang="de-DE" sz="1800" dirty="0" smtClean="0"/>
              <a:t> </a:t>
            </a:r>
            <a:r>
              <a:rPr lang="de-DE" sz="1800" dirty="0" err="1" smtClean="0"/>
              <a:t>the</a:t>
            </a:r>
            <a:r>
              <a:rPr lang="de-DE" sz="1800" dirty="0" smtClean="0"/>
              <a:t> </a:t>
            </a:r>
            <a:r>
              <a:rPr lang="de-DE" sz="1800" dirty="0" err="1" smtClean="0"/>
              <a:t>use</a:t>
            </a:r>
            <a:r>
              <a:rPr lang="de-DE" sz="1800" dirty="0" smtClean="0"/>
              <a:t> </a:t>
            </a:r>
            <a:r>
              <a:rPr lang="de-DE" sz="1800" dirty="0" err="1" smtClean="0"/>
              <a:t>of</a:t>
            </a:r>
            <a:r>
              <a:rPr lang="de-DE" sz="1800" dirty="0" smtClean="0"/>
              <a:t> NOAC </a:t>
            </a:r>
            <a:r>
              <a:rPr lang="de-DE" sz="1800" dirty="0" err="1" smtClean="0"/>
              <a:t>by</a:t>
            </a:r>
            <a:r>
              <a:rPr lang="de-DE" sz="1800" dirty="0" smtClean="0"/>
              <a:t> </a:t>
            </a:r>
            <a:r>
              <a:rPr lang="de-DE" sz="1800" dirty="0" err="1" smtClean="0"/>
              <a:t>pilots</a:t>
            </a:r>
            <a:r>
              <a:rPr lang="de-DE" sz="1800" dirty="0" smtClean="0"/>
              <a:t> </a:t>
            </a:r>
            <a:r>
              <a:rPr lang="de-DE" sz="1800" dirty="0" err="1" smtClean="0"/>
              <a:t>as</a:t>
            </a:r>
            <a:r>
              <a:rPr lang="de-DE" sz="1800" dirty="0" smtClean="0"/>
              <a:t> </a:t>
            </a:r>
            <a:r>
              <a:rPr lang="de-DE" sz="1800" dirty="0" err="1" smtClean="0"/>
              <a:t>it</a:t>
            </a:r>
            <a:r>
              <a:rPr lang="de-DE" sz="1800" dirty="0" smtClean="0"/>
              <a:t> </a:t>
            </a:r>
            <a:r>
              <a:rPr lang="de-DE" sz="1800" dirty="0" err="1" smtClean="0"/>
              <a:t>does</a:t>
            </a:r>
            <a:r>
              <a:rPr lang="de-DE" sz="1800" dirty="0" smtClean="0"/>
              <a:t> </a:t>
            </a:r>
            <a:r>
              <a:rPr lang="de-DE" sz="1800" dirty="0" err="1" smtClean="0"/>
              <a:t>accept</a:t>
            </a:r>
            <a:r>
              <a:rPr lang="de-DE" sz="1800" dirty="0" smtClean="0"/>
              <a:t> </a:t>
            </a:r>
            <a:r>
              <a:rPr lang="de-DE" sz="1800" dirty="0" err="1" smtClean="0"/>
              <a:t>anticoagulation</a:t>
            </a:r>
            <a:r>
              <a:rPr lang="de-DE" sz="1800" dirty="0" smtClean="0"/>
              <a:t> </a:t>
            </a:r>
            <a:r>
              <a:rPr lang="de-DE" sz="1800" dirty="0" err="1" smtClean="0"/>
              <a:t>with</a:t>
            </a:r>
            <a:r>
              <a:rPr lang="de-DE" sz="1800" dirty="0" smtClean="0"/>
              <a:t> </a:t>
            </a:r>
            <a:r>
              <a:rPr lang="de-DE" sz="1800" dirty="0" err="1" smtClean="0"/>
              <a:t>vitamin</a:t>
            </a:r>
            <a:r>
              <a:rPr lang="de-DE" sz="1800" dirty="0" smtClean="0"/>
              <a:t> K </a:t>
            </a:r>
            <a:r>
              <a:rPr lang="de-DE" sz="1800" dirty="0" err="1" smtClean="0"/>
              <a:t>antagonists</a:t>
            </a:r>
            <a:r>
              <a:rPr lang="de-DE" sz="1800" dirty="0" smtClean="0"/>
              <a:t> </a:t>
            </a:r>
            <a:r>
              <a:rPr lang="de-DE" sz="1800" dirty="0" err="1" smtClean="0"/>
              <a:t>by</a:t>
            </a:r>
            <a:r>
              <a:rPr lang="de-DE" sz="1800" dirty="0" smtClean="0"/>
              <a:t> </a:t>
            </a:r>
            <a:r>
              <a:rPr lang="de-DE" sz="1800" dirty="0" err="1" smtClean="0"/>
              <a:t>pilots</a:t>
            </a:r>
            <a:r>
              <a:rPr lang="de-DE" sz="1800" dirty="0" smtClean="0"/>
              <a:t> (</a:t>
            </a:r>
            <a:r>
              <a:rPr lang="de-DE" sz="1800" dirty="0" err="1" smtClean="0"/>
              <a:t>certain</a:t>
            </a:r>
            <a:r>
              <a:rPr lang="de-DE" sz="1800" dirty="0" smtClean="0"/>
              <a:t> </a:t>
            </a:r>
            <a:r>
              <a:rPr lang="de-DE" sz="1800" dirty="0" err="1" smtClean="0"/>
              <a:t>criteria</a:t>
            </a:r>
            <a:r>
              <a:rPr lang="de-DE" sz="1800" dirty="0" smtClean="0"/>
              <a:t> must </a:t>
            </a:r>
            <a:r>
              <a:rPr lang="de-DE" sz="1800" dirty="0" err="1" smtClean="0"/>
              <a:t>be</a:t>
            </a:r>
            <a:r>
              <a:rPr lang="de-DE" sz="1800" dirty="0" smtClean="0"/>
              <a:t> </a:t>
            </a:r>
            <a:r>
              <a:rPr lang="de-DE" sz="1800" dirty="0" err="1" smtClean="0"/>
              <a:t>fulfilled</a:t>
            </a:r>
            <a:r>
              <a:rPr lang="de-DE" sz="1800" dirty="0" smtClean="0"/>
              <a:t>). The </a:t>
            </a:r>
            <a:r>
              <a:rPr lang="de-DE" sz="1800" dirty="0" err="1" smtClean="0"/>
              <a:t>sections</a:t>
            </a:r>
            <a:r>
              <a:rPr lang="de-DE" sz="1800" dirty="0" smtClean="0"/>
              <a:t> </a:t>
            </a:r>
            <a:r>
              <a:rPr lang="de-DE" sz="1800" dirty="0" err="1" smtClean="0"/>
              <a:t>of</a:t>
            </a:r>
            <a:r>
              <a:rPr lang="de-DE" sz="1800" dirty="0" smtClean="0"/>
              <a:t> </a:t>
            </a:r>
            <a:r>
              <a:rPr lang="de-DE" sz="1800" dirty="0" err="1" smtClean="0"/>
              <a:t>the</a:t>
            </a:r>
            <a:r>
              <a:rPr lang="de-DE" sz="1800" dirty="0" smtClean="0"/>
              <a:t> AMC, </a:t>
            </a:r>
            <a:r>
              <a:rPr lang="de-DE" sz="1800" dirty="0" err="1" smtClean="0"/>
              <a:t>where</a:t>
            </a:r>
            <a:r>
              <a:rPr lang="de-DE" sz="1800" dirty="0" smtClean="0"/>
              <a:t> </a:t>
            </a:r>
            <a:r>
              <a:rPr lang="de-DE" sz="1800" dirty="0" err="1" smtClean="0"/>
              <a:t>anticoagulation</a:t>
            </a:r>
            <a:r>
              <a:rPr lang="de-DE" sz="1800" dirty="0" smtClean="0"/>
              <a:t> </a:t>
            </a:r>
            <a:r>
              <a:rPr lang="de-DE" sz="1800" dirty="0" err="1" smtClean="0"/>
              <a:t>is</a:t>
            </a:r>
            <a:r>
              <a:rPr lang="de-DE" sz="1800" dirty="0" smtClean="0"/>
              <a:t> </a:t>
            </a:r>
            <a:r>
              <a:rPr lang="de-DE" sz="1800" dirty="0" err="1" smtClean="0"/>
              <a:t>mentioned</a:t>
            </a:r>
            <a:r>
              <a:rPr lang="de-DE" sz="1800" dirty="0" smtClean="0"/>
              <a:t>, will </a:t>
            </a:r>
            <a:r>
              <a:rPr lang="de-DE" sz="1800" dirty="0" err="1" smtClean="0"/>
              <a:t>be</a:t>
            </a:r>
            <a:r>
              <a:rPr lang="de-DE" sz="1800" dirty="0"/>
              <a:t> </a:t>
            </a:r>
            <a:r>
              <a:rPr lang="de-DE" sz="1800" dirty="0" err="1" smtClean="0"/>
              <a:t>corrected</a:t>
            </a:r>
            <a:r>
              <a:rPr lang="de-DE" sz="1800" dirty="0" smtClean="0"/>
              <a:t>. </a:t>
            </a:r>
            <a:endParaRPr lang="de-DE" sz="1800" dirty="0"/>
          </a:p>
        </p:txBody>
      </p:sp>
    </p:spTree>
    <p:extLst>
      <p:ext uri="{BB962C8B-B14F-4D97-AF65-F5344CB8AC3E}">
        <p14:creationId xmlns:p14="http://schemas.microsoft.com/office/powerpoint/2010/main" val="2590952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2-11-03 um 20.01.4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8" y="0"/>
            <a:ext cx="9232994" cy="6865937"/>
          </a:xfrm>
          <a:prstGeom prst="rect">
            <a:avLst/>
          </a:prstGeom>
        </p:spPr>
      </p:pic>
      <p:sp>
        <p:nvSpPr>
          <p:cNvPr id="3" name="Rechteck 2"/>
          <p:cNvSpPr/>
          <p:nvPr/>
        </p:nvSpPr>
        <p:spPr>
          <a:xfrm>
            <a:off x="209933" y="454919"/>
            <a:ext cx="3463784" cy="400110"/>
          </a:xfrm>
          <a:prstGeom prst="rect">
            <a:avLst/>
          </a:prstGeom>
        </p:spPr>
        <p:txBody>
          <a:bodyPr wrap="square">
            <a:spAutoFit/>
          </a:bodyPr>
          <a:lstStyle/>
          <a:p>
            <a:r>
              <a:rPr lang="de-DE" sz="2000" b="1" dirty="0" err="1" smtClean="0"/>
              <a:t>Thank</a:t>
            </a:r>
            <a:r>
              <a:rPr lang="de-DE" sz="2000" b="1" dirty="0" smtClean="0"/>
              <a:t> </a:t>
            </a:r>
            <a:r>
              <a:rPr lang="de-DE" sz="2000" b="1" dirty="0" err="1" smtClean="0"/>
              <a:t>you</a:t>
            </a:r>
            <a:r>
              <a:rPr lang="de-DE" sz="2000" b="1" dirty="0" smtClean="0"/>
              <a:t> </a:t>
            </a:r>
            <a:r>
              <a:rPr lang="de-DE" sz="2000" b="1" dirty="0" err="1" smtClean="0"/>
              <a:t>for</a:t>
            </a:r>
            <a:r>
              <a:rPr lang="de-DE" sz="2000" b="1" dirty="0" smtClean="0"/>
              <a:t> </a:t>
            </a:r>
            <a:r>
              <a:rPr lang="de-DE" sz="2000" b="1" dirty="0" err="1" smtClean="0"/>
              <a:t>your</a:t>
            </a:r>
            <a:r>
              <a:rPr lang="de-DE" sz="2000" b="1" dirty="0" smtClean="0"/>
              <a:t> </a:t>
            </a:r>
            <a:r>
              <a:rPr lang="de-DE" sz="2000" b="1" dirty="0" err="1" smtClean="0"/>
              <a:t>attention</a:t>
            </a:r>
            <a:r>
              <a:rPr lang="de-DE" sz="2000" b="1" dirty="0" smtClean="0"/>
              <a:t>!</a:t>
            </a:r>
            <a:endParaRPr lang="de-DE" b="1" dirty="0"/>
          </a:p>
        </p:txBody>
      </p:sp>
    </p:spTree>
    <p:extLst>
      <p:ext uri="{BB962C8B-B14F-4D97-AF65-F5344CB8AC3E}">
        <p14:creationId xmlns:p14="http://schemas.microsoft.com/office/powerpoint/2010/main" val="6893360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6" name="Rectangle 4"/>
          <p:cNvSpPr>
            <a:spLocks noGrp="1" noChangeArrowheads="1"/>
          </p:cNvSpPr>
          <p:nvPr>
            <p:ph type="body" idx="1"/>
          </p:nvPr>
        </p:nvSpPr>
        <p:spPr>
          <a:xfrm>
            <a:off x="228600" y="1036738"/>
            <a:ext cx="6629400" cy="3429000"/>
          </a:xfrm>
        </p:spPr>
        <p:txBody>
          <a:bodyPr>
            <a:normAutofit/>
          </a:bodyPr>
          <a:lstStyle/>
          <a:p>
            <a:pPr>
              <a:lnSpc>
                <a:spcPct val="80000"/>
              </a:lnSpc>
              <a:buClr>
                <a:srgbClr val="FF0000"/>
              </a:buClr>
            </a:pPr>
            <a:r>
              <a:rPr lang="de-DE" sz="1800" u="sng" dirty="0" err="1">
                <a:latin typeface="Calibri"/>
                <a:cs typeface="Calibri"/>
              </a:rPr>
              <a:t>Risks</a:t>
            </a:r>
            <a:r>
              <a:rPr lang="de-DE" sz="1800" u="sng" dirty="0">
                <a:latin typeface="Calibri"/>
                <a:cs typeface="Calibri"/>
              </a:rPr>
              <a:t>:</a:t>
            </a:r>
          </a:p>
          <a:p>
            <a:pPr>
              <a:lnSpc>
                <a:spcPct val="80000"/>
              </a:lnSpc>
              <a:buClr>
                <a:srgbClr val="FF0000"/>
              </a:buClr>
            </a:pPr>
            <a:endParaRPr lang="de-DE" sz="1800" dirty="0">
              <a:latin typeface="Calibri"/>
              <a:cs typeface="Calibri"/>
            </a:endParaRPr>
          </a:p>
          <a:p>
            <a:pPr>
              <a:lnSpc>
                <a:spcPct val="80000"/>
              </a:lnSpc>
              <a:buClr>
                <a:srgbClr val="FF0000"/>
              </a:buClr>
              <a:buFont typeface="Wingdings" charset="0"/>
              <a:buNone/>
            </a:pPr>
            <a:r>
              <a:rPr lang="de-DE" sz="1800" dirty="0">
                <a:latin typeface="Calibri"/>
                <a:cs typeface="Calibri"/>
              </a:rPr>
              <a:t>	</a:t>
            </a:r>
            <a:r>
              <a:rPr lang="de-DE" sz="1800" dirty="0" smtClean="0">
                <a:cs typeface="Calibri"/>
              </a:rPr>
              <a:t>Case 2 </a:t>
            </a:r>
            <a:r>
              <a:rPr lang="de-DE" sz="1800" dirty="0">
                <a:latin typeface="Calibri"/>
                <a:cs typeface="Calibri"/>
              </a:rPr>
              <a:t>	    &gt;  	</a:t>
            </a:r>
            <a:r>
              <a:rPr lang="de-DE" sz="1800" dirty="0" smtClean="0">
                <a:latin typeface="Calibri"/>
                <a:cs typeface="Calibri"/>
              </a:rPr>
              <a:t>	</a:t>
            </a:r>
            <a:r>
              <a:rPr lang="de-DE" sz="1800" dirty="0" smtClean="0">
                <a:cs typeface="Calibri"/>
              </a:rPr>
              <a:t>Case 1</a:t>
            </a:r>
            <a:r>
              <a:rPr lang="de-DE" sz="1800" dirty="0" smtClean="0">
                <a:latin typeface="Calibri"/>
                <a:cs typeface="Calibri"/>
              </a:rPr>
              <a:t>		 </a:t>
            </a:r>
            <a:r>
              <a:rPr lang="de-DE" sz="1800" dirty="0">
                <a:latin typeface="Calibri"/>
                <a:cs typeface="Calibri"/>
              </a:rPr>
              <a:t>&gt;  	</a:t>
            </a:r>
            <a:r>
              <a:rPr lang="de-DE" sz="1800" dirty="0" smtClean="0">
                <a:latin typeface="Calibri"/>
                <a:cs typeface="Calibri"/>
              </a:rPr>
              <a:t>	</a:t>
            </a:r>
            <a:r>
              <a:rPr lang="de-DE" sz="1800" dirty="0" smtClean="0">
                <a:cs typeface="Calibri"/>
              </a:rPr>
              <a:t>Case 3</a:t>
            </a:r>
          </a:p>
          <a:p>
            <a:pPr>
              <a:lnSpc>
                <a:spcPct val="80000"/>
              </a:lnSpc>
              <a:buClr>
                <a:srgbClr val="FF0000"/>
              </a:buClr>
              <a:buFont typeface="Wingdings" charset="0"/>
              <a:buNone/>
            </a:pPr>
            <a:r>
              <a:rPr lang="de-DE" sz="1800" dirty="0" smtClean="0">
                <a:cs typeface="Calibri"/>
              </a:rPr>
              <a:t> </a:t>
            </a:r>
            <a:r>
              <a:rPr lang="de-DE" sz="1800" dirty="0" smtClean="0">
                <a:latin typeface="Calibri"/>
                <a:cs typeface="Calibri"/>
              </a:rPr>
              <a:t>	(75 </a:t>
            </a:r>
            <a:r>
              <a:rPr lang="de-DE" sz="1800" dirty="0" err="1" smtClean="0">
                <a:latin typeface="Calibri"/>
                <a:cs typeface="Calibri"/>
              </a:rPr>
              <a:t>yrs</a:t>
            </a:r>
            <a:r>
              <a:rPr lang="de-DE" sz="1800" dirty="0" smtClean="0">
                <a:latin typeface="Calibri"/>
                <a:cs typeface="Calibri"/>
              </a:rPr>
              <a:t> CAD)		(75 </a:t>
            </a:r>
            <a:r>
              <a:rPr lang="de-DE" sz="1800" dirty="0" err="1" smtClean="0">
                <a:latin typeface="Calibri"/>
                <a:cs typeface="Calibri"/>
              </a:rPr>
              <a:t>yrs</a:t>
            </a:r>
            <a:r>
              <a:rPr lang="de-DE" sz="1800" dirty="0" smtClean="0">
                <a:latin typeface="Calibri"/>
                <a:cs typeface="Calibri"/>
              </a:rPr>
              <a:t>)				(AVR)</a:t>
            </a:r>
          </a:p>
          <a:p>
            <a:pPr>
              <a:lnSpc>
                <a:spcPct val="80000"/>
              </a:lnSpc>
              <a:buClr>
                <a:srgbClr val="FF0000"/>
              </a:buClr>
              <a:buFont typeface="Wingdings" charset="0"/>
              <a:buNone/>
            </a:pPr>
            <a:endParaRPr lang="de-DE" sz="1800" dirty="0" smtClean="0">
              <a:latin typeface="Calibri"/>
              <a:cs typeface="Calibri"/>
            </a:endParaRPr>
          </a:p>
          <a:p>
            <a:pPr>
              <a:lnSpc>
                <a:spcPct val="80000"/>
              </a:lnSpc>
              <a:buClr>
                <a:srgbClr val="FF0000"/>
              </a:buClr>
              <a:buFont typeface="Wingdings" charset="0"/>
              <a:buNone/>
            </a:pPr>
            <a:endParaRPr lang="de-DE" sz="1800" dirty="0">
              <a:latin typeface="Calibri"/>
              <a:cs typeface="Calibri"/>
            </a:endParaRPr>
          </a:p>
          <a:p>
            <a:pPr>
              <a:lnSpc>
                <a:spcPct val="80000"/>
              </a:lnSpc>
              <a:buClr>
                <a:srgbClr val="FF0000"/>
              </a:buClr>
            </a:pPr>
            <a:r>
              <a:rPr lang="de-DE" sz="1800" u="sng" dirty="0">
                <a:latin typeface="Calibri"/>
                <a:cs typeface="Calibri"/>
              </a:rPr>
              <a:t>Fitness </a:t>
            </a:r>
            <a:r>
              <a:rPr lang="de-DE" sz="1800" u="sng" dirty="0" err="1">
                <a:latin typeface="Calibri"/>
                <a:cs typeface="Calibri"/>
              </a:rPr>
              <a:t>to</a:t>
            </a:r>
            <a:r>
              <a:rPr lang="de-DE" sz="1800" u="sng" dirty="0">
                <a:latin typeface="Calibri"/>
                <a:cs typeface="Calibri"/>
              </a:rPr>
              <a:t> </a:t>
            </a:r>
            <a:r>
              <a:rPr lang="de-DE" sz="1800" u="sng" dirty="0" err="1">
                <a:latin typeface="Calibri"/>
                <a:cs typeface="Calibri"/>
              </a:rPr>
              <a:t>fly</a:t>
            </a:r>
            <a:r>
              <a:rPr lang="de-DE" sz="1800" u="sng" dirty="0">
                <a:latin typeface="Calibri"/>
                <a:cs typeface="Calibri"/>
              </a:rPr>
              <a:t> </a:t>
            </a:r>
            <a:r>
              <a:rPr lang="de-DE" sz="1800" u="sng" dirty="0" err="1">
                <a:latin typeface="Calibri"/>
                <a:cs typeface="Calibri"/>
              </a:rPr>
              <a:t>according</a:t>
            </a:r>
            <a:r>
              <a:rPr lang="de-DE" sz="1800" u="sng" dirty="0">
                <a:latin typeface="Calibri"/>
                <a:cs typeface="Calibri"/>
              </a:rPr>
              <a:t> </a:t>
            </a:r>
            <a:r>
              <a:rPr lang="de-DE" sz="1800" u="sng" dirty="0" err="1">
                <a:latin typeface="Calibri"/>
                <a:cs typeface="Calibri"/>
              </a:rPr>
              <a:t>to</a:t>
            </a:r>
            <a:r>
              <a:rPr lang="de-DE" sz="1800" u="sng" dirty="0">
                <a:latin typeface="Calibri"/>
                <a:cs typeface="Calibri"/>
              </a:rPr>
              <a:t> JAR-FCL-Medical-</a:t>
            </a:r>
            <a:r>
              <a:rPr lang="de-DE" sz="1800" u="sng" dirty="0" err="1">
                <a:latin typeface="Calibri"/>
                <a:cs typeface="Calibri"/>
              </a:rPr>
              <a:t>Requirements</a:t>
            </a:r>
            <a:r>
              <a:rPr lang="de-DE" sz="1800" u="sng" dirty="0">
                <a:latin typeface="Calibri"/>
                <a:cs typeface="Calibri"/>
              </a:rPr>
              <a:t>:</a:t>
            </a:r>
            <a:r>
              <a:rPr lang="de-DE" sz="1800" dirty="0">
                <a:latin typeface="Calibri"/>
                <a:cs typeface="Calibri"/>
              </a:rPr>
              <a:t>	</a:t>
            </a:r>
          </a:p>
          <a:p>
            <a:pPr>
              <a:lnSpc>
                <a:spcPct val="80000"/>
              </a:lnSpc>
              <a:buClr>
                <a:srgbClr val="FF0000"/>
              </a:buClr>
              <a:buFont typeface="Wingdings" charset="0"/>
              <a:buNone/>
            </a:pPr>
            <a:endParaRPr lang="de-DE" sz="1800" dirty="0">
              <a:latin typeface="Calibri"/>
              <a:cs typeface="Calibri"/>
            </a:endParaRPr>
          </a:p>
          <a:p>
            <a:pPr>
              <a:lnSpc>
                <a:spcPct val="80000"/>
              </a:lnSpc>
              <a:buClr>
                <a:srgbClr val="FF0000"/>
              </a:buClr>
              <a:buFont typeface="Wingdings" charset="0"/>
              <a:buNone/>
            </a:pPr>
            <a:r>
              <a:rPr lang="de-DE" sz="1800" dirty="0">
                <a:latin typeface="Calibri"/>
                <a:cs typeface="Calibri"/>
              </a:rPr>
              <a:t>	-  Case 1 </a:t>
            </a:r>
            <a:r>
              <a:rPr lang="de-DE" sz="1800" dirty="0" err="1">
                <a:latin typeface="Calibri"/>
                <a:cs typeface="Calibri"/>
              </a:rPr>
              <a:t>and</a:t>
            </a:r>
            <a:r>
              <a:rPr lang="de-DE" sz="1800" dirty="0">
                <a:latin typeface="Calibri"/>
                <a:cs typeface="Calibri"/>
              </a:rPr>
              <a:t> 2 </a:t>
            </a:r>
            <a:r>
              <a:rPr lang="de-DE" sz="1800" dirty="0" err="1">
                <a:latin typeface="Calibri"/>
                <a:cs typeface="Calibri"/>
              </a:rPr>
              <a:t>are</a:t>
            </a:r>
            <a:r>
              <a:rPr lang="de-DE" sz="1800" dirty="0">
                <a:latin typeface="Calibri"/>
                <a:cs typeface="Calibri"/>
              </a:rPr>
              <a:t> fit </a:t>
            </a:r>
            <a:r>
              <a:rPr lang="de-DE" sz="1800" dirty="0" err="1">
                <a:latin typeface="Calibri"/>
                <a:cs typeface="Calibri"/>
              </a:rPr>
              <a:t>to</a:t>
            </a:r>
            <a:r>
              <a:rPr lang="de-DE" sz="1800" dirty="0">
                <a:latin typeface="Calibri"/>
                <a:cs typeface="Calibri"/>
              </a:rPr>
              <a:t> </a:t>
            </a:r>
            <a:r>
              <a:rPr lang="de-DE" sz="1800" dirty="0" err="1">
                <a:latin typeface="Calibri"/>
                <a:cs typeface="Calibri"/>
              </a:rPr>
              <a:t>fly</a:t>
            </a:r>
            <a:endParaRPr lang="de-DE" sz="1800" dirty="0">
              <a:latin typeface="Calibri"/>
              <a:cs typeface="Calibri"/>
            </a:endParaRPr>
          </a:p>
          <a:p>
            <a:pPr>
              <a:lnSpc>
                <a:spcPct val="80000"/>
              </a:lnSpc>
              <a:buClr>
                <a:srgbClr val="FF0000"/>
              </a:buClr>
              <a:buFont typeface="Wingdings" charset="0"/>
              <a:buNone/>
            </a:pPr>
            <a:endParaRPr lang="de-DE" sz="1800" dirty="0">
              <a:latin typeface="Calibri"/>
              <a:cs typeface="Calibri"/>
            </a:endParaRPr>
          </a:p>
          <a:p>
            <a:pPr>
              <a:lnSpc>
                <a:spcPct val="80000"/>
              </a:lnSpc>
              <a:buClr>
                <a:srgbClr val="FF0000"/>
              </a:buClr>
              <a:buFont typeface="Wingdings" charset="0"/>
              <a:buNone/>
            </a:pPr>
            <a:r>
              <a:rPr lang="de-DE" sz="1800" dirty="0">
                <a:latin typeface="Calibri"/>
                <a:cs typeface="Calibri"/>
              </a:rPr>
              <a:t>	-  Case 3 </a:t>
            </a:r>
            <a:r>
              <a:rPr lang="de-DE" sz="1800" dirty="0" err="1">
                <a:latin typeface="Calibri"/>
                <a:cs typeface="Calibri"/>
              </a:rPr>
              <a:t>is</a:t>
            </a:r>
            <a:r>
              <a:rPr lang="de-DE" sz="1800" dirty="0">
                <a:latin typeface="Calibri"/>
                <a:cs typeface="Calibri"/>
              </a:rPr>
              <a:t> </a:t>
            </a:r>
            <a:r>
              <a:rPr lang="de-DE" sz="1800" dirty="0" err="1">
                <a:latin typeface="Calibri"/>
                <a:cs typeface="Calibri"/>
              </a:rPr>
              <a:t>denied</a:t>
            </a:r>
            <a:r>
              <a:rPr lang="de-DE" sz="1800" dirty="0">
                <a:latin typeface="Calibri"/>
                <a:cs typeface="Calibri"/>
              </a:rPr>
              <a:t> (</a:t>
            </a:r>
            <a:r>
              <a:rPr lang="de-DE" sz="1800" dirty="0" err="1">
                <a:latin typeface="Calibri"/>
                <a:cs typeface="Calibri"/>
              </a:rPr>
              <a:t>because</a:t>
            </a:r>
            <a:r>
              <a:rPr lang="de-DE" sz="1800" dirty="0">
                <a:latin typeface="Calibri"/>
                <a:cs typeface="Calibri"/>
              </a:rPr>
              <a:t> </a:t>
            </a:r>
            <a:r>
              <a:rPr lang="de-DE" sz="1800" dirty="0" err="1">
                <a:latin typeface="Calibri"/>
                <a:cs typeface="Calibri"/>
              </a:rPr>
              <a:t>of</a:t>
            </a:r>
            <a:r>
              <a:rPr lang="de-DE" sz="1800" dirty="0">
                <a:latin typeface="Calibri"/>
                <a:cs typeface="Calibri"/>
              </a:rPr>
              <a:t> </a:t>
            </a:r>
            <a:r>
              <a:rPr lang="de-DE" sz="1800" dirty="0" err="1" smtClean="0">
                <a:latin typeface="Calibri"/>
                <a:cs typeface="Calibri"/>
              </a:rPr>
              <a:t>anticoagulation</a:t>
            </a:r>
            <a:r>
              <a:rPr lang="de-DE" sz="1800" dirty="0">
                <a:latin typeface="Calibri"/>
                <a:cs typeface="Calibri"/>
              </a:rPr>
              <a:t>)</a:t>
            </a:r>
            <a:endParaRPr lang="de-DE" sz="1800" b="1" dirty="0">
              <a:latin typeface="Calibri"/>
              <a:cs typeface="Calibri"/>
            </a:endParaRPr>
          </a:p>
        </p:txBody>
      </p:sp>
      <p:sp>
        <p:nvSpPr>
          <p:cNvPr id="591881" name="Text Box 9"/>
          <p:cNvSpPr txBox="1">
            <a:spLocks noChangeArrowheads="1"/>
          </p:cNvSpPr>
          <p:nvPr/>
        </p:nvSpPr>
        <p:spPr bwMode="auto">
          <a:xfrm>
            <a:off x="702733" y="4764149"/>
            <a:ext cx="7746999" cy="10793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000" tIns="46800" rIns="90000" bIns="46800">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buFont typeface="Times" charset="0"/>
              <a:buAutoNum type="alphaLcParenBoth" startAt="3"/>
            </a:pPr>
            <a:r>
              <a:rPr lang="de-DE" sz="1800" i="1" dirty="0" err="1"/>
              <a:t>Valvular</a:t>
            </a:r>
            <a:r>
              <a:rPr lang="de-DE" sz="1800" i="1" dirty="0"/>
              <a:t> </a:t>
            </a:r>
            <a:r>
              <a:rPr lang="de-DE" sz="1800" i="1" dirty="0" err="1"/>
              <a:t>surgery</a:t>
            </a:r>
            <a:endParaRPr lang="de-DE" sz="1800" dirty="0"/>
          </a:p>
          <a:p>
            <a:pPr>
              <a:buFont typeface="Times" charset="0"/>
              <a:buNone/>
            </a:pPr>
            <a:endParaRPr lang="de-DE" sz="1800" dirty="0"/>
          </a:p>
          <a:p>
            <a:pPr>
              <a:buFont typeface="Times" charset="0"/>
              <a:buNone/>
            </a:pPr>
            <a:r>
              <a:rPr lang="de-DE" sz="1800" dirty="0"/>
              <a:t>	(1)   </a:t>
            </a:r>
            <a:r>
              <a:rPr lang="de-DE" sz="1800" dirty="0" err="1"/>
              <a:t>Applicants</a:t>
            </a:r>
            <a:r>
              <a:rPr lang="de-DE" sz="1800" dirty="0"/>
              <a:t> </a:t>
            </a:r>
            <a:r>
              <a:rPr lang="de-DE" sz="1800" dirty="0" err="1"/>
              <a:t>with</a:t>
            </a:r>
            <a:r>
              <a:rPr lang="de-DE" sz="1800" dirty="0"/>
              <a:t> </a:t>
            </a:r>
            <a:r>
              <a:rPr lang="de-DE" sz="1800" dirty="0" err="1"/>
              <a:t>implanted</a:t>
            </a:r>
            <a:r>
              <a:rPr lang="de-DE" sz="1800" dirty="0"/>
              <a:t> </a:t>
            </a:r>
            <a:r>
              <a:rPr lang="de-DE" sz="1800" dirty="0" err="1"/>
              <a:t>mechanical</a:t>
            </a:r>
            <a:r>
              <a:rPr lang="de-DE" sz="1800" dirty="0"/>
              <a:t> </a:t>
            </a:r>
            <a:r>
              <a:rPr lang="de-DE" sz="1800" dirty="0" err="1"/>
              <a:t>valves</a:t>
            </a:r>
            <a:r>
              <a:rPr lang="de-DE" sz="1800" dirty="0"/>
              <a:t> </a:t>
            </a:r>
            <a:r>
              <a:rPr lang="de-DE" sz="1800" dirty="0" err="1"/>
              <a:t>shall</a:t>
            </a:r>
            <a:r>
              <a:rPr lang="de-DE" sz="1800" dirty="0"/>
              <a:t> </a:t>
            </a:r>
            <a:r>
              <a:rPr lang="de-DE" sz="1800" dirty="0" err="1"/>
              <a:t>be</a:t>
            </a:r>
            <a:r>
              <a:rPr lang="de-DE" sz="1800" dirty="0"/>
              <a:t> </a:t>
            </a:r>
            <a:r>
              <a:rPr lang="de-DE" sz="1800" dirty="0" err="1"/>
              <a:t>assessed</a:t>
            </a:r>
            <a:r>
              <a:rPr lang="de-DE" sz="1800" dirty="0"/>
              <a:t> </a:t>
            </a:r>
            <a:r>
              <a:rPr lang="de-DE" sz="1800" dirty="0" err="1"/>
              <a:t>as</a:t>
            </a:r>
            <a:r>
              <a:rPr lang="de-DE" sz="1800" dirty="0"/>
              <a:t> unfit.</a:t>
            </a:r>
            <a:r>
              <a:rPr lang="de-DE" sz="2800" dirty="0"/>
              <a:t> </a:t>
            </a:r>
          </a:p>
        </p:txBody>
      </p:sp>
      <p:pic>
        <p:nvPicPr>
          <p:cNvPr id="59188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6732" y="3548642"/>
            <a:ext cx="1143000" cy="857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9188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6732" y="2570928"/>
            <a:ext cx="1143000" cy="857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91884" name="Line 12"/>
          <p:cNvSpPr>
            <a:spLocks noChangeShapeType="1"/>
          </p:cNvSpPr>
          <p:nvPr/>
        </p:nvSpPr>
        <p:spPr bwMode="auto">
          <a:xfrm flipV="1">
            <a:off x="6017822" y="2894778"/>
            <a:ext cx="1068778"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000" tIns="46800" rIns="90000" bIns="46800" anchor="ctr">
            <a:spAutoFit/>
          </a:bodyPr>
          <a:lstStyle/>
          <a:p>
            <a:endParaRPr lang="de-DE"/>
          </a:p>
        </p:txBody>
      </p:sp>
      <p:sp>
        <p:nvSpPr>
          <p:cNvPr id="591885" name="Line 13"/>
          <p:cNvSpPr>
            <a:spLocks noChangeShapeType="1"/>
          </p:cNvSpPr>
          <p:nvPr/>
        </p:nvSpPr>
        <p:spPr bwMode="auto">
          <a:xfrm>
            <a:off x="6017822" y="3943362"/>
            <a:ext cx="103316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000" tIns="46800" rIns="90000" bIns="46800" anchor="ctr">
            <a:spAutoFit/>
          </a:bodyPr>
          <a:lstStyle/>
          <a:p>
            <a:endParaRPr lang="de-DE"/>
          </a:p>
        </p:txBody>
      </p:sp>
      <p:sp>
        <p:nvSpPr>
          <p:cNvPr id="591886" name="Line 14"/>
          <p:cNvSpPr>
            <a:spLocks noChangeShapeType="1"/>
          </p:cNvSpPr>
          <p:nvPr/>
        </p:nvSpPr>
        <p:spPr bwMode="auto">
          <a:xfrm>
            <a:off x="7306732" y="3524262"/>
            <a:ext cx="1143000" cy="8382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nchor="ctr">
            <a:spAutoFit/>
          </a:bodyPr>
          <a:lstStyle/>
          <a:p>
            <a:endParaRPr lang="de-DE"/>
          </a:p>
        </p:txBody>
      </p:sp>
      <p:sp>
        <p:nvSpPr>
          <p:cNvPr id="591887" name="Line 15"/>
          <p:cNvSpPr>
            <a:spLocks noChangeShapeType="1"/>
          </p:cNvSpPr>
          <p:nvPr/>
        </p:nvSpPr>
        <p:spPr bwMode="auto">
          <a:xfrm flipH="1">
            <a:off x="7306732" y="3548642"/>
            <a:ext cx="1143000" cy="8382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endParaRPr lang="de-DE"/>
          </a:p>
        </p:txBody>
      </p:sp>
      <p:sp>
        <p:nvSpPr>
          <p:cNvPr id="17" name="Textfeld 16"/>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sp>
        <p:nvSpPr>
          <p:cNvPr id="12" name="Rectangle 3"/>
          <p:cNvSpPr>
            <a:spLocks noChangeArrowheads="1"/>
          </p:cNvSpPr>
          <p:nvPr/>
        </p:nvSpPr>
        <p:spPr bwMode="auto">
          <a:xfrm>
            <a:off x="3657601" y="246743"/>
            <a:ext cx="5486399" cy="355600"/>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endParaRPr lang="es-ES_tradnl" b="1" dirty="0" smtClean="0">
              <a:solidFill>
                <a:schemeClr val="tx2"/>
              </a:solidFill>
              <a:latin typeface="Arial" charset="0"/>
              <a:cs typeface="+mn-cs"/>
            </a:endParaRPr>
          </a:p>
          <a:p>
            <a:pPr algn="ctr" eaLnBrk="1" hangingPunct="1">
              <a:defRPr/>
            </a:pPr>
            <a:endParaRPr lang="es-ES_tradnl" b="1" dirty="0">
              <a:solidFill>
                <a:schemeClr val="tx2"/>
              </a:solidFill>
              <a:latin typeface="Arial" charset="0"/>
            </a:endParaRPr>
          </a:p>
          <a:p>
            <a:pPr algn="ctr" eaLnBrk="1" hangingPunct="1">
              <a:defRPr/>
            </a:pPr>
            <a:r>
              <a:rPr lang="es-ES_tradnl" sz="2000" b="1" dirty="0" smtClean="0">
                <a:solidFill>
                  <a:schemeClr val="tx2"/>
                </a:solidFill>
                <a:latin typeface="Arial" charset="0"/>
              </a:rPr>
              <a:t>INTRODUCTION</a:t>
            </a:r>
            <a:endParaRPr lang="es-ES_tradnl" sz="2000" b="1" dirty="0">
              <a:solidFill>
                <a:schemeClr val="tx2"/>
              </a:solidFill>
              <a:latin typeface="Arial" charset="0"/>
              <a:cs typeface="+mn-cs"/>
            </a:endParaRPr>
          </a:p>
        </p:txBody>
      </p:sp>
    </p:spTree>
    <p:extLst>
      <p:ext uri="{BB962C8B-B14F-4D97-AF65-F5344CB8AC3E}">
        <p14:creationId xmlns:p14="http://schemas.microsoft.com/office/powerpoint/2010/main" val="2616040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9" name="Text Box 13"/>
          <p:cNvSpPr txBox="1">
            <a:spLocks noChangeArrowheads="1"/>
          </p:cNvSpPr>
          <p:nvPr/>
        </p:nvSpPr>
        <p:spPr bwMode="auto">
          <a:xfrm>
            <a:off x="7377113" y="4662488"/>
            <a:ext cx="180975" cy="519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endParaRPr lang="de-DE">
              <a:cs typeface="+mn-cs"/>
            </a:endParaRPr>
          </a:p>
        </p:txBody>
      </p:sp>
      <p:sp>
        <p:nvSpPr>
          <p:cNvPr id="11" name="Textfeld 10"/>
          <p:cNvSpPr txBox="1"/>
          <p:nvPr/>
        </p:nvSpPr>
        <p:spPr>
          <a:xfrm>
            <a:off x="702733" y="6399265"/>
            <a:ext cx="7746999" cy="45719"/>
          </a:xfrm>
          <a:prstGeom prst="rect">
            <a:avLst/>
          </a:prstGeom>
          <a:noFill/>
          <a:ln w="38100" cmpd="sng">
            <a:solidFill>
              <a:srgbClr val="8BDCED"/>
            </a:solidFill>
          </a:ln>
        </p:spPr>
        <p:txBody>
          <a:bodyPr wrap="square" rtlCol="0">
            <a:spAutoFit/>
          </a:bodyPr>
          <a:lstStyle/>
          <a:p>
            <a:endParaRPr lang="de-DE" dirty="0"/>
          </a:p>
        </p:txBody>
      </p:sp>
      <p:sp>
        <p:nvSpPr>
          <p:cNvPr id="9" name="Rechteck 8"/>
          <p:cNvSpPr/>
          <p:nvPr/>
        </p:nvSpPr>
        <p:spPr>
          <a:xfrm>
            <a:off x="406766" y="1750582"/>
            <a:ext cx="8042966" cy="3447098"/>
          </a:xfrm>
          <a:prstGeom prst="rect">
            <a:avLst/>
          </a:prstGeom>
        </p:spPr>
        <p:txBody>
          <a:bodyPr wrap="square">
            <a:spAutoFit/>
          </a:bodyPr>
          <a:lstStyle/>
          <a:p>
            <a:pPr marL="457200" indent="-457200">
              <a:buClr>
                <a:srgbClr val="FF0000"/>
              </a:buClr>
              <a:buFont typeface="Arial"/>
              <a:buChar char="•"/>
            </a:pPr>
            <a:r>
              <a:rPr lang="de-DE" sz="2000" dirty="0" smtClean="0"/>
              <a:t>The JAR-FCL-Medical-</a:t>
            </a:r>
            <a:r>
              <a:rPr lang="de-DE" sz="2000" dirty="0" err="1" smtClean="0"/>
              <a:t>Requirements</a:t>
            </a:r>
            <a:r>
              <a:rPr lang="de-DE" sz="2000" dirty="0" smtClean="0"/>
              <a:t> </a:t>
            </a:r>
            <a:r>
              <a:rPr lang="de-DE" sz="2000" dirty="0" err="1" smtClean="0"/>
              <a:t>did</a:t>
            </a:r>
            <a:r>
              <a:rPr lang="de-DE" sz="2000" dirty="0" smtClean="0"/>
              <a:t> not </a:t>
            </a:r>
            <a:r>
              <a:rPr lang="de-DE" sz="2000" dirty="0" err="1" smtClean="0"/>
              <a:t>accept</a:t>
            </a:r>
            <a:r>
              <a:rPr lang="de-DE" sz="2000" dirty="0" smtClean="0"/>
              <a:t> </a:t>
            </a:r>
            <a:r>
              <a:rPr lang="de-DE" sz="2000" dirty="0" err="1" smtClean="0"/>
              <a:t>anticoagulaton</a:t>
            </a:r>
            <a:r>
              <a:rPr lang="de-DE" sz="2000" dirty="0" smtClean="0"/>
              <a:t> </a:t>
            </a:r>
            <a:r>
              <a:rPr lang="de-DE" sz="2000" dirty="0" err="1" smtClean="0"/>
              <a:t>therapy</a:t>
            </a:r>
            <a:r>
              <a:rPr lang="de-DE" sz="2000" dirty="0" smtClean="0"/>
              <a:t> </a:t>
            </a:r>
            <a:r>
              <a:rPr lang="de-DE" sz="2000" dirty="0" err="1" smtClean="0"/>
              <a:t>for</a:t>
            </a:r>
            <a:r>
              <a:rPr lang="de-DE" sz="2000" dirty="0" smtClean="0"/>
              <a:t> </a:t>
            </a:r>
            <a:r>
              <a:rPr lang="de-DE" sz="2000" dirty="0" err="1" smtClean="0"/>
              <a:t>pilots</a:t>
            </a:r>
            <a:r>
              <a:rPr lang="de-DE" sz="2000" dirty="0" smtClean="0"/>
              <a:t>.</a:t>
            </a:r>
            <a:endParaRPr lang="de-DE" sz="2000" dirty="0"/>
          </a:p>
          <a:p>
            <a:pPr>
              <a:buClr>
                <a:srgbClr val="FF0000"/>
              </a:buClr>
            </a:pPr>
            <a:endParaRPr lang="de-DE" sz="2000" dirty="0" smtClean="0"/>
          </a:p>
          <a:p>
            <a:pPr marL="457200" indent="-457200">
              <a:buClr>
                <a:srgbClr val="FF0000"/>
              </a:buClr>
              <a:buFont typeface="Arial"/>
              <a:buChar char="•"/>
            </a:pPr>
            <a:r>
              <a:rPr lang="de-DE" sz="2000" dirty="0" err="1" smtClean="0"/>
              <a:t>We</a:t>
            </a:r>
            <a:r>
              <a:rPr lang="de-DE" sz="2000" dirty="0" smtClean="0"/>
              <a:t> </a:t>
            </a:r>
            <a:r>
              <a:rPr lang="de-DE" sz="2000" dirty="0" err="1" smtClean="0"/>
              <a:t>and</a:t>
            </a:r>
            <a:r>
              <a:rPr lang="de-DE" sz="2000" dirty="0" smtClean="0"/>
              <a:t> </a:t>
            </a:r>
            <a:r>
              <a:rPr lang="de-DE" sz="2000" dirty="0" err="1" smtClean="0"/>
              <a:t>other</a:t>
            </a:r>
            <a:r>
              <a:rPr lang="de-DE" sz="2000" dirty="0" smtClean="0"/>
              <a:t> </a:t>
            </a:r>
            <a:r>
              <a:rPr lang="de-DE" sz="2000" dirty="0" err="1" smtClean="0"/>
              <a:t>could</a:t>
            </a:r>
            <a:r>
              <a:rPr lang="de-DE" sz="2000" dirty="0" smtClean="0"/>
              <a:t> </a:t>
            </a:r>
            <a:r>
              <a:rPr lang="de-DE" sz="2000" dirty="0" err="1" smtClean="0"/>
              <a:t>show</a:t>
            </a:r>
            <a:r>
              <a:rPr lang="de-DE" sz="2000" dirty="0" smtClean="0"/>
              <a:t> </a:t>
            </a:r>
            <a:r>
              <a:rPr lang="de-DE" sz="2000" dirty="0" err="1" smtClean="0"/>
              <a:t>that</a:t>
            </a:r>
            <a:r>
              <a:rPr lang="de-DE" sz="2000" dirty="0" smtClean="0"/>
              <a:t> </a:t>
            </a:r>
            <a:r>
              <a:rPr lang="de-DE" sz="2000" dirty="0" err="1" smtClean="0"/>
              <a:t>there</a:t>
            </a:r>
            <a:r>
              <a:rPr lang="de-DE" sz="2000" dirty="0" smtClean="0"/>
              <a:t> </a:t>
            </a:r>
            <a:r>
              <a:rPr lang="de-DE" sz="2000" dirty="0" err="1" smtClean="0"/>
              <a:t>is</a:t>
            </a:r>
            <a:r>
              <a:rPr lang="de-DE" sz="2000" dirty="0" smtClean="0"/>
              <a:t> a </a:t>
            </a:r>
            <a:r>
              <a:rPr lang="de-DE" sz="2000" dirty="0" err="1" smtClean="0"/>
              <a:t>subset</a:t>
            </a:r>
            <a:r>
              <a:rPr lang="de-DE" sz="2000" dirty="0" smtClean="0"/>
              <a:t> </a:t>
            </a:r>
            <a:r>
              <a:rPr lang="de-DE" sz="2000" dirty="0" err="1" smtClean="0"/>
              <a:t>of</a:t>
            </a:r>
            <a:r>
              <a:rPr lang="de-DE" sz="2000" dirty="0" smtClean="0"/>
              <a:t> </a:t>
            </a:r>
            <a:r>
              <a:rPr lang="de-DE" sz="2000" dirty="0" err="1" smtClean="0"/>
              <a:t>patients</a:t>
            </a:r>
            <a:r>
              <a:rPr lang="de-DE" sz="2000" dirty="0" smtClean="0"/>
              <a:t>/ </a:t>
            </a:r>
            <a:r>
              <a:rPr lang="de-DE" sz="2000" dirty="0" err="1" smtClean="0"/>
              <a:t>pilots</a:t>
            </a:r>
            <a:r>
              <a:rPr lang="de-DE" sz="2000" dirty="0" smtClean="0"/>
              <a:t> </a:t>
            </a:r>
            <a:r>
              <a:rPr lang="de-DE" sz="2000" dirty="0" err="1" smtClean="0"/>
              <a:t>who</a:t>
            </a:r>
            <a:r>
              <a:rPr lang="de-DE" sz="2000" dirty="0" smtClean="0"/>
              <a:t> </a:t>
            </a:r>
            <a:r>
              <a:rPr lang="de-DE" sz="2000" dirty="0" err="1" smtClean="0"/>
              <a:t>are</a:t>
            </a:r>
            <a:r>
              <a:rPr lang="de-DE" sz="2000" dirty="0" smtClean="0"/>
              <a:t> </a:t>
            </a:r>
            <a:r>
              <a:rPr lang="de-DE" sz="2000" dirty="0" err="1" smtClean="0"/>
              <a:t>at</a:t>
            </a:r>
            <a:r>
              <a:rPr lang="de-DE" sz="2000" dirty="0" smtClean="0"/>
              <a:t> </a:t>
            </a:r>
            <a:r>
              <a:rPr lang="de-DE" sz="2000" dirty="0" err="1" smtClean="0"/>
              <a:t>low</a:t>
            </a:r>
            <a:r>
              <a:rPr lang="de-DE" sz="2000" dirty="0" smtClean="0"/>
              <a:t> </a:t>
            </a:r>
            <a:r>
              <a:rPr lang="de-DE" sz="2000" dirty="0" err="1" smtClean="0"/>
              <a:t>risk</a:t>
            </a:r>
            <a:r>
              <a:rPr lang="de-DE" sz="2000" dirty="0" smtClean="0"/>
              <a:t> </a:t>
            </a:r>
            <a:r>
              <a:rPr lang="de-DE" sz="2000" dirty="0" err="1" smtClean="0"/>
              <a:t>of</a:t>
            </a:r>
            <a:r>
              <a:rPr lang="de-DE" sz="2000" dirty="0" smtClean="0"/>
              <a:t> </a:t>
            </a:r>
            <a:r>
              <a:rPr lang="de-DE" sz="2000" dirty="0" err="1" smtClean="0"/>
              <a:t>thromboembolism</a:t>
            </a:r>
            <a:r>
              <a:rPr lang="de-DE" sz="2000" dirty="0" smtClean="0"/>
              <a:t> </a:t>
            </a:r>
            <a:r>
              <a:rPr lang="de-DE" sz="2000" dirty="0" err="1" smtClean="0"/>
              <a:t>and</a:t>
            </a:r>
            <a:r>
              <a:rPr lang="de-DE" sz="2000" dirty="0" smtClean="0"/>
              <a:t> </a:t>
            </a:r>
            <a:r>
              <a:rPr lang="de-DE" sz="2000" dirty="0" err="1" smtClean="0"/>
              <a:t>bleeding</a:t>
            </a:r>
            <a:r>
              <a:rPr lang="de-DE" sz="2000" dirty="0" smtClean="0"/>
              <a:t>, </a:t>
            </a:r>
            <a:r>
              <a:rPr lang="de-DE" sz="2000" dirty="0" err="1" smtClean="0"/>
              <a:t>and</a:t>
            </a:r>
            <a:r>
              <a:rPr lang="de-DE" sz="2000" dirty="0" smtClean="0"/>
              <a:t> in </a:t>
            </a:r>
            <a:r>
              <a:rPr lang="de-DE" sz="2000" dirty="0" err="1" smtClean="0"/>
              <a:t>these</a:t>
            </a:r>
            <a:r>
              <a:rPr lang="de-DE" sz="2000" dirty="0" smtClean="0"/>
              <a:t> </a:t>
            </a:r>
            <a:r>
              <a:rPr lang="de-DE" sz="2000" dirty="0" err="1" smtClean="0"/>
              <a:t>cases</a:t>
            </a:r>
            <a:r>
              <a:rPr lang="de-DE" sz="2000" dirty="0" smtClean="0"/>
              <a:t> </a:t>
            </a:r>
            <a:r>
              <a:rPr lang="de-DE" sz="2000" dirty="0" err="1" smtClean="0"/>
              <a:t>the</a:t>
            </a:r>
            <a:r>
              <a:rPr lang="de-DE" sz="2000" dirty="0" smtClean="0"/>
              <a:t> </a:t>
            </a:r>
            <a:r>
              <a:rPr lang="de-DE" sz="2000" dirty="0" err="1" smtClean="0"/>
              <a:t>assessment</a:t>
            </a:r>
            <a:r>
              <a:rPr lang="de-DE" sz="2000" dirty="0" smtClean="0"/>
              <a:t> </a:t>
            </a:r>
            <a:r>
              <a:rPr lang="de-DE" sz="2000" dirty="0" err="1" smtClean="0"/>
              <a:t>of</a:t>
            </a:r>
            <a:r>
              <a:rPr lang="de-DE" sz="2000" dirty="0" smtClean="0"/>
              <a:t> </a:t>
            </a:r>
            <a:r>
              <a:rPr lang="de-DE" sz="2000" dirty="0" err="1" smtClean="0"/>
              <a:t>fitness</a:t>
            </a:r>
            <a:r>
              <a:rPr lang="de-DE" sz="2000" dirty="0" smtClean="0"/>
              <a:t> </a:t>
            </a:r>
            <a:r>
              <a:rPr lang="de-DE" sz="2000" dirty="0" err="1" smtClean="0"/>
              <a:t>to</a:t>
            </a:r>
            <a:r>
              <a:rPr lang="de-DE" sz="2000" dirty="0" smtClean="0"/>
              <a:t> </a:t>
            </a:r>
            <a:r>
              <a:rPr lang="de-DE" sz="2000" dirty="0" err="1" smtClean="0"/>
              <a:t>fly</a:t>
            </a:r>
            <a:r>
              <a:rPr lang="de-DE" sz="2000" dirty="0" smtClean="0"/>
              <a:t> - </a:t>
            </a:r>
            <a:r>
              <a:rPr lang="de-DE" sz="2000" dirty="0" err="1" smtClean="0"/>
              <a:t>for</a:t>
            </a:r>
            <a:r>
              <a:rPr lang="de-DE" sz="2000" dirty="0" smtClean="0"/>
              <a:t> </a:t>
            </a:r>
            <a:r>
              <a:rPr lang="de-DE" sz="2000" dirty="0" err="1" smtClean="0"/>
              <a:t>example</a:t>
            </a:r>
            <a:r>
              <a:rPr lang="de-DE" sz="2000" dirty="0" smtClean="0"/>
              <a:t> </a:t>
            </a:r>
            <a:r>
              <a:rPr lang="de-DE" sz="2000" dirty="0" err="1" smtClean="0"/>
              <a:t>with</a:t>
            </a:r>
            <a:r>
              <a:rPr lang="de-DE" sz="2000" dirty="0" smtClean="0"/>
              <a:t> OML/OSL </a:t>
            </a:r>
            <a:r>
              <a:rPr lang="de-DE" sz="2000" dirty="0" err="1" smtClean="0"/>
              <a:t>restriction</a:t>
            </a:r>
            <a:r>
              <a:rPr lang="de-DE" sz="2000" dirty="0" smtClean="0"/>
              <a:t> - </a:t>
            </a:r>
            <a:r>
              <a:rPr lang="de-DE" sz="2000" dirty="0" err="1" smtClean="0"/>
              <a:t>is</a:t>
            </a:r>
            <a:r>
              <a:rPr lang="de-DE" sz="2000" dirty="0" smtClean="0"/>
              <a:t> </a:t>
            </a:r>
            <a:r>
              <a:rPr lang="de-DE" sz="2000" dirty="0" err="1" smtClean="0"/>
              <a:t>justified</a:t>
            </a:r>
            <a:r>
              <a:rPr lang="de-DE" sz="2000" dirty="0" smtClean="0"/>
              <a:t>.</a:t>
            </a:r>
          </a:p>
          <a:p>
            <a:pPr marL="457200" indent="-457200">
              <a:buClr>
                <a:srgbClr val="FF0000"/>
              </a:buClr>
              <a:buFont typeface="Arial"/>
              <a:buChar char="•"/>
            </a:pPr>
            <a:endParaRPr lang="de-DE" sz="2000" dirty="0"/>
          </a:p>
          <a:p>
            <a:pPr marL="457200" indent="-457200">
              <a:buClr>
                <a:srgbClr val="FF0000"/>
              </a:buClr>
              <a:buFont typeface="Arial"/>
              <a:buChar char="•"/>
            </a:pPr>
            <a:r>
              <a:rPr lang="de-DE" sz="2000" dirty="0" smtClean="0"/>
              <a:t>The EASA-Medical-</a:t>
            </a:r>
            <a:r>
              <a:rPr lang="de-DE" sz="2000" dirty="0" err="1" smtClean="0"/>
              <a:t>Requirements</a:t>
            </a:r>
            <a:r>
              <a:rPr lang="de-DE" sz="2000" dirty="0" smtClean="0"/>
              <a:t> </a:t>
            </a:r>
            <a:r>
              <a:rPr lang="de-DE" sz="2000" dirty="0" err="1" smtClean="0"/>
              <a:t>accept</a:t>
            </a:r>
            <a:r>
              <a:rPr lang="de-DE" sz="2000" dirty="0" smtClean="0"/>
              <a:t> </a:t>
            </a:r>
            <a:r>
              <a:rPr lang="de-DE" sz="2000" dirty="0" err="1"/>
              <a:t>anticoagulaton</a:t>
            </a:r>
            <a:r>
              <a:rPr lang="de-DE" sz="2000" dirty="0"/>
              <a:t> </a:t>
            </a:r>
            <a:r>
              <a:rPr lang="de-DE" sz="2000" dirty="0" err="1"/>
              <a:t>therapy</a:t>
            </a:r>
            <a:r>
              <a:rPr lang="de-DE" sz="2000" dirty="0"/>
              <a:t> </a:t>
            </a:r>
            <a:r>
              <a:rPr lang="de-DE" sz="2000" dirty="0" err="1"/>
              <a:t>for</a:t>
            </a:r>
            <a:r>
              <a:rPr lang="de-DE" sz="2000" dirty="0"/>
              <a:t> </a:t>
            </a:r>
            <a:r>
              <a:rPr lang="de-DE" sz="2000" dirty="0" err="1" smtClean="0"/>
              <a:t>pilots</a:t>
            </a:r>
            <a:r>
              <a:rPr lang="de-DE" sz="2000" dirty="0" smtClean="0"/>
              <a:t> </a:t>
            </a:r>
            <a:r>
              <a:rPr lang="de-DE" sz="2000" dirty="0" err="1" smtClean="0"/>
              <a:t>under</a:t>
            </a:r>
            <a:r>
              <a:rPr lang="de-DE" sz="2000" dirty="0" smtClean="0"/>
              <a:t> </a:t>
            </a:r>
            <a:r>
              <a:rPr lang="de-DE" sz="2000" dirty="0" err="1" smtClean="0"/>
              <a:t>certain</a:t>
            </a:r>
            <a:r>
              <a:rPr lang="de-DE" sz="2000" dirty="0" smtClean="0"/>
              <a:t> </a:t>
            </a:r>
            <a:r>
              <a:rPr lang="de-DE" sz="2000" dirty="0" err="1" smtClean="0"/>
              <a:t>conditions</a:t>
            </a:r>
            <a:r>
              <a:rPr lang="de-DE" sz="2000" dirty="0" smtClean="0"/>
              <a:t>.</a:t>
            </a:r>
            <a:endParaRPr lang="de-DE" sz="2000" dirty="0">
              <a:cs typeface="Calibri"/>
            </a:endParaRPr>
          </a:p>
          <a:p>
            <a:pPr marL="457200" indent="-457200">
              <a:buClr>
                <a:srgbClr val="FF0000"/>
              </a:buClr>
              <a:buFont typeface="Arial"/>
              <a:buChar char="•"/>
            </a:pPr>
            <a:endParaRPr lang="de-DE" dirty="0" smtClean="0"/>
          </a:p>
        </p:txBody>
      </p:sp>
      <p:sp>
        <p:nvSpPr>
          <p:cNvPr id="6" name="Rectangle 3"/>
          <p:cNvSpPr>
            <a:spLocks noChangeArrowheads="1"/>
          </p:cNvSpPr>
          <p:nvPr/>
        </p:nvSpPr>
        <p:spPr bwMode="auto">
          <a:xfrm>
            <a:off x="3657601" y="246743"/>
            <a:ext cx="5486399" cy="355600"/>
          </a:xfrm>
          <a:prstGeom prst="rect">
            <a:avLst/>
          </a:prstGeom>
          <a:gradFill flip="none" rotWithShape="1">
            <a:gsLst>
              <a:gs pos="0">
                <a:srgbClr val="3BC6ED"/>
              </a:gs>
              <a:gs pos="100000">
                <a:srgbClr val="FFFFFF"/>
              </a:gs>
              <a:gs pos="29000">
                <a:srgbClr val="3BC6ED">
                  <a:alpha val="37000"/>
                </a:srgbClr>
              </a:gs>
            </a:gsLst>
            <a:path path="circle">
              <a:fillToRect l="100000" t="100000"/>
            </a:path>
            <a:tileRect r="-100000" b="-100000"/>
          </a:gradFill>
          <a:ln>
            <a:noFill/>
          </a:ln>
          <a:effectLst>
            <a:outerShdw blurRad="63500" dist="38099" dir="2700000" algn="ctr" rotWithShape="0">
              <a:schemeClr val="bg2">
                <a:alpha val="74998"/>
              </a:schemeClr>
            </a:outerShdw>
          </a:effectLst>
          <a:extLst/>
        </p:spPr>
        <p:txBody>
          <a:bodyPr anchor="b"/>
          <a:lstStyle/>
          <a:p>
            <a:pPr algn="ctr" eaLnBrk="1" hangingPunct="1">
              <a:defRPr/>
            </a:pPr>
            <a:endParaRPr lang="es-ES_tradnl" b="1" dirty="0" smtClean="0">
              <a:solidFill>
                <a:schemeClr val="tx2"/>
              </a:solidFill>
              <a:latin typeface="Arial" charset="0"/>
              <a:cs typeface="+mn-cs"/>
            </a:endParaRPr>
          </a:p>
          <a:p>
            <a:pPr algn="ctr" eaLnBrk="1" hangingPunct="1">
              <a:defRPr/>
            </a:pPr>
            <a:endParaRPr lang="es-ES_tradnl" b="1" dirty="0">
              <a:solidFill>
                <a:schemeClr val="tx2"/>
              </a:solidFill>
              <a:latin typeface="Arial" charset="0"/>
            </a:endParaRPr>
          </a:p>
          <a:p>
            <a:pPr algn="ctr" eaLnBrk="1" hangingPunct="1">
              <a:defRPr/>
            </a:pPr>
            <a:r>
              <a:rPr lang="es-ES_tradnl" sz="2000" b="1" dirty="0" smtClean="0">
                <a:solidFill>
                  <a:schemeClr val="tx2"/>
                </a:solidFill>
                <a:latin typeface="Arial" charset="0"/>
              </a:rPr>
              <a:t>INTRODUCTION</a:t>
            </a:r>
            <a:endParaRPr lang="es-ES_tradnl" sz="2000" b="1" dirty="0">
              <a:solidFill>
                <a:schemeClr val="tx2"/>
              </a:solidFill>
              <a:latin typeface="Arial" charset="0"/>
              <a:cs typeface="+mn-cs"/>
            </a:endParaRPr>
          </a:p>
        </p:txBody>
      </p:sp>
    </p:spTree>
    <p:extLst>
      <p:ext uri="{BB962C8B-B14F-4D97-AF65-F5344CB8AC3E}">
        <p14:creationId xmlns:p14="http://schemas.microsoft.com/office/powerpoint/2010/main" val="1182139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ildschirmfoto 2013-08-31 um 17.46.4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64904"/>
            <a:ext cx="9144000" cy="1363645"/>
          </a:xfrm>
          <a:prstGeom prst="rect">
            <a:avLst/>
          </a:prstGeom>
        </p:spPr>
      </p:pic>
      <p:pic>
        <p:nvPicPr>
          <p:cNvPr id="6" name="Bild 5" descr="Bildschirmfoto 2013-08-31 um 17.53.1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1" y="35644"/>
            <a:ext cx="3781673" cy="2205712"/>
          </a:xfrm>
          <a:prstGeom prst="rect">
            <a:avLst/>
          </a:prstGeom>
        </p:spPr>
      </p:pic>
      <p:sp>
        <p:nvSpPr>
          <p:cNvPr id="7" name="Textfeld 6"/>
          <p:cNvSpPr txBox="1"/>
          <p:nvPr/>
        </p:nvSpPr>
        <p:spPr>
          <a:xfrm>
            <a:off x="3707904" y="5013176"/>
            <a:ext cx="371015" cy="338554"/>
          </a:xfrm>
          <a:prstGeom prst="rect">
            <a:avLst/>
          </a:prstGeom>
          <a:noFill/>
        </p:spPr>
        <p:txBody>
          <a:bodyPr wrap="none" rtlCol="0">
            <a:spAutoFit/>
          </a:bodyPr>
          <a:lstStyle/>
          <a:p>
            <a:r>
              <a:rPr lang="de-DE" sz="1600" b="0" dirty="0" smtClean="0">
                <a:solidFill>
                  <a:schemeClr val="bg1"/>
                </a:solidFill>
              </a:rPr>
              <a:t>...</a:t>
            </a:r>
            <a:endParaRPr lang="de-DE" sz="1600" b="0" dirty="0">
              <a:solidFill>
                <a:schemeClr val="bg1"/>
              </a:solidFill>
            </a:endParaRPr>
          </a:p>
        </p:txBody>
      </p:sp>
      <p:pic>
        <p:nvPicPr>
          <p:cNvPr id="5" name="Bild 4" descr="Bildschirmfoto 2013-09-02 um 16.27.04.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1" y="4586710"/>
            <a:ext cx="9144000" cy="1303376"/>
          </a:xfrm>
          <a:prstGeom prst="rect">
            <a:avLst/>
          </a:prstGeom>
        </p:spPr>
      </p:pic>
    </p:spTree>
    <p:extLst>
      <p:ext uri="{BB962C8B-B14F-4D97-AF65-F5344CB8AC3E}">
        <p14:creationId xmlns:p14="http://schemas.microsoft.com/office/powerpoint/2010/main" val="30883673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1936</Words>
  <Application>Microsoft Office PowerPoint</Application>
  <PresentationFormat>Diavoorstelling (4:3)</PresentationFormat>
  <Paragraphs>476</Paragraphs>
  <Slides>61</Slides>
  <Notes>61</Notes>
  <HiddenSlides>0</HiddenSlides>
  <MMClips>2</MMClips>
  <ScaleCrop>false</ScaleCrop>
  <HeadingPairs>
    <vt:vector size="4" baseType="variant">
      <vt:variant>
        <vt:lpstr>Thema</vt:lpstr>
      </vt:variant>
      <vt:variant>
        <vt:i4>1</vt:i4>
      </vt:variant>
      <vt:variant>
        <vt:lpstr>Diatitels</vt:lpstr>
      </vt:variant>
      <vt:variant>
        <vt:i4>61</vt:i4>
      </vt:variant>
    </vt:vector>
  </HeadingPairs>
  <TitlesOfParts>
    <vt:vector size="62" baseType="lpstr">
      <vt:lpstr>Office-Design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Praxis Dr. René Maire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Aeroclub</dc:title>
  <dc:creator>Praxis Dr. René Maire</dc:creator>
  <cp:lastModifiedBy>Gebruiker</cp:lastModifiedBy>
  <cp:revision>394</cp:revision>
  <cp:lastPrinted>2012-03-25T13:40:43Z</cp:lastPrinted>
  <dcterms:created xsi:type="dcterms:W3CDTF">2011-08-12T15:25:46Z</dcterms:created>
  <dcterms:modified xsi:type="dcterms:W3CDTF">2014-03-30T20:32:57Z</dcterms:modified>
</cp:coreProperties>
</file>